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3" r:id="rId6"/>
    <p:sldId id="264" r:id="rId7"/>
    <p:sldId id="261" r:id="rId8"/>
    <p:sldId id="265" r:id="rId9"/>
    <p:sldId id="266" r:id="rId10"/>
    <p:sldId id="267" r:id="rId11"/>
    <p:sldId id="268" r:id="rId12"/>
    <p:sldId id="270" r:id="rId13"/>
    <p:sldId id="285" r:id="rId14"/>
    <p:sldId id="269" r:id="rId15"/>
    <p:sldId id="313" r:id="rId16"/>
    <p:sldId id="271" r:id="rId17"/>
    <p:sldId id="272" r:id="rId18"/>
    <p:sldId id="279" r:id="rId19"/>
    <p:sldId id="273" r:id="rId20"/>
    <p:sldId id="275" r:id="rId21"/>
    <p:sldId id="276" r:id="rId22"/>
    <p:sldId id="277" r:id="rId23"/>
    <p:sldId id="278" r:id="rId24"/>
    <p:sldId id="280" r:id="rId25"/>
    <p:sldId id="281" r:id="rId26"/>
    <p:sldId id="282" r:id="rId27"/>
    <p:sldId id="283" r:id="rId28"/>
    <p:sldId id="284" r:id="rId29"/>
    <p:sldId id="298" r:id="rId30"/>
    <p:sldId id="299" r:id="rId31"/>
    <p:sldId id="300" r:id="rId32"/>
    <p:sldId id="301" r:id="rId33"/>
    <p:sldId id="302" r:id="rId34"/>
    <p:sldId id="303" r:id="rId35"/>
    <p:sldId id="304" r:id="rId36"/>
    <p:sldId id="305" r:id="rId37"/>
    <p:sldId id="306" r:id="rId38"/>
    <p:sldId id="307" r:id="rId39"/>
    <p:sldId id="308" r:id="rId40"/>
    <p:sldId id="309" r:id="rId41"/>
    <p:sldId id="310" r:id="rId42"/>
    <p:sldId id="311" r:id="rId43"/>
    <p:sldId id="286" r:id="rId44"/>
    <p:sldId id="287" r:id="rId45"/>
    <p:sldId id="288" r:id="rId46"/>
    <p:sldId id="289" r:id="rId47"/>
    <p:sldId id="290" r:id="rId48"/>
    <p:sldId id="291" r:id="rId49"/>
    <p:sldId id="292" r:id="rId50"/>
    <p:sldId id="293" r:id="rId51"/>
    <p:sldId id="294" r:id="rId52"/>
    <p:sldId id="295" r:id="rId53"/>
    <p:sldId id="296" r:id="rId54"/>
    <p:sldId id="297" r:id="rId55"/>
    <p:sldId id="314"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94"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DA170CA-625B-4004-8515-4BA0A0826677}"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8C9CF9-7FF7-4E72-B2FA-93C6E35DFB43}" type="slidenum">
              <a:rPr lang="en-US" smtClean="0"/>
              <a:t>‹#›</a:t>
            </a:fld>
            <a:endParaRPr lang="en-US"/>
          </a:p>
        </p:txBody>
      </p:sp>
    </p:spTree>
    <p:extLst>
      <p:ext uri="{BB962C8B-B14F-4D97-AF65-F5344CB8AC3E}">
        <p14:creationId xmlns:p14="http://schemas.microsoft.com/office/powerpoint/2010/main" val="1278743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A170CA-625B-4004-8515-4BA0A0826677}"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8C9CF9-7FF7-4E72-B2FA-93C6E35DFB43}" type="slidenum">
              <a:rPr lang="en-US" smtClean="0"/>
              <a:t>‹#›</a:t>
            </a:fld>
            <a:endParaRPr lang="en-US"/>
          </a:p>
        </p:txBody>
      </p:sp>
    </p:spTree>
    <p:extLst>
      <p:ext uri="{BB962C8B-B14F-4D97-AF65-F5344CB8AC3E}">
        <p14:creationId xmlns:p14="http://schemas.microsoft.com/office/powerpoint/2010/main" val="564618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A170CA-625B-4004-8515-4BA0A0826677}"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8C9CF9-7FF7-4E72-B2FA-93C6E35DFB43}" type="slidenum">
              <a:rPr lang="en-US" smtClean="0"/>
              <a:t>‹#›</a:t>
            </a:fld>
            <a:endParaRPr lang="en-US"/>
          </a:p>
        </p:txBody>
      </p:sp>
    </p:spTree>
    <p:extLst>
      <p:ext uri="{BB962C8B-B14F-4D97-AF65-F5344CB8AC3E}">
        <p14:creationId xmlns:p14="http://schemas.microsoft.com/office/powerpoint/2010/main" val="3116106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DA170CA-625B-4004-8515-4BA0A0826677}"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8C9CF9-7FF7-4E72-B2FA-93C6E35DFB43}" type="slidenum">
              <a:rPr lang="en-US" smtClean="0"/>
              <a:t>‹#›</a:t>
            </a:fld>
            <a:endParaRPr lang="en-US"/>
          </a:p>
        </p:txBody>
      </p:sp>
    </p:spTree>
    <p:extLst>
      <p:ext uri="{BB962C8B-B14F-4D97-AF65-F5344CB8AC3E}">
        <p14:creationId xmlns:p14="http://schemas.microsoft.com/office/powerpoint/2010/main" val="919817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DA170CA-625B-4004-8515-4BA0A0826677}" type="datetimeFigureOut">
              <a:rPr lang="en-US" smtClean="0"/>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8C9CF9-7FF7-4E72-B2FA-93C6E35DFB43}" type="slidenum">
              <a:rPr lang="en-US" smtClean="0"/>
              <a:t>‹#›</a:t>
            </a:fld>
            <a:endParaRPr lang="en-US"/>
          </a:p>
        </p:txBody>
      </p:sp>
    </p:spTree>
    <p:extLst>
      <p:ext uri="{BB962C8B-B14F-4D97-AF65-F5344CB8AC3E}">
        <p14:creationId xmlns:p14="http://schemas.microsoft.com/office/powerpoint/2010/main" val="3730751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DA170CA-625B-4004-8515-4BA0A0826677}"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8C9CF9-7FF7-4E72-B2FA-93C6E35DFB43}" type="slidenum">
              <a:rPr lang="en-US" smtClean="0"/>
              <a:t>‹#›</a:t>
            </a:fld>
            <a:endParaRPr lang="en-US"/>
          </a:p>
        </p:txBody>
      </p:sp>
    </p:spTree>
    <p:extLst>
      <p:ext uri="{BB962C8B-B14F-4D97-AF65-F5344CB8AC3E}">
        <p14:creationId xmlns:p14="http://schemas.microsoft.com/office/powerpoint/2010/main" val="399370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A170CA-625B-4004-8515-4BA0A0826677}" type="datetimeFigureOut">
              <a:rPr lang="en-US" smtClean="0"/>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8C9CF9-7FF7-4E72-B2FA-93C6E35DFB43}" type="slidenum">
              <a:rPr lang="en-US" smtClean="0"/>
              <a:t>‹#›</a:t>
            </a:fld>
            <a:endParaRPr lang="en-US"/>
          </a:p>
        </p:txBody>
      </p:sp>
    </p:spTree>
    <p:extLst>
      <p:ext uri="{BB962C8B-B14F-4D97-AF65-F5344CB8AC3E}">
        <p14:creationId xmlns:p14="http://schemas.microsoft.com/office/powerpoint/2010/main" val="3635470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A170CA-625B-4004-8515-4BA0A0826677}"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8C9CF9-7FF7-4E72-B2FA-93C6E35DFB43}" type="slidenum">
              <a:rPr lang="en-US" smtClean="0"/>
              <a:t>‹#›</a:t>
            </a:fld>
            <a:endParaRPr lang="en-US"/>
          </a:p>
        </p:txBody>
      </p:sp>
    </p:spTree>
    <p:extLst>
      <p:ext uri="{BB962C8B-B14F-4D97-AF65-F5344CB8AC3E}">
        <p14:creationId xmlns:p14="http://schemas.microsoft.com/office/powerpoint/2010/main" val="2691686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A170CA-625B-4004-8515-4BA0A0826677}"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8C9CF9-7FF7-4E72-B2FA-93C6E35DFB43}" type="slidenum">
              <a:rPr lang="en-US" smtClean="0"/>
              <a:t>‹#›</a:t>
            </a:fld>
            <a:endParaRPr lang="en-US"/>
          </a:p>
        </p:txBody>
      </p:sp>
    </p:spTree>
    <p:extLst>
      <p:ext uri="{BB962C8B-B14F-4D97-AF65-F5344CB8AC3E}">
        <p14:creationId xmlns:p14="http://schemas.microsoft.com/office/powerpoint/2010/main" val="344065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A170CA-625B-4004-8515-4BA0A0826677}"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8C9CF9-7FF7-4E72-B2FA-93C6E35DFB43}" type="slidenum">
              <a:rPr lang="en-US" smtClean="0"/>
              <a:t>‹#›</a:t>
            </a:fld>
            <a:endParaRPr lang="en-US"/>
          </a:p>
        </p:txBody>
      </p:sp>
    </p:spTree>
    <p:extLst>
      <p:ext uri="{BB962C8B-B14F-4D97-AF65-F5344CB8AC3E}">
        <p14:creationId xmlns:p14="http://schemas.microsoft.com/office/powerpoint/2010/main" val="2917817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A170CA-625B-4004-8515-4BA0A0826677}"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8C9CF9-7FF7-4E72-B2FA-93C6E35DFB43}" type="slidenum">
              <a:rPr lang="en-US" smtClean="0"/>
              <a:t>‹#›</a:t>
            </a:fld>
            <a:endParaRPr lang="en-US"/>
          </a:p>
        </p:txBody>
      </p:sp>
    </p:spTree>
    <p:extLst>
      <p:ext uri="{BB962C8B-B14F-4D97-AF65-F5344CB8AC3E}">
        <p14:creationId xmlns:p14="http://schemas.microsoft.com/office/powerpoint/2010/main" val="3277342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A170CA-625B-4004-8515-4BA0A0826677}" type="datetimeFigureOut">
              <a:rPr lang="en-US" smtClean="0"/>
              <a:t>10/12/2026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8C9CF9-7FF7-4E72-B2FA-93C6E35DFB43}" type="slidenum">
              <a:rPr lang="en-US" smtClean="0"/>
              <a:t>‹#›</a:t>
            </a:fld>
            <a:endParaRPr lang="en-US"/>
          </a:p>
        </p:txBody>
      </p:sp>
    </p:spTree>
    <p:extLst>
      <p:ext uri="{BB962C8B-B14F-4D97-AF65-F5344CB8AC3E}">
        <p14:creationId xmlns:p14="http://schemas.microsoft.com/office/powerpoint/2010/main" val="2343492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1470025"/>
          </a:xfrm>
        </p:spPr>
        <p:txBody>
          <a:bodyPr/>
          <a:lstStyle/>
          <a:p>
            <a:r>
              <a:rPr lang="en-US"/>
              <a:t>APPROACH TO HEMOPTYSIS</a:t>
            </a:r>
          </a:p>
        </p:txBody>
      </p:sp>
      <p:sp>
        <p:nvSpPr>
          <p:cNvPr id="3" name="Subtitle 2"/>
          <p:cNvSpPr>
            <a:spLocks noGrp="1"/>
          </p:cNvSpPr>
          <p:nvPr>
            <p:ph type="subTitle" idx="1"/>
          </p:nvPr>
        </p:nvSpPr>
        <p:spPr>
          <a:xfrm>
            <a:off x="1447800" y="2286000"/>
            <a:ext cx="6400800" cy="2286000"/>
          </a:xfrm>
        </p:spPr>
        <p:txBody>
          <a:bodyPr>
            <a:normAutofit/>
          </a:bodyPr>
          <a:lstStyle/>
          <a:p>
            <a:r>
              <a:rPr lang="en-US" sz="2600" dirty="0">
                <a:solidFill>
                  <a:schemeClr val="tx1"/>
                </a:solidFill>
              </a:rPr>
              <a:t>BY DEPARTMENT OF RESPIRATORY MEDICINE </a:t>
            </a:r>
          </a:p>
          <a:p>
            <a:endParaRPr lang="en-US" sz="2600" dirty="0">
              <a:solidFill>
                <a:schemeClr val="tx1"/>
              </a:solidFill>
            </a:endParaRPr>
          </a:p>
          <a:p>
            <a:r>
              <a:rPr lang="en-US" sz="2600" dirty="0">
                <a:solidFill>
                  <a:schemeClr val="tx1"/>
                </a:solidFill>
              </a:rPr>
              <a:t>MODERATED BY-DR ANSHUMALI SRIVASTAVA(HEAD OF DEPARTMENT)</a:t>
            </a:r>
          </a:p>
          <a:p>
            <a:endParaRPr lang="en-US" dirty="0"/>
          </a:p>
        </p:txBody>
      </p:sp>
    </p:spTree>
    <p:extLst>
      <p:ext uri="{BB962C8B-B14F-4D97-AF65-F5344CB8AC3E}">
        <p14:creationId xmlns:p14="http://schemas.microsoft.com/office/powerpoint/2010/main" val="2165436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533400"/>
            <a:ext cx="7772400" cy="1470025"/>
          </a:xfrm>
        </p:spPr>
        <p:txBody>
          <a:bodyPr/>
          <a:lstStyle/>
          <a:p>
            <a:r>
              <a:rPr lang="en-US"/>
              <a:t>DEFINITION</a:t>
            </a:r>
          </a:p>
        </p:txBody>
      </p:sp>
      <p:sp>
        <p:nvSpPr>
          <p:cNvPr id="3" name="Subtitle 2"/>
          <p:cNvSpPr>
            <a:spLocks noGrp="1"/>
          </p:cNvSpPr>
          <p:nvPr>
            <p:ph type="subTitle" idx="1"/>
          </p:nvPr>
        </p:nvSpPr>
        <p:spPr>
          <a:xfrm>
            <a:off x="685800" y="2286000"/>
            <a:ext cx="7696200" cy="3657600"/>
          </a:xfrm>
        </p:spPr>
        <p:txBody>
          <a:bodyPr>
            <a:normAutofit fontScale="92500"/>
          </a:bodyPr>
          <a:lstStyle/>
          <a:p>
            <a:pPr marL="457200" indent="-457200" algn="l">
              <a:buFont typeface="Arial" pitchFamily="34" charset="0"/>
              <a:buChar char="•"/>
            </a:pPr>
            <a:r>
              <a:rPr lang="en-US">
                <a:solidFill>
                  <a:schemeClr val="tx1"/>
                </a:solidFill>
              </a:rPr>
              <a:t>The word hemoptysis comes from the greek word “haima “meaning “blood” &amp; “ptysis” which means  “a spitting”. </a:t>
            </a:r>
          </a:p>
          <a:p>
            <a:pPr marL="457200" indent="-457200" algn="l">
              <a:buFont typeface="Arial" pitchFamily="34" charset="0"/>
              <a:buChar char="•"/>
            </a:pPr>
            <a:r>
              <a:rPr lang="en-US">
                <a:solidFill>
                  <a:schemeClr val="tx1"/>
                </a:solidFill>
              </a:rPr>
              <a:t>Hemoptysis is defined as coughing of blood originating from lower respiratory tract.</a:t>
            </a:r>
          </a:p>
          <a:p>
            <a:pPr marL="457200" indent="-457200" algn="l">
              <a:buFont typeface="Arial" pitchFamily="34" charset="0"/>
              <a:buChar char="•"/>
            </a:pPr>
            <a:r>
              <a:rPr lang="en-US">
                <a:solidFill>
                  <a:schemeClr val="tx1"/>
                </a:solidFill>
              </a:rPr>
              <a:t>Hemoptysis can range from blood streaking sputum to presence of gross blood .</a:t>
            </a:r>
          </a:p>
          <a:p>
            <a:endParaRPr lang="en-US"/>
          </a:p>
        </p:txBody>
      </p:sp>
    </p:spTree>
    <p:extLst>
      <p:ext uri="{BB962C8B-B14F-4D97-AF65-F5344CB8AC3E}">
        <p14:creationId xmlns:p14="http://schemas.microsoft.com/office/powerpoint/2010/main" val="999291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a:t>HOW TO DIFFERENTIATE HEMOPTYSIS FROM HEMETEMESIS</a:t>
            </a:r>
          </a:p>
        </p:txBody>
      </p:sp>
      <p:graphicFrame>
        <p:nvGraphicFramePr>
          <p:cNvPr id="5" name="Table 4"/>
          <p:cNvGraphicFramePr>
            <a:graphicFrameLocks noGrp="1"/>
          </p:cNvGraphicFramePr>
          <p:nvPr>
            <p:extLst>
              <p:ext uri="{D42A27DB-BD31-4B8C-83A1-F6EECF244321}">
                <p14:modId xmlns:p14="http://schemas.microsoft.com/office/powerpoint/2010/main" val="1223028309"/>
              </p:ext>
            </p:extLst>
          </p:nvPr>
        </p:nvGraphicFramePr>
        <p:xfrm>
          <a:off x="1524000" y="1397000"/>
          <a:ext cx="6096000" cy="441452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463550">
                <a:tc>
                  <a:txBody>
                    <a:bodyPr/>
                    <a:lstStyle/>
                    <a:p>
                      <a:r>
                        <a:rPr lang="en-US"/>
                        <a:t>HEMOPTYSIS</a:t>
                      </a:r>
                    </a:p>
                  </a:txBody>
                  <a:tcPr/>
                </a:tc>
                <a:tc>
                  <a:txBody>
                    <a:bodyPr/>
                    <a:lstStyle/>
                    <a:p>
                      <a:r>
                        <a:rPr lang="en-US"/>
                        <a:t>HEMATEMESIS</a:t>
                      </a:r>
                    </a:p>
                  </a:txBody>
                  <a:tcPr/>
                </a:tc>
                <a:extLst>
                  <a:ext uri="{0D108BD9-81ED-4DB2-BD59-A6C34878D82A}">
                    <a16:rowId xmlns:a16="http://schemas.microsoft.com/office/drawing/2014/main" val="10000"/>
                  </a:ext>
                </a:extLst>
              </a:tr>
              <a:tr h="463550">
                <a:tc>
                  <a:txBody>
                    <a:bodyPr/>
                    <a:lstStyle/>
                    <a:p>
                      <a:r>
                        <a:rPr lang="en-US"/>
                        <a:t>HISTORY</a:t>
                      </a:r>
                    </a:p>
                  </a:txBody>
                  <a:tcPr/>
                </a:tc>
                <a:tc>
                  <a:txBody>
                    <a:bodyPr/>
                    <a:lstStyle/>
                    <a:p>
                      <a:endParaRPr lang="en-US"/>
                    </a:p>
                  </a:txBody>
                  <a:tcPr/>
                </a:tc>
                <a:extLst>
                  <a:ext uri="{0D108BD9-81ED-4DB2-BD59-A6C34878D82A}">
                    <a16:rowId xmlns:a16="http://schemas.microsoft.com/office/drawing/2014/main" val="10001"/>
                  </a:ext>
                </a:extLst>
              </a:tr>
              <a:tr h="463550">
                <a:tc>
                  <a:txBody>
                    <a:bodyPr/>
                    <a:lstStyle/>
                    <a:p>
                      <a:r>
                        <a:rPr lang="en-US"/>
                        <a:t>ABSENCE OF NAUSEA,VOMITING</a:t>
                      </a:r>
                    </a:p>
                  </a:txBody>
                  <a:tcPr/>
                </a:tc>
                <a:tc>
                  <a:txBody>
                    <a:bodyPr/>
                    <a:lstStyle/>
                    <a:p>
                      <a:r>
                        <a:rPr lang="en-US"/>
                        <a:t>PRESENCE OF NAUSEA,VOMITING</a:t>
                      </a:r>
                    </a:p>
                  </a:txBody>
                  <a:tcPr/>
                </a:tc>
                <a:extLst>
                  <a:ext uri="{0D108BD9-81ED-4DB2-BD59-A6C34878D82A}">
                    <a16:rowId xmlns:a16="http://schemas.microsoft.com/office/drawing/2014/main" val="10002"/>
                  </a:ext>
                </a:extLst>
              </a:tr>
              <a:tr h="463550">
                <a:tc>
                  <a:txBody>
                    <a:bodyPr/>
                    <a:lstStyle/>
                    <a:p>
                      <a:r>
                        <a:rPr lang="en-US"/>
                        <a:t>SOURCE-LRT</a:t>
                      </a:r>
                    </a:p>
                  </a:txBody>
                  <a:tcPr/>
                </a:tc>
                <a:tc>
                  <a:txBody>
                    <a:bodyPr/>
                    <a:lstStyle/>
                    <a:p>
                      <a:r>
                        <a:rPr lang="en-US"/>
                        <a:t>SOURCE-GIT</a:t>
                      </a:r>
                    </a:p>
                  </a:txBody>
                  <a:tcPr/>
                </a:tc>
                <a:extLst>
                  <a:ext uri="{0D108BD9-81ED-4DB2-BD59-A6C34878D82A}">
                    <a16:rowId xmlns:a16="http://schemas.microsoft.com/office/drawing/2014/main" val="10003"/>
                  </a:ext>
                </a:extLst>
              </a:tr>
              <a:tr h="463550">
                <a:tc>
                  <a:txBody>
                    <a:bodyPr/>
                    <a:lstStyle/>
                    <a:p>
                      <a:r>
                        <a:rPr lang="en-US"/>
                        <a:t>FREQUENCY- REPEATED (MIN TO HR)</a:t>
                      </a:r>
                    </a:p>
                  </a:txBody>
                  <a:tcPr/>
                </a:tc>
                <a:tc>
                  <a:txBody>
                    <a:bodyPr/>
                    <a:lstStyle/>
                    <a:p>
                      <a:r>
                        <a:rPr lang="en-US"/>
                        <a:t>FREQUENCY-</a:t>
                      </a:r>
                      <a:r>
                        <a:rPr lang="en-US" baseline="0"/>
                        <a:t> </a:t>
                      </a:r>
                      <a:r>
                        <a:rPr lang="en-US"/>
                        <a:t>(HRS TO DAYS-WEEKS)</a:t>
                      </a:r>
                    </a:p>
                  </a:txBody>
                  <a:tcPr/>
                </a:tc>
                <a:extLst>
                  <a:ext uri="{0D108BD9-81ED-4DB2-BD59-A6C34878D82A}">
                    <a16:rowId xmlns:a16="http://schemas.microsoft.com/office/drawing/2014/main" val="10004"/>
                  </a:ext>
                </a:extLst>
              </a:tr>
              <a:tr h="463550">
                <a:tc>
                  <a:txBody>
                    <a:bodyPr/>
                    <a:lstStyle/>
                    <a:p>
                      <a:r>
                        <a:rPr lang="en-US"/>
                        <a:t>BRIGHT RED,FROTHY APPEREANCE</a:t>
                      </a:r>
                    </a:p>
                  </a:txBody>
                  <a:tcPr/>
                </a:tc>
                <a:tc>
                  <a:txBody>
                    <a:bodyPr/>
                    <a:lstStyle/>
                    <a:p>
                      <a:r>
                        <a:rPr lang="en-US"/>
                        <a:t>COFFEE GROUND APPEREANCE,RARELY</a:t>
                      </a:r>
                      <a:r>
                        <a:rPr lang="en-US" baseline="0"/>
                        <a:t> FROTHY</a:t>
                      </a:r>
                      <a:endParaRPr lang="en-US"/>
                    </a:p>
                  </a:txBody>
                  <a:tcPr/>
                </a:tc>
                <a:extLst>
                  <a:ext uri="{0D108BD9-81ED-4DB2-BD59-A6C34878D82A}">
                    <a16:rowId xmlns:a16="http://schemas.microsoft.com/office/drawing/2014/main" val="10005"/>
                  </a:ext>
                </a:extLst>
              </a:tr>
              <a:tr h="463550">
                <a:tc>
                  <a:txBody>
                    <a:bodyPr/>
                    <a:lstStyle/>
                    <a:p>
                      <a:r>
                        <a:rPr lang="en-US"/>
                        <a:t>pH-ALKALINE</a:t>
                      </a:r>
                    </a:p>
                  </a:txBody>
                  <a:tcPr/>
                </a:tc>
                <a:tc>
                  <a:txBody>
                    <a:bodyPr/>
                    <a:lstStyle/>
                    <a:p>
                      <a:r>
                        <a:rPr lang="en-US"/>
                        <a:t>pH-ACIDIC</a:t>
                      </a:r>
                    </a:p>
                  </a:txBody>
                  <a:tcPr/>
                </a:tc>
                <a:extLst>
                  <a:ext uri="{0D108BD9-81ED-4DB2-BD59-A6C34878D82A}">
                    <a16:rowId xmlns:a16="http://schemas.microsoft.com/office/drawing/2014/main" val="10006"/>
                  </a:ext>
                </a:extLst>
              </a:tr>
              <a:tr h="463550">
                <a:tc>
                  <a:txBody>
                    <a:bodyPr/>
                    <a:lstStyle/>
                    <a:p>
                      <a:r>
                        <a:rPr lang="en-US"/>
                        <a:t>MIXED WITH MACROPHAGES,NEUTROPHILS</a:t>
                      </a:r>
                    </a:p>
                  </a:txBody>
                  <a:tcPr/>
                </a:tc>
                <a:tc>
                  <a:txBody>
                    <a:bodyPr/>
                    <a:lstStyle/>
                    <a:p>
                      <a:r>
                        <a:rPr lang="en-US"/>
                        <a:t>MIXED WITH FOOD PARTICLES</a:t>
                      </a:r>
                    </a:p>
                  </a:txBody>
                  <a:tcPr/>
                </a:tc>
                <a:extLst>
                  <a:ext uri="{0D108BD9-81ED-4DB2-BD59-A6C34878D82A}">
                    <a16:rowId xmlns:a16="http://schemas.microsoft.com/office/drawing/2014/main" val="10007"/>
                  </a:ext>
                </a:extLst>
              </a:tr>
            </a:tbl>
          </a:graphicData>
        </a:graphic>
      </p:graphicFrame>
      <p:sp>
        <p:nvSpPr>
          <p:cNvPr id="6" name="Content Placeholder 5"/>
          <p:cNvSpPr>
            <a:spLocks noGrp="1"/>
          </p:cNvSpPr>
          <p:nvPr>
            <p:ph idx="1"/>
          </p:nvPr>
        </p:nvSpPr>
        <p:spPr>
          <a:xfrm flipV="1">
            <a:off x="1371600" y="6056851"/>
            <a:ext cx="6553200" cy="85186"/>
          </a:xfrm>
        </p:spPr>
        <p:txBody>
          <a:bodyPr>
            <a:normAutofit fontScale="25000" lnSpcReduction="20000"/>
          </a:bodyPr>
          <a:lstStyle/>
          <a:p>
            <a:r>
              <a:rPr lang="en-US"/>
              <a:t>.</a:t>
            </a:r>
          </a:p>
        </p:txBody>
      </p:sp>
    </p:spTree>
    <p:extLst>
      <p:ext uri="{BB962C8B-B14F-4D97-AF65-F5344CB8AC3E}">
        <p14:creationId xmlns:p14="http://schemas.microsoft.com/office/powerpoint/2010/main" val="2265105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t>TRUE HEMOPTYSIS VS PSEUDOHEMOPTYSIS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1000" y="1828800"/>
            <a:ext cx="8244127" cy="3886200"/>
          </a:xfrm>
        </p:spPr>
      </p:pic>
    </p:spTree>
    <p:extLst>
      <p:ext uri="{BB962C8B-B14F-4D97-AF65-F5344CB8AC3E}">
        <p14:creationId xmlns:p14="http://schemas.microsoft.com/office/powerpoint/2010/main" val="588335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52400"/>
            <a:ext cx="7772400" cy="609599"/>
          </a:xfrm>
        </p:spPr>
        <p:txBody>
          <a:bodyPr>
            <a:normAutofit fontScale="90000"/>
          </a:bodyPr>
          <a:lstStyle/>
          <a:p>
            <a:r>
              <a:rPr lang="en-US"/>
              <a:t>CLASSIFICATION OF HEMOPTYSIS</a:t>
            </a:r>
          </a:p>
        </p:txBody>
      </p:sp>
      <p:sp>
        <p:nvSpPr>
          <p:cNvPr id="3" name="Subtitle 2"/>
          <p:cNvSpPr>
            <a:spLocks noGrp="1"/>
          </p:cNvSpPr>
          <p:nvPr>
            <p:ph type="subTitle" idx="1"/>
          </p:nvPr>
        </p:nvSpPr>
        <p:spPr>
          <a:xfrm>
            <a:off x="838200" y="1066800"/>
            <a:ext cx="7620000" cy="5257800"/>
          </a:xfrm>
        </p:spPr>
        <p:txBody>
          <a:bodyPr>
            <a:normAutofit/>
          </a:bodyPr>
          <a:lstStyle/>
          <a:p>
            <a:pPr marL="457200" indent="-457200" algn="l">
              <a:buFont typeface="Arial" pitchFamily="34" charset="0"/>
              <a:buChar char="•"/>
            </a:pPr>
            <a:r>
              <a:rPr lang="en-US">
                <a:solidFill>
                  <a:schemeClr val="tx1"/>
                </a:solidFill>
              </a:rPr>
              <a:t>Hemoptysis is mild when there are less than 20 ml in 24 hours </a:t>
            </a:r>
          </a:p>
          <a:p>
            <a:pPr marL="457200" indent="-457200" algn="l">
              <a:buFont typeface="Arial" pitchFamily="34" charset="0"/>
              <a:buChar char="•"/>
            </a:pPr>
            <a:r>
              <a:rPr lang="en-US">
                <a:solidFill>
                  <a:schemeClr val="tx1"/>
                </a:solidFill>
              </a:rPr>
              <a:t>Moderate /submassive when 20-600 ml in 24 hours</a:t>
            </a:r>
          </a:p>
          <a:p>
            <a:pPr marL="457200" indent="-457200" algn="l">
              <a:buFont typeface="Arial" pitchFamily="34" charset="0"/>
              <a:buChar char="•"/>
            </a:pPr>
            <a:r>
              <a:rPr lang="en-US">
                <a:solidFill>
                  <a:schemeClr val="tx1"/>
                </a:solidFill>
              </a:rPr>
              <a:t>Massive hemoptysis is &gt;600 ml in 24 hour period.</a:t>
            </a:r>
          </a:p>
          <a:p>
            <a:pPr marL="457200" indent="-457200">
              <a:buFont typeface="Arial" pitchFamily="34" charset="0"/>
              <a:buChar char="•"/>
            </a:pPr>
            <a:r>
              <a:rPr lang="en-US" sz="3600">
                <a:solidFill>
                  <a:srgbClr val="FF0000"/>
                </a:solidFill>
              </a:rPr>
              <a:t>The amount of blood does not parallel the severity of the underlying cause.</a:t>
            </a:r>
          </a:p>
          <a:p>
            <a:pPr marL="457200" indent="-457200">
              <a:buFont typeface="Arial" pitchFamily="34" charset="0"/>
              <a:buChar char="•"/>
            </a:pPr>
            <a:endParaRPr lang="en-US" sz="3600"/>
          </a:p>
        </p:txBody>
      </p:sp>
    </p:spTree>
    <p:extLst>
      <p:ext uri="{BB962C8B-B14F-4D97-AF65-F5344CB8AC3E}">
        <p14:creationId xmlns:p14="http://schemas.microsoft.com/office/powerpoint/2010/main" val="2506739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1"/>
            <a:ext cx="7772400" cy="228600"/>
          </a:xfrm>
        </p:spPr>
        <p:txBody>
          <a:bodyPr>
            <a:normAutofit fontScale="90000"/>
          </a:bodyPr>
          <a:lstStyle/>
          <a:p>
            <a:r>
              <a:rPr lang="en-US"/>
              <a:t>.</a:t>
            </a:r>
          </a:p>
        </p:txBody>
      </p:sp>
      <p:sp>
        <p:nvSpPr>
          <p:cNvPr id="3" name="Subtitle 2"/>
          <p:cNvSpPr>
            <a:spLocks noGrp="1"/>
          </p:cNvSpPr>
          <p:nvPr>
            <p:ph type="subTitle" idx="1"/>
          </p:nvPr>
        </p:nvSpPr>
        <p:spPr>
          <a:xfrm>
            <a:off x="381000" y="609600"/>
            <a:ext cx="8077200" cy="5715000"/>
          </a:xfrm>
        </p:spPr>
        <p:txBody>
          <a:bodyPr>
            <a:normAutofit/>
          </a:bodyPr>
          <a:lstStyle/>
          <a:p>
            <a:pPr marL="457200" indent="-457200">
              <a:buFont typeface="Arial" pitchFamily="34" charset="0"/>
              <a:buChar char="•"/>
            </a:pPr>
            <a:r>
              <a:rPr lang="en-US">
                <a:solidFill>
                  <a:schemeClr val="tx1"/>
                </a:solidFill>
              </a:rPr>
              <a:t>The faster the bleeding ,the greater risk of mortality(rate of blood loss above 15 ml/hr substantially increase the risk of death due to asphyxiation.</a:t>
            </a:r>
          </a:p>
          <a:p>
            <a:pPr marL="457200" indent="-457200">
              <a:buFont typeface="Arial" pitchFamily="34" charset="0"/>
              <a:buChar char="•"/>
            </a:pPr>
            <a:r>
              <a:rPr lang="en-US">
                <a:solidFill>
                  <a:schemeClr val="tx1"/>
                </a:solidFill>
              </a:rPr>
              <a:t>The anatomical dead space of the major airways is around 100-200 ml.Thus brisk bleed of 150-200 ml could lead to major airway obstruction and rapid demise of the patient due to inability to oxygenate and ventilate.</a:t>
            </a:r>
          </a:p>
          <a:p>
            <a:endParaRPr lang="en-US"/>
          </a:p>
        </p:txBody>
      </p:sp>
    </p:spTree>
    <p:extLst>
      <p:ext uri="{BB962C8B-B14F-4D97-AF65-F5344CB8AC3E}">
        <p14:creationId xmlns:p14="http://schemas.microsoft.com/office/powerpoint/2010/main" val="3452030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p:spPr>
        <p:txBody>
          <a:bodyPr/>
          <a:lstStyle/>
          <a:p>
            <a:r>
              <a:rPr lang="en-US"/>
              <a:t>BLOOD SUPPLY OF LUNG</a:t>
            </a:r>
          </a:p>
        </p:txBody>
      </p:sp>
      <p:sp>
        <p:nvSpPr>
          <p:cNvPr id="3" name="Subtitle 2"/>
          <p:cNvSpPr>
            <a:spLocks noGrp="1"/>
          </p:cNvSpPr>
          <p:nvPr>
            <p:ph type="subTitle" idx="1"/>
          </p:nvPr>
        </p:nvSpPr>
        <p:spPr>
          <a:xfrm>
            <a:off x="914400" y="1447800"/>
            <a:ext cx="7467600" cy="4724400"/>
          </a:xfrm>
        </p:spPr>
        <p:txBody>
          <a:bodyPr>
            <a:normAutofit fontScale="92500" lnSpcReduction="10000"/>
          </a:bodyPr>
          <a:lstStyle/>
          <a:p>
            <a:pPr marL="457200" indent="-457200" algn="l">
              <a:buFont typeface="Arial" pitchFamily="34" charset="0"/>
              <a:buChar char="•"/>
            </a:pPr>
            <a:r>
              <a:rPr lang="en-US">
                <a:solidFill>
                  <a:schemeClr val="tx1"/>
                </a:solidFill>
              </a:rPr>
              <a:t>The lungs have dual blood supply .</a:t>
            </a:r>
          </a:p>
          <a:p>
            <a:pPr marL="457200" indent="-457200" algn="l">
              <a:buFont typeface="Arial" pitchFamily="34" charset="0"/>
              <a:buChar char="•"/>
            </a:pPr>
            <a:r>
              <a:rPr lang="en-US">
                <a:solidFill>
                  <a:schemeClr val="tx1"/>
                </a:solidFill>
              </a:rPr>
              <a:t>The pulmonary artery that originate from right ventricle ,is responsible for gas exchange .Pulmonary artery circulation is low pressure circuit .</a:t>
            </a:r>
          </a:p>
          <a:p>
            <a:pPr marL="457200" indent="-457200" algn="l">
              <a:buFont typeface="Arial" pitchFamily="34" charset="0"/>
              <a:buChar char="•"/>
            </a:pPr>
            <a:r>
              <a:rPr lang="en-US">
                <a:solidFill>
                  <a:schemeClr val="tx1"/>
                </a:solidFill>
              </a:rPr>
              <a:t>The bronchial artery ,arises from aorta and brings  nutrients to lung parenchyma and airways is high pressure circulation.</a:t>
            </a:r>
          </a:p>
          <a:p>
            <a:pPr marL="457200" indent="-457200" algn="l">
              <a:buFont typeface="Arial" pitchFamily="34" charset="0"/>
              <a:buChar char="•"/>
            </a:pPr>
            <a:r>
              <a:rPr lang="en-US">
                <a:solidFill>
                  <a:schemeClr val="tx1"/>
                </a:solidFill>
              </a:rPr>
              <a:t>The bronchia artery is the source of bleeding in 90% of cases.</a:t>
            </a:r>
          </a:p>
        </p:txBody>
      </p:sp>
    </p:spTree>
    <p:extLst>
      <p:ext uri="{BB962C8B-B14F-4D97-AF65-F5344CB8AC3E}">
        <p14:creationId xmlns:p14="http://schemas.microsoft.com/office/powerpoint/2010/main" val="2043592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CAUSES OF HEMOPTYSIS</a:t>
            </a:r>
          </a:p>
        </p:txBody>
      </p:sp>
      <p:sp>
        <p:nvSpPr>
          <p:cNvPr id="3" name="Content Placeholder 2"/>
          <p:cNvSpPr>
            <a:spLocks noGrp="1"/>
          </p:cNvSpPr>
          <p:nvPr>
            <p:ph idx="1"/>
          </p:nvPr>
        </p:nvSpPr>
        <p:spPr/>
        <p:txBody>
          <a:bodyPr/>
          <a:lstStyle/>
          <a:p>
            <a:pPr marL="0" indent="0">
              <a:buNone/>
            </a:pPr>
            <a:r>
              <a:rPr lang="en-US"/>
              <a:t>  </a:t>
            </a:r>
            <a:r>
              <a:rPr lang="en-US" b="1"/>
              <a:t>1)BRONCHIAL CAUSES OF HEMOPTYSIS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2286000"/>
            <a:ext cx="5791200" cy="3270324"/>
          </a:xfrm>
          <a:prstGeom prst="rect">
            <a:avLst/>
          </a:prstGeom>
        </p:spPr>
      </p:pic>
    </p:spTree>
    <p:extLst>
      <p:ext uri="{BB962C8B-B14F-4D97-AF65-F5344CB8AC3E}">
        <p14:creationId xmlns:p14="http://schemas.microsoft.com/office/powerpoint/2010/main" val="4193936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CAUSES OF HEMOPTYSIS</a:t>
            </a:r>
          </a:p>
        </p:txBody>
      </p:sp>
      <p:sp>
        <p:nvSpPr>
          <p:cNvPr id="3" name="Content Placeholder 2"/>
          <p:cNvSpPr>
            <a:spLocks noGrp="1"/>
          </p:cNvSpPr>
          <p:nvPr>
            <p:ph idx="1"/>
          </p:nvPr>
        </p:nvSpPr>
        <p:spPr/>
        <p:txBody>
          <a:bodyPr/>
          <a:lstStyle/>
          <a:p>
            <a:pPr marL="0" indent="0">
              <a:buNone/>
            </a:pPr>
            <a:r>
              <a:rPr lang="en-US"/>
              <a:t>  </a:t>
            </a:r>
            <a:r>
              <a:rPr lang="en-US" b="1"/>
              <a:t>2)PARENCHYMAL CAUSES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2438400"/>
            <a:ext cx="5486400" cy="3276600"/>
          </a:xfrm>
          <a:prstGeom prst="rect">
            <a:avLst/>
          </a:prstGeom>
        </p:spPr>
      </p:pic>
    </p:spTree>
    <p:extLst>
      <p:ext uri="{BB962C8B-B14F-4D97-AF65-F5344CB8AC3E}">
        <p14:creationId xmlns:p14="http://schemas.microsoft.com/office/powerpoint/2010/main" val="1045209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CAUSES OF HEMOPTYSIS</a:t>
            </a:r>
          </a:p>
        </p:txBody>
      </p:sp>
      <p:sp>
        <p:nvSpPr>
          <p:cNvPr id="3" name="Content Placeholder 2"/>
          <p:cNvSpPr>
            <a:spLocks noGrp="1"/>
          </p:cNvSpPr>
          <p:nvPr>
            <p:ph idx="1"/>
          </p:nvPr>
        </p:nvSpPr>
        <p:spPr/>
        <p:txBody>
          <a:bodyPr/>
          <a:lstStyle/>
          <a:p>
            <a:pPr marL="0" indent="0">
              <a:buNone/>
            </a:pPr>
            <a:r>
              <a:rPr lang="en-US"/>
              <a:t>   </a:t>
            </a:r>
            <a:r>
              <a:rPr lang="en-US" b="1"/>
              <a:t>3)VASCULAR CAUSES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858" y="2590800"/>
            <a:ext cx="8771142" cy="3186983"/>
          </a:xfrm>
          <a:prstGeom prst="rect">
            <a:avLst/>
          </a:prstGeom>
        </p:spPr>
      </p:pic>
    </p:spTree>
    <p:extLst>
      <p:ext uri="{BB962C8B-B14F-4D97-AF65-F5344CB8AC3E}">
        <p14:creationId xmlns:p14="http://schemas.microsoft.com/office/powerpoint/2010/main" val="2014592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CAUSES OF HEMOPTYSIS</a:t>
            </a:r>
          </a:p>
        </p:txBody>
      </p:sp>
      <p:sp>
        <p:nvSpPr>
          <p:cNvPr id="3" name="Content Placeholder 2"/>
          <p:cNvSpPr>
            <a:spLocks noGrp="1"/>
          </p:cNvSpPr>
          <p:nvPr>
            <p:ph idx="1"/>
          </p:nvPr>
        </p:nvSpPr>
        <p:spPr/>
        <p:txBody>
          <a:bodyPr/>
          <a:lstStyle/>
          <a:p>
            <a:pPr marL="0" indent="0">
              <a:buNone/>
            </a:pPr>
            <a:r>
              <a:rPr lang="en-US" b="1"/>
              <a:t>  4)CVS CAUSES OF HEMOPTYSIS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3124200"/>
            <a:ext cx="8415337" cy="1447800"/>
          </a:xfrm>
          <a:prstGeom prst="rect">
            <a:avLst/>
          </a:prstGeom>
        </p:spPr>
      </p:pic>
    </p:spTree>
    <p:extLst>
      <p:ext uri="{BB962C8B-B14F-4D97-AF65-F5344CB8AC3E}">
        <p14:creationId xmlns:p14="http://schemas.microsoft.com/office/powerpoint/2010/main" val="1951084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609600"/>
            <a:ext cx="7772400" cy="1470025"/>
          </a:xfrm>
        </p:spPr>
        <p:txBody>
          <a:bodyPr/>
          <a:lstStyle/>
          <a:p>
            <a:r>
              <a:rPr lang="en-US"/>
              <a:t>CAUSES OF HEMOPTYSIS</a:t>
            </a:r>
          </a:p>
        </p:txBody>
      </p:sp>
      <p:sp>
        <p:nvSpPr>
          <p:cNvPr id="3" name="Subtitle 2"/>
          <p:cNvSpPr>
            <a:spLocks noGrp="1"/>
          </p:cNvSpPr>
          <p:nvPr>
            <p:ph type="subTitle" idx="1"/>
          </p:nvPr>
        </p:nvSpPr>
        <p:spPr>
          <a:xfrm>
            <a:off x="838200" y="1752600"/>
            <a:ext cx="6934200" cy="4724400"/>
          </a:xfrm>
        </p:spPr>
        <p:txBody>
          <a:bodyPr>
            <a:normAutofit fontScale="85000" lnSpcReduction="20000"/>
          </a:bodyPr>
          <a:lstStyle/>
          <a:p>
            <a:r>
              <a:rPr lang="en-US" b="1">
                <a:solidFill>
                  <a:schemeClr val="tx1"/>
                </a:solidFill>
              </a:rPr>
              <a:t>5)TRAUMATIC CAUSES </a:t>
            </a:r>
          </a:p>
          <a:p>
            <a:pPr marL="457200" indent="-457200" algn="l">
              <a:buFont typeface="Arial" pitchFamily="34" charset="0"/>
              <a:buChar char="•"/>
            </a:pPr>
            <a:r>
              <a:rPr lang="en-US">
                <a:solidFill>
                  <a:schemeClr val="tx1"/>
                </a:solidFill>
              </a:rPr>
              <a:t>Post intubation</a:t>
            </a:r>
          </a:p>
          <a:p>
            <a:pPr marL="457200" indent="-457200" algn="l">
              <a:buFont typeface="Arial" pitchFamily="34" charset="0"/>
              <a:buChar char="•"/>
            </a:pPr>
            <a:r>
              <a:rPr lang="en-US">
                <a:solidFill>
                  <a:schemeClr val="tx1"/>
                </a:solidFill>
              </a:rPr>
              <a:t>Foreign body aspiration</a:t>
            </a:r>
          </a:p>
          <a:p>
            <a:pPr marL="457200" indent="-457200" algn="l">
              <a:buFont typeface="Arial" pitchFamily="34" charset="0"/>
              <a:buChar char="•"/>
            </a:pPr>
            <a:r>
              <a:rPr lang="en-US">
                <a:solidFill>
                  <a:schemeClr val="tx1"/>
                </a:solidFill>
              </a:rPr>
              <a:t>Post transthoracic needle biopsy</a:t>
            </a:r>
          </a:p>
          <a:p>
            <a:pPr marL="457200" indent="-457200" algn="l">
              <a:buFont typeface="Arial" pitchFamily="34" charset="0"/>
              <a:buChar char="•"/>
            </a:pPr>
            <a:r>
              <a:rPr lang="en-US">
                <a:solidFill>
                  <a:schemeClr val="tx1"/>
                </a:solidFill>
              </a:rPr>
              <a:t>Transbronchial lung biopsy</a:t>
            </a:r>
          </a:p>
          <a:p>
            <a:pPr marL="457200" indent="-457200" algn="l">
              <a:buFont typeface="Arial" pitchFamily="34" charset="0"/>
              <a:buChar char="•"/>
            </a:pPr>
            <a:r>
              <a:rPr lang="en-US">
                <a:solidFill>
                  <a:schemeClr val="tx1"/>
                </a:solidFill>
              </a:rPr>
              <a:t>Tracheostomy</a:t>
            </a:r>
          </a:p>
          <a:p>
            <a:pPr marL="457200" indent="-457200" algn="l">
              <a:buFont typeface="Arial" pitchFamily="34" charset="0"/>
              <a:buChar char="•"/>
            </a:pPr>
            <a:r>
              <a:rPr lang="en-US">
                <a:solidFill>
                  <a:schemeClr val="tx1"/>
                </a:solidFill>
              </a:rPr>
              <a:t>Central line catheter</a:t>
            </a:r>
          </a:p>
          <a:p>
            <a:r>
              <a:rPr lang="en-US" b="1">
                <a:solidFill>
                  <a:schemeClr val="tx1"/>
                </a:solidFill>
              </a:rPr>
              <a:t>6)Drugs causing hemoptysis (rare cause)</a:t>
            </a:r>
          </a:p>
          <a:p>
            <a:pPr algn="l"/>
            <a:r>
              <a:rPr lang="en-US">
                <a:solidFill>
                  <a:schemeClr val="tx1"/>
                </a:solidFill>
              </a:rPr>
              <a:t>Penicillamine,mitomycin-c,abciximab,sirolimus,all trans retinoic acid ,crack cocaine.</a:t>
            </a:r>
          </a:p>
          <a:p>
            <a:endParaRPr lang="en-US">
              <a:solidFill>
                <a:schemeClr val="tx1"/>
              </a:solidFill>
            </a:endParaRPr>
          </a:p>
        </p:txBody>
      </p:sp>
    </p:spTree>
    <p:extLst>
      <p:ext uri="{BB962C8B-B14F-4D97-AF65-F5344CB8AC3E}">
        <p14:creationId xmlns:p14="http://schemas.microsoft.com/office/powerpoint/2010/main" val="1188848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470025"/>
          </a:xfrm>
        </p:spPr>
        <p:txBody>
          <a:bodyPr/>
          <a:lstStyle/>
          <a:p>
            <a:r>
              <a:rPr lang="en-US"/>
              <a:t>PARASITES CAUSING HEMOPTYSIS</a:t>
            </a:r>
          </a:p>
        </p:txBody>
      </p:sp>
      <p:sp>
        <p:nvSpPr>
          <p:cNvPr id="3" name="Subtitle 2"/>
          <p:cNvSpPr>
            <a:spLocks noGrp="1"/>
          </p:cNvSpPr>
          <p:nvPr>
            <p:ph type="subTitle" idx="1"/>
          </p:nvPr>
        </p:nvSpPr>
        <p:spPr>
          <a:xfrm>
            <a:off x="1295400" y="1981200"/>
            <a:ext cx="6400800" cy="2819400"/>
          </a:xfrm>
        </p:spPr>
        <p:txBody>
          <a:bodyPr>
            <a:noAutofit/>
          </a:bodyPr>
          <a:lstStyle/>
          <a:p>
            <a:pPr marL="457200" indent="-457200" algn="l">
              <a:buFont typeface="Arial" pitchFamily="34" charset="0"/>
              <a:buChar char="•"/>
            </a:pPr>
            <a:r>
              <a:rPr lang="en-US" sz="2000" cap="small">
                <a:solidFill>
                  <a:schemeClr val="tx1"/>
                </a:solidFill>
              </a:rPr>
              <a:t>HEMOPTYSIS OCCUR IN PARTICULAR TRIBE WHICH EAT CRAB ,THIS TYPE OF HEMOPTYSIS IS CALLED </a:t>
            </a:r>
            <a:r>
              <a:rPr lang="en-US" sz="2000" u="sng" cap="small">
                <a:solidFill>
                  <a:schemeClr val="tx1"/>
                </a:solidFill>
              </a:rPr>
              <a:t>ENDEMIC HEMOPTYSIS.</a:t>
            </a:r>
          </a:p>
          <a:p>
            <a:pPr algn="l"/>
            <a:r>
              <a:rPr lang="en-US" sz="2000" cap="small">
                <a:solidFill>
                  <a:schemeClr val="tx1"/>
                </a:solidFill>
              </a:rPr>
              <a:t>ORGANISM RESPONSIBLE IS </a:t>
            </a:r>
            <a:r>
              <a:rPr lang="en-US" sz="2000" u="sng" cap="small">
                <a:solidFill>
                  <a:schemeClr val="tx1"/>
                </a:solidFill>
              </a:rPr>
              <a:t>PARAGONOMIA WESTMANI(LUNG FLUKE).</a:t>
            </a:r>
          </a:p>
          <a:p>
            <a:endParaRPr lang="en-US" sz="2000" u="sng" cap="small">
              <a:solidFill>
                <a:schemeClr val="tx1"/>
              </a:solidFill>
            </a:endParaRPr>
          </a:p>
          <a:p>
            <a:pPr marL="342900" indent="-342900">
              <a:buFont typeface="Arial" pitchFamily="34" charset="0"/>
              <a:buChar char="•"/>
            </a:pPr>
            <a:endParaRPr lang="en-US" sz="2000" u="sng" cap="small">
              <a:solidFill>
                <a:schemeClr val="tx1"/>
              </a:solidFill>
            </a:endParaRPr>
          </a:p>
        </p:txBody>
      </p:sp>
    </p:spTree>
    <p:extLst>
      <p:ext uri="{BB962C8B-B14F-4D97-AF65-F5344CB8AC3E}">
        <p14:creationId xmlns:p14="http://schemas.microsoft.com/office/powerpoint/2010/main" val="1971453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CAUSES OF HEMOPTYSIS</a:t>
            </a:r>
          </a:p>
        </p:txBody>
      </p:sp>
      <p:sp>
        <p:nvSpPr>
          <p:cNvPr id="7" name="Content Placeholder 6"/>
          <p:cNvSpPr>
            <a:spLocks noGrp="1"/>
          </p:cNvSpPr>
          <p:nvPr>
            <p:ph idx="1"/>
          </p:nvPr>
        </p:nvSpPr>
        <p:spPr>
          <a:xfrm>
            <a:off x="457200" y="1600200"/>
            <a:ext cx="8305800" cy="5029199"/>
          </a:xfrm>
        </p:spPr>
        <p:txBody>
          <a:bodyPr>
            <a:normAutofit fontScale="92500"/>
          </a:bodyPr>
          <a:lstStyle/>
          <a:p>
            <a:pPr marL="0" indent="0">
              <a:buNone/>
            </a:pPr>
            <a:r>
              <a:rPr lang="en-US" sz="2400" b="1"/>
              <a:t>7)OTHER CAUSES OF HEMOPTYSIS</a:t>
            </a:r>
          </a:p>
          <a:p>
            <a:r>
              <a:rPr lang="en-US" sz="2400" b="1"/>
              <a:t>BLOOD DISORDERS:</a:t>
            </a:r>
          </a:p>
          <a:p>
            <a:pPr marL="0" indent="0">
              <a:buNone/>
            </a:pPr>
            <a:r>
              <a:rPr lang="en-US" sz="2400" b="1"/>
              <a:t>   LEUKAEMIA</a:t>
            </a:r>
          </a:p>
          <a:p>
            <a:pPr marL="0" indent="0">
              <a:buNone/>
            </a:pPr>
            <a:r>
              <a:rPr lang="en-US" sz="2400" b="1"/>
              <a:t>   HAEMOPHILLIA</a:t>
            </a:r>
          </a:p>
          <a:p>
            <a:pPr marL="0" indent="0">
              <a:buNone/>
            </a:pPr>
            <a:r>
              <a:rPr lang="en-US" sz="2400" b="1"/>
              <a:t>   ANTICOAGULANT THERAPY</a:t>
            </a:r>
          </a:p>
          <a:p>
            <a:pPr marL="0" indent="0">
              <a:buNone/>
            </a:pPr>
            <a:r>
              <a:rPr lang="en-US" sz="2400" b="1"/>
              <a:t>   DIC</a:t>
            </a:r>
          </a:p>
          <a:p>
            <a:pPr marL="0" indent="0">
              <a:buNone/>
            </a:pPr>
            <a:r>
              <a:rPr lang="en-US" sz="2400" b="1"/>
              <a:t>8)MISCELLANEOUS CAUSES</a:t>
            </a:r>
          </a:p>
          <a:p>
            <a:pPr marL="0" indent="0">
              <a:buNone/>
            </a:pPr>
            <a:r>
              <a:rPr lang="en-US" sz="2400" b="1"/>
              <a:t>   -PULMONARY ENDOMETRIOSIS(CATAMENIAL HEMOPTYSIS)</a:t>
            </a:r>
          </a:p>
          <a:p>
            <a:pPr marL="0" indent="0">
              <a:buNone/>
            </a:pPr>
            <a:r>
              <a:rPr lang="en-US" sz="2400" b="1"/>
              <a:t>   -Cocaine </a:t>
            </a:r>
          </a:p>
          <a:p>
            <a:pPr marL="0" indent="0">
              <a:buNone/>
            </a:pPr>
            <a:r>
              <a:rPr lang="en-US" sz="2400" b="1"/>
              <a:t>9)IDIOPATHIC</a:t>
            </a:r>
          </a:p>
          <a:p>
            <a:pPr marL="0" indent="0">
              <a:buNone/>
            </a:pPr>
            <a:r>
              <a:rPr lang="en-US" sz="2400" b="1"/>
              <a:t>  Many episodes of hemoptysis are unexplained (up to 30%)even after full investigation are likely to be caused bysimple bronchial infection.</a:t>
            </a:r>
          </a:p>
          <a:p>
            <a:pPr marL="0" indent="0">
              <a:buNone/>
            </a:pPr>
            <a:endParaRPr lang="en-US" b="1"/>
          </a:p>
        </p:txBody>
      </p:sp>
    </p:spTree>
    <p:extLst>
      <p:ext uri="{BB962C8B-B14F-4D97-AF65-F5344CB8AC3E}">
        <p14:creationId xmlns:p14="http://schemas.microsoft.com/office/powerpoint/2010/main" val="3436609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r>
              <a:rPr lang="en-US"/>
              <a:t>Causes of massive hemoptysis</a:t>
            </a:r>
          </a:p>
        </p:txBody>
      </p:sp>
      <p:sp>
        <p:nvSpPr>
          <p:cNvPr id="3" name="Subtitle 2"/>
          <p:cNvSpPr>
            <a:spLocks noGrp="1"/>
          </p:cNvSpPr>
          <p:nvPr>
            <p:ph type="subTitle" idx="1"/>
          </p:nvPr>
        </p:nvSpPr>
        <p:spPr>
          <a:xfrm>
            <a:off x="762000" y="2057400"/>
            <a:ext cx="7239000" cy="3962400"/>
          </a:xfrm>
        </p:spPr>
        <p:txBody>
          <a:bodyPr>
            <a:normAutofit/>
          </a:bodyPr>
          <a:lstStyle/>
          <a:p>
            <a:pPr marL="457200" indent="-457200" algn="l">
              <a:buFont typeface="Arial" pitchFamily="34" charset="0"/>
              <a:buChar char="•"/>
            </a:pPr>
            <a:r>
              <a:rPr lang="en-US">
                <a:solidFill>
                  <a:schemeClr val="tx1"/>
                </a:solidFill>
              </a:rPr>
              <a:t>Bronchiectasis</a:t>
            </a:r>
          </a:p>
          <a:p>
            <a:pPr marL="457200" indent="-457200" algn="l">
              <a:buFont typeface="Arial" pitchFamily="34" charset="0"/>
              <a:buChar char="•"/>
            </a:pPr>
            <a:r>
              <a:rPr lang="en-US">
                <a:solidFill>
                  <a:schemeClr val="tx1"/>
                </a:solidFill>
              </a:rPr>
              <a:t>Tuberculosis </a:t>
            </a:r>
          </a:p>
          <a:p>
            <a:pPr marL="457200" indent="-457200" algn="l">
              <a:buFont typeface="Arial" pitchFamily="34" charset="0"/>
              <a:buChar char="•"/>
            </a:pPr>
            <a:r>
              <a:rPr lang="en-US">
                <a:solidFill>
                  <a:schemeClr val="tx1"/>
                </a:solidFill>
              </a:rPr>
              <a:t>Mycetoma </a:t>
            </a:r>
          </a:p>
          <a:p>
            <a:pPr marL="457200" indent="-457200" algn="l">
              <a:buFont typeface="Arial" pitchFamily="34" charset="0"/>
              <a:buChar char="•"/>
            </a:pPr>
            <a:r>
              <a:rPr lang="en-US">
                <a:solidFill>
                  <a:schemeClr val="tx1"/>
                </a:solidFill>
              </a:rPr>
              <a:t>Bronchogenic carcinoma</a:t>
            </a:r>
          </a:p>
          <a:p>
            <a:pPr marL="457200" indent="-457200" algn="l">
              <a:buFont typeface="Arial" pitchFamily="34" charset="0"/>
              <a:buChar char="•"/>
            </a:pPr>
            <a:r>
              <a:rPr lang="en-US">
                <a:solidFill>
                  <a:schemeClr val="tx1"/>
                </a:solidFill>
              </a:rPr>
              <a:t>Pulmonary arterio venous fistula</a:t>
            </a:r>
          </a:p>
          <a:p>
            <a:pPr marL="457200" indent="-457200" algn="l">
              <a:buFont typeface="Arial" pitchFamily="34" charset="0"/>
              <a:buChar char="•"/>
            </a:pPr>
            <a:r>
              <a:rPr lang="en-US">
                <a:solidFill>
                  <a:schemeClr val="tx1"/>
                </a:solidFill>
              </a:rPr>
              <a:t>Bronchial adenoma</a:t>
            </a:r>
          </a:p>
        </p:txBody>
      </p:sp>
    </p:spTree>
    <p:extLst>
      <p:ext uri="{BB962C8B-B14F-4D97-AF65-F5344CB8AC3E}">
        <p14:creationId xmlns:p14="http://schemas.microsoft.com/office/powerpoint/2010/main" val="2288360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470025"/>
          </a:xfrm>
        </p:spPr>
        <p:txBody>
          <a:bodyPr>
            <a:normAutofit/>
          </a:bodyPr>
          <a:lstStyle/>
          <a:p>
            <a:r>
              <a:rPr lang="en-US" sz="3600"/>
              <a:t>PATHOPHYSIOLOGY OF HEMOPTYSIS</a:t>
            </a:r>
          </a:p>
        </p:txBody>
      </p:sp>
      <p:sp>
        <p:nvSpPr>
          <p:cNvPr id="3" name="Subtitle 2"/>
          <p:cNvSpPr>
            <a:spLocks noGrp="1"/>
          </p:cNvSpPr>
          <p:nvPr>
            <p:ph type="subTitle" idx="1"/>
          </p:nvPr>
        </p:nvSpPr>
        <p:spPr>
          <a:xfrm>
            <a:off x="685800" y="1524000"/>
            <a:ext cx="7391400" cy="4953000"/>
          </a:xfrm>
        </p:spPr>
        <p:txBody>
          <a:bodyPr>
            <a:normAutofit fontScale="92500" lnSpcReduction="10000"/>
          </a:bodyPr>
          <a:lstStyle/>
          <a:p>
            <a:pPr marL="457200" indent="-457200" algn="l">
              <a:buFont typeface="Arial" pitchFamily="34" charset="0"/>
              <a:buChar char="•"/>
            </a:pPr>
            <a:r>
              <a:rPr lang="en-US">
                <a:solidFill>
                  <a:schemeClr val="tx1"/>
                </a:solidFill>
              </a:rPr>
              <a:t>Chronic airway inflammation that causes hypertrophy and tortuosity of the bronchial arteries.</a:t>
            </a:r>
          </a:p>
          <a:p>
            <a:pPr marL="457200" indent="-457200" algn="l">
              <a:buFont typeface="Arial" pitchFamily="34" charset="0"/>
              <a:buChar char="•"/>
            </a:pPr>
            <a:r>
              <a:rPr lang="en-US">
                <a:solidFill>
                  <a:schemeClr val="tx1"/>
                </a:solidFill>
              </a:rPr>
              <a:t>This circulation is under systemic blood pressure, so that rupture of either the tortuous vessels or the capillary plexus causes rapid bleeding.</a:t>
            </a:r>
          </a:p>
          <a:p>
            <a:pPr marL="457200" indent="-457200" algn="l">
              <a:buFont typeface="Arial" pitchFamily="34" charset="0"/>
              <a:buChar char="•"/>
            </a:pPr>
            <a:r>
              <a:rPr lang="en-US">
                <a:solidFill>
                  <a:schemeClr val="tx1"/>
                </a:solidFill>
              </a:rPr>
              <a:t>Bleeding may occur acutely from necrosis of lung tissue or from rupture of hypertrophied bronchial arteries in the setting of chronic inflammation. </a:t>
            </a:r>
          </a:p>
          <a:p>
            <a:pPr marL="457200" indent="-457200">
              <a:buFont typeface="Arial" pitchFamily="34" charset="0"/>
              <a:buChar char="•"/>
            </a:pPr>
            <a:endParaRPr lang="en-US"/>
          </a:p>
          <a:p>
            <a:pPr marL="457200" indent="-457200">
              <a:buFont typeface="Arial" pitchFamily="34" charset="0"/>
              <a:buChar char="•"/>
            </a:pPr>
            <a:endParaRPr lang="en-US"/>
          </a:p>
          <a:p>
            <a:endParaRPr lang="en-US"/>
          </a:p>
          <a:p>
            <a:endParaRPr lang="en-US"/>
          </a:p>
        </p:txBody>
      </p:sp>
    </p:spTree>
    <p:extLst>
      <p:ext uri="{BB962C8B-B14F-4D97-AF65-F5344CB8AC3E}">
        <p14:creationId xmlns:p14="http://schemas.microsoft.com/office/powerpoint/2010/main" val="2595927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7772400" cy="1470025"/>
          </a:xfrm>
        </p:spPr>
        <p:txBody>
          <a:bodyPr/>
          <a:lstStyle/>
          <a:p>
            <a:r>
              <a:rPr lang="en-US"/>
              <a:t>MECHANISM OF HEMORRHAGE</a:t>
            </a:r>
          </a:p>
        </p:txBody>
      </p:sp>
      <p:sp>
        <p:nvSpPr>
          <p:cNvPr id="3" name="Subtitle 2"/>
          <p:cNvSpPr>
            <a:spLocks noGrp="1"/>
          </p:cNvSpPr>
          <p:nvPr>
            <p:ph type="subTitle" idx="1"/>
          </p:nvPr>
        </p:nvSpPr>
        <p:spPr>
          <a:xfrm>
            <a:off x="1371600" y="1752600"/>
            <a:ext cx="6400800" cy="3886200"/>
          </a:xfrm>
        </p:spPr>
        <p:txBody>
          <a:bodyPr/>
          <a:lstStyle/>
          <a:p>
            <a:endParaRPr lang="en-US"/>
          </a:p>
          <a:p>
            <a:endParaRPr lang="en-US"/>
          </a:p>
          <a:p>
            <a:endParaRPr lang="en-US"/>
          </a:p>
          <a:p>
            <a:endParaRPr lang="en-US"/>
          </a:p>
          <a:p>
            <a:endParaRPr lang="en-US"/>
          </a:p>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1600200"/>
            <a:ext cx="7144024" cy="3429000"/>
          </a:xfrm>
          <a:prstGeom prst="rect">
            <a:avLst/>
          </a:prstGeom>
        </p:spPr>
      </p:pic>
    </p:spTree>
    <p:extLst>
      <p:ext uri="{BB962C8B-B14F-4D97-AF65-F5344CB8AC3E}">
        <p14:creationId xmlns:p14="http://schemas.microsoft.com/office/powerpoint/2010/main" val="26187465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066800"/>
            <a:ext cx="8382000" cy="4191000"/>
          </a:xfrm>
        </p:spPr>
        <p:txBody>
          <a:bodyPr>
            <a:normAutofit/>
          </a:bodyPr>
          <a:lstStyle/>
          <a:p>
            <a:r>
              <a:rPr lang="en-US" sz="2800"/>
              <a:t>Calcified lymph nodes impinging on the airway can erode the airway lumen and cause streaky hemoptysis by disrupting vessels.</a:t>
            </a:r>
            <a:br>
              <a:rPr lang="en-US" sz="2800"/>
            </a:br>
            <a:r>
              <a:rPr lang="en-US" sz="2800"/>
              <a:t>They can lead to massive hemoptysis where there is large bronchial artery in the path of this eroding calcified lymph node.</a:t>
            </a:r>
          </a:p>
        </p:txBody>
      </p:sp>
    </p:spTree>
    <p:extLst>
      <p:ext uri="{BB962C8B-B14F-4D97-AF65-F5344CB8AC3E}">
        <p14:creationId xmlns:p14="http://schemas.microsoft.com/office/powerpoint/2010/main" val="141192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0"/>
            <a:ext cx="7772400" cy="1470025"/>
          </a:xfrm>
        </p:spPr>
        <p:txBody>
          <a:bodyPr/>
          <a:lstStyle/>
          <a:p>
            <a:r>
              <a:rPr lang="en-US"/>
              <a:t>MECHANISM OF HEMORRHAGE</a:t>
            </a:r>
          </a:p>
        </p:txBody>
      </p:sp>
      <p:sp>
        <p:nvSpPr>
          <p:cNvPr id="3" name="Subtitle 2"/>
          <p:cNvSpPr>
            <a:spLocks noGrp="1"/>
          </p:cNvSpPr>
          <p:nvPr>
            <p:ph type="subTitle" idx="1"/>
          </p:nvPr>
        </p:nvSpPr>
        <p:spPr>
          <a:xfrm>
            <a:off x="990600" y="3810000"/>
            <a:ext cx="7010400" cy="3124200"/>
          </a:xfrm>
        </p:spPr>
        <p:txBody>
          <a:bodyPr>
            <a:normAutofit fontScale="85000" lnSpcReduction="20000"/>
          </a:bodyPr>
          <a:lstStyle/>
          <a:p>
            <a:pPr marL="457200" indent="-457200" algn="l">
              <a:buFont typeface="Arial" pitchFamily="34" charset="0"/>
              <a:buChar char="•"/>
            </a:pPr>
            <a:r>
              <a:rPr lang="en-US">
                <a:solidFill>
                  <a:schemeClr val="tx1"/>
                </a:solidFill>
              </a:rPr>
              <a:t>Hemoptysis can be presenting symptom in 10%of lung cancer patient.</a:t>
            </a:r>
          </a:p>
          <a:p>
            <a:pPr marL="457200" indent="-457200" algn="l">
              <a:buFont typeface="Arial" pitchFamily="34" charset="0"/>
              <a:buChar char="•"/>
            </a:pPr>
            <a:r>
              <a:rPr lang="en-US">
                <a:solidFill>
                  <a:schemeClr val="tx1"/>
                </a:solidFill>
              </a:rPr>
              <a:t>Squamous cell carcinoma seems to be the most likely type to cause massive hemoptysis because of its central location and tendency to cavitate.</a:t>
            </a:r>
          </a:p>
          <a:p>
            <a:pPr marL="457200" indent="-457200" algn="l">
              <a:buFont typeface="Arial" pitchFamily="34" charset="0"/>
              <a:buChar char="•"/>
            </a:pPr>
            <a:r>
              <a:rPr lang="en-US">
                <a:solidFill>
                  <a:schemeClr val="tx1"/>
                </a:solidFill>
              </a:rPr>
              <a:t>Squamous cell carcinoma is 10 times more likely to bleed than other types.</a:t>
            </a:r>
          </a:p>
          <a:p>
            <a:pPr marL="457200" indent="-457200" algn="l">
              <a:buFont typeface="Arial" pitchFamily="34" charset="0"/>
              <a:buChar char="•"/>
            </a:pPr>
            <a:endParaRPr lang="en-US">
              <a:solidFill>
                <a:schemeClr val="tx1"/>
              </a:solidFill>
            </a:endParaRPr>
          </a:p>
          <a:p>
            <a:endParaRPr lang="en-US"/>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50000"/>
          <a:stretch/>
        </p:blipFill>
        <p:spPr>
          <a:xfrm>
            <a:off x="152401" y="1371600"/>
            <a:ext cx="6858000" cy="210762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200" y="1731587"/>
            <a:ext cx="2209800" cy="1747633"/>
          </a:xfrm>
          <a:prstGeom prst="rect">
            <a:avLst/>
          </a:prstGeom>
        </p:spPr>
      </p:pic>
    </p:spTree>
    <p:extLst>
      <p:ext uri="{BB962C8B-B14F-4D97-AF65-F5344CB8AC3E}">
        <p14:creationId xmlns:p14="http://schemas.microsoft.com/office/powerpoint/2010/main" val="2407687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MECHANISM OF HEMORRHAGE</a:t>
            </a:r>
          </a:p>
        </p:txBody>
      </p:sp>
      <p:sp>
        <p:nvSpPr>
          <p:cNvPr id="3" name="Content Placeholder 2"/>
          <p:cNvSpPr>
            <a:spLocks noGrp="1"/>
          </p:cNvSpPr>
          <p:nvPr>
            <p:ph idx="1"/>
          </p:nvPr>
        </p:nvSpPr>
        <p:spPr/>
        <p:txBody>
          <a:bodyPr/>
          <a:lstStyle/>
          <a:p>
            <a:pPr marL="0" indent="0">
              <a:buNone/>
            </a:pPr>
            <a:r>
              <a:rPr lang="en-US"/>
              <a:t>     </a:t>
            </a:r>
            <a:r>
              <a:rPr lang="en-US">
                <a:solidFill>
                  <a:srgbClr val="FF0000"/>
                </a:solidFill>
              </a:rPr>
              <a:t>IN BRONCHIECTASIS</a:t>
            </a:r>
          </a:p>
          <a:p>
            <a:r>
              <a:rPr lang="en-US"/>
              <a:t>PROLIFERATION AND ENLARGMENT OF BRONCHIAL ARTERY.</a:t>
            </a:r>
          </a:p>
          <a:p>
            <a:r>
              <a:rPr lang="en-US"/>
              <a:t>FREQUENT INFECTIONS ARE COMMON IN BRONCHIECTASIS. IT CAUSE ERROSION OF THESE VESSELS LEAD TO BLEEDING.</a:t>
            </a:r>
          </a:p>
          <a:p>
            <a:endParaRPr lang="en-US"/>
          </a:p>
        </p:txBody>
      </p:sp>
    </p:spTree>
    <p:extLst>
      <p:ext uri="{BB962C8B-B14F-4D97-AF65-F5344CB8AC3E}">
        <p14:creationId xmlns:p14="http://schemas.microsoft.com/office/powerpoint/2010/main" val="1461249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MECHANISM OF HEMORRHAGE</a:t>
            </a:r>
          </a:p>
        </p:txBody>
      </p:sp>
      <p:sp>
        <p:nvSpPr>
          <p:cNvPr id="3" name="Content Placeholder 2"/>
          <p:cNvSpPr>
            <a:spLocks noGrp="1"/>
          </p:cNvSpPr>
          <p:nvPr>
            <p:ph idx="1"/>
          </p:nvPr>
        </p:nvSpPr>
        <p:spPr/>
        <p:txBody>
          <a:bodyPr/>
          <a:lstStyle/>
          <a:p>
            <a:r>
              <a:rPr lang="en-US"/>
              <a:t>IN FUNGAL INFECTION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457" y="2667000"/>
            <a:ext cx="8399883" cy="2971800"/>
          </a:xfrm>
          <a:prstGeom prst="rect">
            <a:avLst/>
          </a:prstGeom>
        </p:spPr>
      </p:pic>
    </p:spTree>
    <p:extLst>
      <p:ext uri="{BB962C8B-B14F-4D97-AF65-F5344CB8AC3E}">
        <p14:creationId xmlns:p14="http://schemas.microsoft.com/office/powerpoint/2010/main" val="1253232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28600"/>
            <a:ext cx="7772400" cy="1470025"/>
          </a:xfrm>
        </p:spPr>
        <p:txBody>
          <a:bodyPr/>
          <a:lstStyle/>
          <a:p>
            <a:r>
              <a:rPr lang="en-US"/>
              <a:t>MECHANISM OF HEMORRHAGE</a:t>
            </a:r>
          </a:p>
        </p:txBody>
      </p:sp>
      <p:sp>
        <p:nvSpPr>
          <p:cNvPr id="3" name="Subtitle 2"/>
          <p:cNvSpPr>
            <a:spLocks noGrp="1"/>
          </p:cNvSpPr>
          <p:nvPr>
            <p:ph type="subTitle" idx="1"/>
          </p:nvPr>
        </p:nvSpPr>
        <p:spPr>
          <a:xfrm>
            <a:off x="1371600" y="1676400"/>
            <a:ext cx="6705600" cy="4343400"/>
          </a:xfrm>
        </p:spPr>
        <p:txBody>
          <a:bodyPr>
            <a:normAutofit lnSpcReduction="10000"/>
          </a:bodyPr>
          <a:lstStyle/>
          <a:p>
            <a:r>
              <a:rPr lang="en-US" sz="4500"/>
              <a:t> </a:t>
            </a:r>
            <a:r>
              <a:rPr lang="en-US" sz="4500">
                <a:solidFill>
                  <a:schemeClr val="tx1"/>
                </a:solidFill>
              </a:rPr>
              <a:t>COPD</a:t>
            </a:r>
          </a:p>
          <a:p>
            <a:pPr marL="457200" indent="-457200" algn="l">
              <a:buFont typeface="Arial" pitchFamily="34" charset="0"/>
              <a:buChar char="•"/>
            </a:pPr>
            <a:r>
              <a:rPr lang="en-US">
                <a:solidFill>
                  <a:schemeClr val="tx1"/>
                </a:solidFill>
              </a:rPr>
              <a:t>PATIENTS WITH COPD HAVE INCREASED VASCULARITY BENEATH THE ENDOBRONCHIAL SURFACE.</a:t>
            </a:r>
          </a:p>
          <a:p>
            <a:pPr marL="457200" indent="-457200" algn="l">
              <a:buFont typeface="Arial" pitchFamily="34" charset="0"/>
              <a:buChar char="•"/>
            </a:pPr>
            <a:r>
              <a:rPr lang="en-US">
                <a:solidFill>
                  <a:schemeClr val="tx1"/>
                </a:solidFill>
              </a:rPr>
              <a:t>MUCOSA IS FRIABLE AND PRONE TO BLEED ESPECIALLY IN THE PRSENCE OF BACTERIAL AND VIRAL INFECTION.</a:t>
            </a:r>
          </a:p>
        </p:txBody>
      </p:sp>
    </p:spTree>
    <p:extLst>
      <p:ext uri="{BB962C8B-B14F-4D97-AF65-F5344CB8AC3E}">
        <p14:creationId xmlns:p14="http://schemas.microsoft.com/office/powerpoint/2010/main" val="3655726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0"/>
            <a:ext cx="7772400" cy="1470025"/>
          </a:xfrm>
        </p:spPr>
        <p:txBody>
          <a:bodyPr/>
          <a:lstStyle/>
          <a:p>
            <a:r>
              <a:rPr lang="en-US"/>
              <a:t>MECHANISM OF HEMORRHAGE</a:t>
            </a:r>
          </a:p>
        </p:txBody>
      </p:sp>
      <p:sp>
        <p:nvSpPr>
          <p:cNvPr id="3" name="Subtitle 2"/>
          <p:cNvSpPr>
            <a:spLocks noGrp="1"/>
          </p:cNvSpPr>
          <p:nvPr>
            <p:ph type="subTitle" idx="1"/>
          </p:nvPr>
        </p:nvSpPr>
        <p:spPr>
          <a:xfrm>
            <a:off x="914400" y="1905000"/>
            <a:ext cx="7543800" cy="4114800"/>
          </a:xfrm>
        </p:spPr>
        <p:txBody>
          <a:bodyPr>
            <a:normAutofit/>
          </a:bodyPr>
          <a:lstStyle/>
          <a:p>
            <a:r>
              <a:rPr lang="en-US" sz="4500">
                <a:solidFill>
                  <a:schemeClr val="tx1"/>
                </a:solidFill>
              </a:rPr>
              <a:t>CARDIAC CAUSES</a:t>
            </a:r>
          </a:p>
          <a:p>
            <a:pPr marL="457200" indent="-457200">
              <a:buFont typeface="Arial" pitchFamily="34" charset="0"/>
              <a:buChar char="•"/>
            </a:pPr>
            <a:r>
              <a:rPr lang="en-US">
                <a:solidFill>
                  <a:schemeClr val="tx1"/>
                </a:solidFill>
              </a:rPr>
              <a:t>ELEVATED PRESSURE IN PULMONARY CIRCULATION DUE TO CONGESTIVE HEART FAILURE AND MITRAL STENOSIS MAY LEAD TO DISTENSION AND RUPTURE OF PULMONARY AND BRONCIAL VEIN THAT LEADS TO BLEEDING.</a:t>
            </a:r>
          </a:p>
        </p:txBody>
      </p:sp>
    </p:spTree>
    <p:extLst>
      <p:ext uri="{BB962C8B-B14F-4D97-AF65-F5344CB8AC3E}">
        <p14:creationId xmlns:p14="http://schemas.microsoft.com/office/powerpoint/2010/main" val="3528128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81001"/>
            <a:ext cx="7772400" cy="1295400"/>
          </a:xfrm>
        </p:spPr>
        <p:txBody>
          <a:bodyPr>
            <a:normAutofit fontScale="90000"/>
          </a:bodyPr>
          <a:lstStyle/>
          <a:p>
            <a:r>
              <a:rPr lang="en-US"/>
              <a:t>Evaluation of Hemoptysis and Diagnostic Clues </a:t>
            </a:r>
          </a:p>
        </p:txBody>
      </p:sp>
      <p:sp>
        <p:nvSpPr>
          <p:cNvPr id="3" name="Subtitle 2"/>
          <p:cNvSpPr>
            <a:spLocks noGrp="1"/>
          </p:cNvSpPr>
          <p:nvPr>
            <p:ph type="subTitle" idx="1"/>
          </p:nvPr>
        </p:nvSpPr>
        <p:spPr>
          <a:xfrm>
            <a:off x="457200" y="1752600"/>
            <a:ext cx="8458200" cy="5029200"/>
          </a:xfrm>
        </p:spPr>
        <p:txBody>
          <a:bodyPr>
            <a:normAutofit fontScale="70000" lnSpcReduction="20000"/>
          </a:bodyPr>
          <a:lstStyle/>
          <a:p>
            <a:pPr marL="457200" indent="-457200">
              <a:buFont typeface="Arial" pitchFamily="34" charset="0"/>
              <a:buChar char="•"/>
            </a:pPr>
            <a:r>
              <a:rPr lang="en-US">
                <a:solidFill>
                  <a:srgbClr val="FF0000"/>
                </a:solidFill>
              </a:rPr>
              <a:t>FIRST RULE OUT  DENTAL AND ENT CAUSES OF BLEEDING.</a:t>
            </a:r>
          </a:p>
          <a:p>
            <a:pPr marL="457200" indent="-457200">
              <a:buFont typeface="Arial" pitchFamily="34" charset="0"/>
              <a:buChar char="•"/>
            </a:pPr>
            <a:r>
              <a:rPr lang="en-US">
                <a:solidFill>
                  <a:schemeClr val="tx1"/>
                </a:solidFill>
              </a:rPr>
              <a:t>Hemoptysis that is describe as a </a:t>
            </a:r>
            <a:r>
              <a:rPr lang="en-US" u="sng">
                <a:solidFill>
                  <a:schemeClr val="tx1"/>
                </a:solidFill>
              </a:rPr>
              <a:t>blood streaking of sputum </a:t>
            </a:r>
            <a:r>
              <a:rPr lang="en-US">
                <a:solidFill>
                  <a:schemeClr val="tx1"/>
                </a:solidFill>
              </a:rPr>
              <a:t>often suggest </a:t>
            </a:r>
            <a:r>
              <a:rPr lang="en-US" u="sng">
                <a:solidFill>
                  <a:schemeClr val="tx1"/>
                </a:solidFill>
              </a:rPr>
              <a:t>bronchitis</a:t>
            </a:r>
            <a:r>
              <a:rPr lang="en-US">
                <a:solidFill>
                  <a:schemeClr val="tx1"/>
                </a:solidFill>
              </a:rPr>
              <a:t>.</a:t>
            </a:r>
          </a:p>
          <a:p>
            <a:pPr marL="457200" indent="-457200">
              <a:buFont typeface="Arial" pitchFamily="34" charset="0"/>
              <a:buChar char="•"/>
            </a:pPr>
            <a:r>
              <a:rPr lang="en-US">
                <a:solidFill>
                  <a:schemeClr val="tx1"/>
                </a:solidFill>
              </a:rPr>
              <a:t>Patient complaning of fever ,loss of weight,loss of appetite,night sweats </a:t>
            </a:r>
            <a:r>
              <a:rPr lang="en-US" u="sng">
                <a:solidFill>
                  <a:schemeClr val="tx1"/>
                </a:solidFill>
              </a:rPr>
              <a:t>suggestive of tuberculosis</a:t>
            </a:r>
            <a:r>
              <a:rPr lang="en-US">
                <a:solidFill>
                  <a:schemeClr val="tx1"/>
                </a:solidFill>
              </a:rPr>
              <a:t>.</a:t>
            </a:r>
          </a:p>
          <a:p>
            <a:pPr marL="457200" indent="-457200">
              <a:buFont typeface="Arial" pitchFamily="34" charset="0"/>
              <a:buChar char="•"/>
            </a:pPr>
            <a:r>
              <a:rPr lang="en-US">
                <a:solidFill>
                  <a:schemeClr val="tx1"/>
                </a:solidFill>
              </a:rPr>
              <a:t>When sputum production is </a:t>
            </a:r>
            <a:r>
              <a:rPr lang="en-US" u="sng">
                <a:solidFill>
                  <a:schemeClr val="tx1"/>
                </a:solidFill>
              </a:rPr>
              <a:t>chronic and copious </a:t>
            </a:r>
            <a:r>
              <a:rPr lang="en-US">
                <a:solidFill>
                  <a:schemeClr val="tx1"/>
                </a:solidFill>
              </a:rPr>
              <a:t>it suggests </a:t>
            </a:r>
            <a:r>
              <a:rPr lang="en-US" u="sng">
                <a:solidFill>
                  <a:schemeClr val="tx1"/>
                </a:solidFill>
              </a:rPr>
              <a:t>bronchiectasis.</a:t>
            </a:r>
          </a:p>
          <a:p>
            <a:pPr marL="457200" indent="-457200">
              <a:buFont typeface="Arial" pitchFamily="34" charset="0"/>
              <a:buChar char="•"/>
            </a:pPr>
            <a:r>
              <a:rPr lang="en-US" u="sng">
                <a:solidFill>
                  <a:schemeClr val="tx1"/>
                </a:solidFill>
              </a:rPr>
              <a:t>Foul smelling sputum </a:t>
            </a:r>
            <a:r>
              <a:rPr lang="en-US">
                <a:solidFill>
                  <a:schemeClr val="tx1"/>
                </a:solidFill>
              </a:rPr>
              <a:t>(associted with postural variation ) with hemoptysis raises the possibility of </a:t>
            </a:r>
            <a:r>
              <a:rPr lang="en-US" u="sng">
                <a:solidFill>
                  <a:schemeClr val="tx1"/>
                </a:solidFill>
              </a:rPr>
              <a:t>lung abscess</a:t>
            </a:r>
            <a:r>
              <a:rPr lang="en-US">
                <a:solidFill>
                  <a:schemeClr val="tx1"/>
                </a:solidFill>
              </a:rPr>
              <a:t>.</a:t>
            </a:r>
          </a:p>
          <a:p>
            <a:pPr marL="457200" indent="-457200">
              <a:buFont typeface="Arial" pitchFamily="34" charset="0"/>
              <a:buChar char="•"/>
            </a:pPr>
            <a:r>
              <a:rPr lang="en-US" u="sng">
                <a:solidFill>
                  <a:schemeClr val="tx1"/>
                </a:solidFill>
              </a:rPr>
              <a:t>Rusty sputum</a:t>
            </a:r>
            <a:r>
              <a:rPr lang="en-US">
                <a:solidFill>
                  <a:schemeClr val="tx1"/>
                </a:solidFill>
              </a:rPr>
              <a:t>(degradation product of hb mixed with sputum )found in </a:t>
            </a:r>
            <a:r>
              <a:rPr lang="en-US" u="sng">
                <a:solidFill>
                  <a:schemeClr val="tx1"/>
                </a:solidFill>
              </a:rPr>
              <a:t>pneumococcal pneumonia and klebsiella pneumonia</a:t>
            </a:r>
            <a:r>
              <a:rPr lang="en-US">
                <a:solidFill>
                  <a:schemeClr val="tx1"/>
                </a:solidFill>
              </a:rPr>
              <a:t>.</a:t>
            </a:r>
          </a:p>
          <a:p>
            <a:pPr marL="457200" indent="-457200">
              <a:buFont typeface="Arial" pitchFamily="34" charset="0"/>
              <a:buChar char="•"/>
            </a:pPr>
            <a:r>
              <a:rPr lang="en-US" u="sng">
                <a:solidFill>
                  <a:schemeClr val="tx1"/>
                </a:solidFill>
              </a:rPr>
              <a:t>Pink frothy sputum </a:t>
            </a:r>
            <a:r>
              <a:rPr lang="en-US">
                <a:solidFill>
                  <a:schemeClr val="tx1"/>
                </a:solidFill>
              </a:rPr>
              <a:t>is seen in pulmonary edema due to </a:t>
            </a:r>
            <a:r>
              <a:rPr lang="en-US" u="sng">
                <a:solidFill>
                  <a:schemeClr val="tx1"/>
                </a:solidFill>
              </a:rPr>
              <a:t>left ventricular failure.</a:t>
            </a:r>
          </a:p>
          <a:p>
            <a:pPr marL="457200" indent="-457200">
              <a:buFont typeface="Arial" pitchFamily="34" charset="0"/>
              <a:buChar char="•"/>
            </a:pPr>
            <a:r>
              <a:rPr lang="en-US">
                <a:solidFill>
                  <a:schemeClr val="tx1"/>
                </a:solidFill>
              </a:rPr>
              <a:t>Blood </a:t>
            </a:r>
            <a:r>
              <a:rPr lang="en-US" u="sng">
                <a:solidFill>
                  <a:schemeClr val="tx1"/>
                </a:solidFill>
              </a:rPr>
              <a:t>mixed with gritty white material </a:t>
            </a:r>
            <a:r>
              <a:rPr lang="en-US">
                <a:solidFill>
                  <a:schemeClr val="tx1"/>
                </a:solidFill>
              </a:rPr>
              <a:t>sugestive of </a:t>
            </a:r>
            <a:r>
              <a:rPr lang="en-US" u="sng">
                <a:solidFill>
                  <a:schemeClr val="tx1"/>
                </a:solidFill>
              </a:rPr>
              <a:t>broncholithiasis.</a:t>
            </a:r>
          </a:p>
          <a:p>
            <a:pPr marL="457200" indent="-457200">
              <a:buFont typeface="Arial" pitchFamily="34" charset="0"/>
              <a:buChar char="•"/>
            </a:pPr>
            <a:endParaRPr lang="en-US">
              <a:solidFill>
                <a:schemeClr val="tx1"/>
              </a:solidFill>
            </a:endParaRPr>
          </a:p>
          <a:p>
            <a:pPr marL="457200" indent="-457200">
              <a:buFont typeface="Arial" pitchFamily="34" charset="0"/>
              <a:buChar char="•"/>
            </a:pPr>
            <a:endParaRPr lang="en-US">
              <a:solidFill>
                <a:schemeClr val="tx1"/>
              </a:solidFill>
            </a:endParaRPr>
          </a:p>
          <a:p>
            <a:pPr marL="457200" indent="-457200">
              <a:buFont typeface="Arial" pitchFamily="34" charset="0"/>
              <a:buChar char="•"/>
            </a:pPr>
            <a:endParaRPr lang="en-US">
              <a:solidFill>
                <a:schemeClr val="tx1"/>
              </a:solidFill>
            </a:endParaRPr>
          </a:p>
          <a:p>
            <a:pPr marL="457200" indent="-457200">
              <a:buFont typeface="Arial" pitchFamily="34" charset="0"/>
              <a:buChar char="•"/>
            </a:pPr>
            <a:endParaRPr lang="en-US">
              <a:solidFill>
                <a:schemeClr val="tx1"/>
              </a:solidFill>
            </a:endParaRPr>
          </a:p>
          <a:p>
            <a:pPr marL="457200" indent="-457200">
              <a:buFont typeface="Arial" pitchFamily="34" charset="0"/>
              <a:buChar char="•"/>
            </a:pPr>
            <a:endParaRPr lang="en-US">
              <a:solidFill>
                <a:schemeClr val="tx1"/>
              </a:solidFill>
            </a:endParaRPr>
          </a:p>
        </p:txBody>
      </p:sp>
    </p:spTree>
    <p:extLst>
      <p:ext uri="{BB962C8B-B14F-4D97-AF65-F5344CB8AC3E}">
        <p14:creationId xmlns:p14="http://schemas.microsoft.com/office/powerpoint/2010/main" val="7817944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2057400"/>
          </a:xfrm>
        </p:spPr>
        <p:txBody>
          <a:bodyPr>
            <a:normAutofit fontScale="90000"/>
          </a:bodyPr>
          <a:lstStyle/>
          <a:p>
            <a:r>
              <a:rPr lang="en-US" b="1"/>
              <a:t>Two Conditions may be associated with sputum that contain no blood but may be confused with hemoptysis.</a:t>
            </a:r>
          </a:p>
        </p:txBody>
      </p:sp>
      <p:sp>
        <p:nvSpPr>
          <p:cNvPr id="3" name="Subtitle 2"/>
          <p:cNvSpPr>
            <a:spLocks noGrp="1"/>
          </p:cNvSpPr>
          <p:nvPr>
            <p:ph type="subTitle" idx="1"/>
          </p:nvPr>
        </p:nvSpPr>
        <p:spPr>
          <a:xfrm>
            <a:off x="1066800" y="2514600"/>
            <a:ext cx="7543800" cy="3962400"/>
          </a:xfrm>
        </p:spPr>
        <p:txBody>
          <a:bodyPr>
            <a:normAutofit lnSpcReduction="10000"/>
          </a:bodyPr>
          <a:lstStyle/>
          <a:p>
            <a:r>
              <a:rPr lang="en-US">
                <a:solidFill>
                  <a:schemeClr val="tx1"/>
                </a:solidFill>
              </a:rPr>
              <a:t>1)Patient with pneumonia due to serratia marcescens  ,gram negative bacilli which is pigmented red ,may produce red sputum which does not contain red blood cells.</a:t>
            </a:r>
          </a:p>
          <a:p>
            <a:r>
              <a:rPr lang="en-US">
                <a:solidFill>
                  <a:schemeClr val="tx1"/>
                </a:solidFill>
              </a:rPr>
              <a:t>2)An amoebic abscess may rupture into bronchus and cause expectoration of anchovy paste ,sputum resembling old blood.</a:t>
            </a:r>
          </a:p>
        </p:txBody>
      </p:sp>
    </p:spTree>
    <p:extLst>
      <p:ext uri="{BB962C8B-B14F-4D97-AF65-F5344CB8AC3E}">
        <p14:creationId xmlns:p14="http://schemas.microsoft.com/office/powerpoint/2010/main" val="38291943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144721627"/>
              </p:ext>
            </p:extLst>
          </p:nvPr>
        </p:nvGraphicFramePr>
        <p:xfrm>
          <a:off x="1143000" y="381000"/>
          <a:ext cx="6096000" cy="6073479"/>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439533">
                <a:tc>
                  <a:txBody>
                    <a:bodyPr/>
                    <a:lstStyle/>
                    <a:p>
                      <a:r>
                        <a:rPr lang="en-US"/>
                        <a:t>CLINICAL CLUES</a:t>
                      </a:r>
                    </a:p>
                  </a:txBody>
                  <a:tcPr/>
                </a:tc>
                <a:tc>
                  <a:txBody>
                    <a:bodyPr/>
                    <a:lstStyle/>
                    <a:p>
                      <a:r>
                        <a:rPr lang="en-US"/>
                        <a:t>SUSPECTED DIAGNOSIS</a:t>
                      </a:r>
                    </a:p>
                  </a:txBody>
                  <a:tcPr/>
                </a:tc>
                <a:extLst>
                  <a:ext uri="{0D108BD9-81ED-4DB2-BD59-A6C34878D82A}">
                    <a16:rowId xmlns:a16="http://schemas.microsoft.com/office/drawing/2014/main" val="10000"/>
                  </a:ext>
                </a:extLst>
              </a:tr>
              <a:tr h="439533">
                <a:tc>
                  <a:txBody>
                    <a:bodyPr/>
                    <a:lstStyle/>
                    <a:p>
                      <a:r>
                        <a:rPr lang="en-US"/>
                        <a:t>ANTICOAGULANT USE</a:t>
                      </a:r>
                    </a:p>
                  </a:txBody>
                  <a:tcPr/>
                </a:tc>
                <a:tc>
                  <a:txBody>
                    <a:bodyPr/>
                    <a:lstStyle/>
                    <a:p>
                      <a:r>
                        <a:rPr lang="en-US"/>
                        <a:t>MEDICATION EFFECT</a:t>
                      </a:r>
                    </a:p>
                  </a:txBody>
                  <a:tcPr/>
                </a:tc>
                <a:extLst>
                  <a:ext uri="{0D108BD9-81ED-4DB2-BD59-A6C34878D82A}">
                    <a16:rowId xmlns:a16="http://schemas.microsoft.com/office/drawing/2014/main" val="10001"/>
                  </a:ext>
                </a:extLst>
              </a:tr>
              <a:tr h="439533">
                <a:tc>
                  <a:txBody>
                    <a:bodyPr/>
                    <a:lstStyle/>
                    <a:p>
                      <a:r>
                        <a:rPr lang="en-US"/>
                        <a:t>ASSOCIATED WITH MENSES</a:t>
                      </a:r>
                    </a:p>
                  </a:txBody>
                  <a:tcPr/>
                </a:tc>
                <a:tc>
                  <a:txBody>
                    <a:bodyPr/>
                    <a:lstStyle/>
                    <a:p>
                      <a:r>
                        <a:rPr lang="en-US"/>
                        <a:t>CATAMENIAL HEMOPTYSIS</a:t>
                      </a:r>
                    </a:p>
                  </a:txBody>
                  <a:tcPr/>
                </a:tc>
                <a:extLst>
                  <a:ext uri="{0D108BD9-81ED-4DB2-BD59-A6C34878D82A}">
                    <a16:rowId xmlns:a16="http://schemas.microsoft.com/office/drawing/2014/main" val="10002"/>
                  </a:ext>
                </a:extLst>
              </a:tr>
              <a:tr h="1041527">
                <a:tc>
                  <a:txBody>
                    <a:bodyPr/>
                    <a:lstStyle/>
                    <a:p>
                      <a:r>
                        <a:rPr lang="en-US"/>
                        <a:t>DYSPNEA ON EXERTION,ORTHOPNEA,</a:t>
                      </a:r>
                    </a:p>
                    <a:p>
                      <a:r>
                        <a:rPr lang="en-US"/>
                        <a:t>FATIGUE,PAROXYSMAL</a:t>
                      </a:r>
                      <a:r>
                        <a:rPr lang="en-US" baseline="0"/>
                        <a:t> NOCTURNAL DYSPNEA,</a:t>
                      </a:r>
                      <a:endParaRPr lang="en-US"/>
                    </a:p>
                  </a:txBody>
                  <a:tcPr/>
                </a:tc>
                <a:tc>
                  <a:txBody>
                    <a:bodyPr/>
                    <a:lstStyle/>
                    <a:p>
                      <a:r>
                        <a:rPr lang="en-US"/>
                        <a:t>CONGESTIVE HEART FAILURE,</a:t>
                      </a:r>
                    </a:p>
                    <a:p>
                      <a:r>
                        <a:rPr lang="en-US"/>
                        <a:t>MITRAL</a:t>
                      </a:r>
                      <a:r>
                        <a:rPr lang="en-US" baseline="0"/>
                        <a:t> STENOSIS</a:t>
                      </a:r>
                    </a:p>
                    <a:p>
                      <a:r>
                        <a:rPr lang="en-US" baseline="0"/>
                        <a:t>,LEFT VENTRICULAR DYSFUNCTION.</a:t>
                      </a:r>
                      <a:endParaRPr lang="en-US"/>
                    </a:p>
                  </a:txBody>
                  <a:tcPr/>
                </a:tc>
                <a:extLst>
                  <a:ext uri="{0D108BD9-81ED-4DB2-BD59-A6C34878D82A}">
                    <a16:rowId xmlns:a16="http://schemas.microsoft.com/office/drawing/2014/main" val="10003"/>
                  </a:ext>
                </a:extLst>
              </a:tr>
              <a:tr h="1041527">
                <a:tc>
                  <a:txBody>
                    <a:bodyPr/>
                    <a:lstStyle/>
                    <a:p>
                      <a:r>
                        <a:rPr lang="en-US"/>
                        <a:t>FEVER ,PRODUCTIVE COUGH</a:t>
                      </a:r>
                    </a:p>
                  </a:txBody>
                  <a:tcPr/>
                </a:tc>
                <a:tc>
                  <a:txBody>
                    <a:bodyPr/>
                    <a:lstStyle/>
                    <a:p>
                      <a:r>
                        <a:rPr lang="en-US"/>
                        <a:t>URTI,</a:t>
                      </a:r>
                    </a:p>
                    <a:p>
                      <a:r>
                        <a:rPr lang="en-US"/>
                        <a:t>PNEUMONIA</a:t>
                      </a:r>
                    </a:p>
                    <a:p>
                      <a:r>
                        <a:rPr lang="en-US"/>
                        <a:t>,LUNG ABSCESS,</a:t>
                      </a:r>
                    </a:p>
                    <a:p>
                      <a:r>
                        <a:rPr lang="en-US"/>
                        <a:t>ACUTE BRONCHITIS</a:t>
                      </a:r>
                    </a:p>
                  </a:txBody>
                  <a:tcPr/>
                </a:tc>
                <a:extLst>
                  <a:ext uri="{0D108BD9-81ED-4DB2-BD59-A6C34878D82A}">
                    <a16:rowId xmlns:a16="http://schemas.microsoft.com/office/drawing/2014/main" val="10004"/>
                  </a:ext>
                </a:extLst>
              </a:tr>
              <a:tr h="1281879">
                <a:tc>
                  <a:txBody>
                    <a:bodyPr/>
                    <a:lstStyle/>
                    <a:p>
                      <a:r>
                        <a:rPr lang="en-US"/>
                        <a:t>HISTORY OF CHRONIC LUNG DISEASE,RECURRENT RESPIRATORY TRACT INFECTION,COPIOUS PURULENT  SPUTUM</a:t>
                      </a:r>
                    </a:p>
                  </a:txBody>
                  <a:tcPr/>
                </a:tc>
                <a:tc>
                  <a:txBody>
                    <a:bodyPr/>
                    <a:lstStyle/>
                    <a:p>
                      <a:r>
                        <a:rPr lang="en-US"/>
                        <a:t>BRONCHIECTASIS,LUNG ABSCESS</a:t>
                      </a:r>
                    </a:p>
                  </a:txBody>
                  <a:tcPr/>
                </a:tc>
                <a:extLst>
                  <a:ext uri="{0D108BD9-81ED-4DB2-BD59-A6C34878D82A}">
                    <a16:rowId xmlns:a16="http://schemas.microsoft.com/office/drawing/2014/main" val="10005"/>
                  </a:ext>
                </a:extLst>
              </a:tr>
              <a:tr h="439533">
                <a:tc>
                  <a:txBody>
                    <a:bodyPr/>
                    <a:lstStyle/>
                    <a:p>
                      <a:r>
                        <a:rPr lang="en-US"/>
                        <a:t>NAUSEA,VOMITING,CHRONIC ALCOHOL USE ,CHRONIC USE OF NSAIDS,MELAENA</a:t>
                      </a:r>
                    </a:p>
                  </a:txBody>
                  <a:tcPr/>
                </a:tc>
                <a:tc>
                  <a:txBody>
                    <a:bodyPr/>
                    <a:lstStyle/>
                    <a:p>
                      <a:r>
                        <a:rPr lang="en-US"/>
                        <a:t>GASTRIC OR PEPTIC ULCER</a:t>
                      </a:r>
                    </a:p>
                    <a:p>
                      <a:r>
                        <a:rPr lang="en-US"/>
                        <a:t>ESOPHAGEAL VARICES</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077012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692584807"/>
              </p:ext>
            </p:extLst>
          </p:nvPr>
        </p:nvGraphicFramePr>
        <p:xfrm>
          <a:off x="2057400" y="15240"/>
          <a:ext cx="5257800" cy="6675120"/>
        </p:xfrm>
        <a:graphic>
          <a:graphicData uri="http://schemas.openxmlformats.org/drawingml/2006/table">
            <a:tbl>
              <a:tblPr firstRow="1" bandRow="1">
                <a:tableStyleId>{5C22544A-7EE6-4342-B048-85BDC9FD1C3A}</a:tableStyleId>
              </a:tblPr>
              <a:tblGrid>
                <a:gridCol w="259080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tblGrid>
              <a:tr h="355151">
                <a:tc>
                  <a:txBody>
                    <a:bodyPr/>
                    <a:lstStyle/>
                    <a:p>
                      <a:r>
                        <a:rPr lang="en-US"/>
                        <a:t>CLINICAL CLUES</a:t>
                      </a:r>
                    </a:p>
                  </a:txBody>
                  <a:tcPr/>
                </a:tc>
                <a:tc>
                  <a:txBody>
                    <a:bodyPr/>
                    <a:lstStyle/>
                    <a:p>
                      <a:r>
                        <a:rPr lang="en-US"/>
                        <a:t>SUGGESTED DIAGNOSIS</a:t>
                      </a:r>
                    </a:p>
                  </a:txBody>
                  <a:tcPr/>
                </a:tc>
                <a:extLst>
                  <a:ext uri="{0D108BD9-81ED-4DB2-BD59-A6C34878D82A}">
                    <a16:rowId xmlns:a16="http://schemas.microsoft.com/office/drawing/2014/main" val="10000"/>
                  </a:ext>
                </a:extLst>
              </a:tr>
              <a:tr h="621514">
                <a:tc>
                  <a:txBody>
                    <a:bodyPr/>
                    <a:lstStyle/>
                    <a:p>
                      <a:r>
                        <a:rPr lang="en-US"/>
                        <a:t>PLEURITIC CHEST PAIN ,CALF TENDERNESS</a:t>
                      </a:r>
                    </a:p>
                  </a:txBody>
                  <a:tcPr/>
                </a:tc>
                <a:tc>
                  <a:txBody>
                    <a:bodyPr/>
                    <a:lstStyle/>
                    <a:p>
                      <a:r>
                        <a:rPr lang="en-US"/>
                        <a:t>PULMONARY EMBOLISM</a:t>
                      </a:r>
                      <a:r>
                        <a:rPr lang="en-US" baseline="0"/>
                        <a:t> INFARCTION</a:t>
                      </a:r>
                      <a:endParaRPr lang="en-US"/>
                    </a:p>
                  </a:txBody>
                  <a:tcPr/>
                </a:tc>
                <a:extLst>
                  <a:ext uri="{0D108BD9-81ED-4DB2-BD59-A6C34878D82A}">
                    <a16:rowId xmlns:a16="http://schemas.microsoft.com/office/drawing/2014/main" val="10001"/>
                  </a:ext>
                </a:extLst>
              </a:tr>
              <a:tr h="887877">
                <a:tc>
                  <a:txBody>
                    <a:bodyPr/>
                    <a:lstStyle/>
                    <a:p>
                      <a:r>
                        <a:rPr lang="en-US"/>
                        <a:t>CLUBBING</a:t>
                      </a:r>
                    </a:p>
                  </a:txBody>
                  <a:tcPr/>
                </a:tc>
                <a:tc>
                  <a:txBody>
                    <a:bodyPr/>
                    <a:lstStyle/>
                    <a:p>
                      <a:r>
                        <a:rPr lang="en-US"/>
                        <a:t>LUNG CANCER</a:t>
                      </a:r>
                    </a:p>
                    <a:p>
                      <a:r>
                        <a:rPr lang="en-US"/>
                        <a:t>BRONCHIECTASIS</a:t>
                      </a:r>
                    </a:p>
                    <a:p>
                      <a:r>
                        <a:rPr lang="en-US"/>
                        <a:t>LUNG ABSCESS</a:t>
                      </a:r>
                    </a:p>
                  </a:txBody>
                  <a:tcPr/>
                </a:tc>
                <a:extLst>
                  <a:ext uri="{0D108BD9-81ED-4DB2-BD59-A6C34878D82A}">
                    <a16:rowId xmlns:a16="http://schemas.microsoft.com/office/drawing/2014/main" val="10002"/>
                  </a:ext>
                </a:extLst>
              </a:tr>
              <a:tr h="1154240">
                <a:tc>
                  <a:txBody>
                    <a:bodyPr/>
                    <a:lstStyle/>
                    <a:p>
                      <a:r>
                        <a:rPr lang="en-US"/>
                        <a:t>SADDLE NOSE,GINGIVAL THICKNING,MULBERRY GINGIVITIS,SEPTAL</a:t>
                      </a:r>
                      <a:r>
                        <a:rPr lang="en-US" baseline="0"/>
                        <a:t> PERFORATION</a:t>
                      </a:r>
                      <a:endParaRPr lang="en-US"/>
                    </a:p>
                  </a:txBody>
                  <a:tcPr/>
                </a:tc>
                <a:tc>
                  <a:txBody>
                    <a:bodyPr/>
                    <a:lstStyle/>
                    <a:p>
                      <a:r>
                        <a:rPr lang="en-US"/>
                        <a:t>WEGNER GRANULOMATOSIS</a:t>
                      </a:r>
                    </a:p>
                  </a:txBody>
                  <a:tcPr/>
                </a:tc>
                <a:extLst>
                  <a:ext uri="{0D108BD9-81ED-4DB2-BD59-A6C34878D82A}">
                    <a16:rowId xmlns:a16="http://schemas.microsoft.com/office/drawing/2014/main" val="10003"/>
                  </a:ext>
                </a:extLst>
              </a:tr>
              <a:tr h="621514">
                <a:tc>
                  <a:txBody>
                    <a:bodyPr/>
                    <a:lstStyle/>
                    <a:p>
                      <a:r>
                        <a:rPr lang="en-US"/>
                        <a:t>HEART</a:t>
                      </a:r>
                      <a:r>
                        <a:rPr lang="en-US" baseline="0"/>
                        <a:t> MURMUR(MID DIASTOLIC),PECTUS EXCAVATUM</a:t>
                      </a:r>
                      <a:endParaRPr lang="en-US"/>
                    </a:p>
                  </a:txBody>
                  <a:tcPr/>
                </a:tc>
                <a:tc>
                  <a:txBody>
                    <a:bodyPr/>
                    <a:lstStyle/>
                    <a:p>
                      <a:r>
                        <a:rPr lang="en-US"/>
                        <a:t>MITRAL</a:t>
                      </a:r>
                      <a:r>
                        <a:rPr lang="en-US" baseline="0"/>
                        <a:t> STENOSIS</a:t>
                      </a:r>
                      <a:endParaRPr lang="en-US"/>
                    </a:p>
                  </a:txBody>
                  <a:tcPr/>
                </a:tc>
                <a:extLst>
                  <a:ext uri="{0D108BD9-81ED-4DB2-BD59-A6C34878D82A}">
                    <a16:rowId xmlns:a16="http://schemas.microsoft.com/office/drawing/2014/main" val="10004"/>
                  </a:ext>
                </a:extLst>
              </a:tr>
              <a:tr h="887877">
                <a:tc>
                  <a:txBody>
                    <a:bodyPr/>
                    <a:lstStyle/>
                    <a:p>
                      <a:r>
                        <a:rPr lang="en-US"/>
                        <a:t>DULLNESS TO PERCUSSION,HIGH GRADE FEVER ,CRACKELS</a:t>
                      </a:r>
                    </a:p>
                  </a:txBody>
                  <a:tcPr/>
                </a:tc>
                <a:tc>
                  <a:txBody>
                    <a:bodyPr/>
                    <a:lstStyle/>
                    <a:p>
                      <a:r>
                        <a:rPr lang="en-US"/>
                        <a:t>PNEUMONIA</a:t>
                      </a:r>
                    </a:p>
                  </a:txBody>
                  <a:tcPr/>
                </a:tc>
                <a:extLst>
                  <a:ext uri="{0D108BD9-81ED-4DB2-BD59-A6C34878D82A}">
                    <a16:rowId xmlns:a16="http://schemas.microsoft.com/office/drawing/2014/main" val="10005"/>
                  </a:ext>
                </a:extLst>
              </a:tr>
              <a:tr h="1686967">
                <a:tc>
                  <a:txBody>
                    <a:bodyPr/>
                    <a:lstStyle/>
                    <a:p>
                      <a:r>
                        <a:rPr lang="en-US"/>
                        <a:t>CACHEXIA,CLUBBING,</a:t>
                      </a:r>
                    </a:p>
                    <a:p>
                      <a:r>
                        <a:rPr lang="en-US"/>
                        <a:t>HOARSNESS</a:t>
                      </a:r>
                      <a:r>
                        <a:rPr lang="en-US" baseline="0"/>
                        <a:t> OF VOICE,CUSHING SYNDROME,HORNER SYNDROME</a:t>
                      </a:r>
                      <a:endParaRPr lang="en-US"/>
                    </a:p>
                  </a:txBody>
                  <a:tcPr/>
                </a:tc>
                <a:tc>
                  <a:txBody>
                    <a:bodyPr/>
                    <a:lstStyle/>
                    <a:p>
                      <a:r>
                        <a:rPr lang="en-US"/>
                        <a:t>BRONCHOGENIC CARCINOMA</a:t>
                      </a:r>
                    </a:p>
                    <a:p>
                      <a:r>
                        <a:rPr lang="en-US"/>
                        <a:t>SMALL CELL LUNG CANCER</a:t>
                      </a:r>
                    </a:p>
                    <a:p>
                      <a:r>
                        <a:rPr lang="en-US"/>
                        <a:t>OTHER</a:t>
                      </a:r>
                      <a:r>
                        <a:rPr lang="en-US" baseline="0"/>
                        <a:t> LUNG MALIGNANCY</a:t>
                      </a:r>
                      <a:endParaRPr lang="en-US"/>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2494822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90600"/>
          </a:xfrm>
        </p:spPr>
        <p:txBody>
          <a:bodyPr>
            <a:normAutofit fontScale="90000"/>
          </a:bodyPr>
          <a:lstStyle/>
          <a:p>
            <a:r>
              <a:rPr lang="en-US"/>
              <a:t>INVESTIGATIONS-</a:t>
            </a:r>
            <a:br>
              <a:rPr lang="en-US"/>
            </a:br>
            <a:r>
              <a:rPr lang="en-US"/>
              <a:t>RADIOLOGICAL -</a:t>
            </a:r>
            <a:r>
              <a:rPr lang="en-US">
                <a:solidFill>
                  <a:schemeClr val="tx1"/>
                </a:solidFill>
              </a:rPr>
              <a:t>CHEST XRAY</a:t>
            </a:r>
            <a:endParaRPr lang="en-US"/>
          </a:p>
        </p:txBody>
      </p:sp>
      <p:sp>
        <p:nvSpPr>
          <p:cNvPr id="3" name="Subtitle 2"/>
          <p:cNvSpPr>
            <a:spLocks noGrp="1"/>
          </p:cNvSpPr>
          <p:nvPr>
            <p:ph type="subTitle" idx="1"/>
          </p:nvPr>
        </p:nvSpPr>
        <p:spPr>
          <a:xfrm>
            <a:off x="990600" y="1524000"/>
            <a:ext cx="7543800" cy="5105400"/>
          </a:xfrm>
        </p:spPr>
        <p:txBody>
          <a:bodyPr/>
          <a:lstStyle/>
          <a:p>
            <a:r>
              <a:rPr lang="en-US" sz="2000">
                <a:solidFill>
                  <a:schemeClr val="tx1"/>
                </a:solidFill>
              </a:rPr>
              <a:t>-Approx 30%of patients with hemoptysis have normal chest x ray.</a:t>
            </a:r>
          </a:p>
          <a:p>
            <a:pPr marL="342900" indent="-342900">
              <a:buFont typeface="Arial" pitchFamily="34" charset="0"/>
              <a:buChar char="•"/>
            </a:pPr>
            <a:r>
              <a:rPr lang="en-US" sz="2000">
                <a:solidFill>
                  <a:schemeClr val="tx1"/>
                </a:solidFill>
              </a:rPr>
              <a:t>Abnormality may not reflect the exact site of bleeding .</a:t>
            </a:r>
          </a:p>
          <a:p>
            <a:pPr marL="457200" indent="-457200">
              <a:buFont typeface="Arial" pitchFamily="34" charset="0"/>
              <a:buChar char="•"/>
            </a:pPr>
            <a:r>
              <a:rPr lang="en-US" sz="2000">
                <a:solidFill>
                  <a:schemeClr val="tx1"/>
                </a:solidFill>
              </a:rPr>
              <a:t>Cardiomegaly seen in mitral stenosis,CHF</a:t>
            </a:r>
            <a:r>
              <a:rPr lang="en-US">
                <a:solidFill>
                  <a:schemeClr val="tx1"/>
                </a:solidFill>
              </a:rPr>
              <a:t>.</a:t>
            </a:r>
          </a:p>
          <a:p>
            <a:endParaRPr lang="en-US"/>
          </a:p>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9218" y="3352800"/>
            <a:ext cx="3962400" cy="3440604"/>
          </a:xfrm>
          <a:prstGeom prst="rect">
            <a:avLst/>
          </a:prstGeom>
        </p:spPr>
      </p:pic>
    </p:spTree>
    <p:extLst>
      <p:ext uri="{BB962C8B-B14F-4D97-AF65-F5344CB8AC3E}">
        <p14:creationId xmlns:p14="http://schemas.microsoft.com/office/powerpoint/2010/main" val="37446090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1"/>
            <a:ext cx="7772400" cy="381000"/>
          </a:xfrm>
        </p:spPr>
        <p:txBody>
          <a:bodyPr>
            <a:normAutofit fontScale="90000"/>
          </a:bodyPr>
          <a:lstStyle/>
          <a:p>
            <a:r>
              <a:rPr lang="en-US"/>
              <a:t>.</a:t>
            </a:r>
          </a:p>
        </p:txBody>
      </p:sp>
      <p:sp>
        <p:nvSpPr>
          <p:cNvPr id="3" name="Subtitle 2"/>
          <p:cNvSpPr>
            <a:spLocks noGrp="1"/>
          </p:cNvSpPr>
          <p:nvPr>
            <p:ph type="subTitle" idx="1"/>
          </p:nvPr>
        </p:nvSpPr>
        <p:spPr>
          <a:xfrm>
            <a:off x="1143000" y="838200"/>
            <a:ext cx="6629400" cy="4800600"/>
          </a:xfrm>
        </p:spPr>
        <p:txBody>
          <a:bodyPr/>
          <a:lstStyle/>
          <a:p>
            <a:r>
              <a:rPr lang="en-US">
                <a:solidFill>
                  <a:schemeClr val="tx1"/>
                </a:solidFill>
              </a:rPr>
              <a:t>2) Cavitatory lesion seen in tuberculosis and lung abscess</a:t>
            </a:r>
            <a:r>
              <a:rPr lang="en-US"/>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6722" y="2133600"/>
            <a:ext cx="5613678" cy="4144785"/>
          </a:xfrm>
          <a:prstGeom prst="rect">
            <a:avLst/>
          </a:prstGeom>
        </p:spPr>
      </p:pic>
    </p:spTree>
    <p:extLst>
      <p:ext uri="{BB962C8B-B14F-4D97-AF65-F5344CB8AC3E}">
        <p14:creationId xmlns:p14="http://schemas.microsoft.com/office/powerpoint/2010/main" val="1830159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r>
              <a:rPr lang="en-US"/>
              <a:t>3) Diffuse alveolar infiltrate seen in pulmonary edema,aspiration.</a:t>
            </a:r>
          </a:p>
        </p:txBody>
      </p:sp>
      <p:sp>
        <p:nvSpPr>
          <p:cNvPr id="3" name="Subtitle 2"/>
          <p:cNvSpPr>
            <a:spLocks noGrp="1"/>
          </p:cNvSpPr>
          <p:nvPr>
            <p:ph type="subTitle" idx="1"/>
          </p:nvPr>
        </p:nvSpPr>
        <p:spPr>
          <a:xfrm>
            <a:off x="1371600" y="3429000"/>
            <a:ext cx="5943600" cy="3124200"/>
          </a:xfrm>
        </p:spPr>
        <p:txBody>
          <a:bodyPr/>
          <a:lstStyle/>
          <a:p>
            <a:r>
              <a:rPr lang="en-US"/>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0" y="2516649"/>
            <a:ext cx="4114800" cy="3762679"/>
          </a:xfrm>
          <a:prstGeom prst="rect">
            <a:avLst/>
          </a:prstGeom>
        </p:spPr>
      </p:pic>
    </p:spTree>
    <p:extLst>
      <p:ext uri="{BB962C8B-B14F-4D97-AF65-F5344CB8AC3E}">
        <p14:creationId xmlns:p14="http://schemas.microsoft.com/office/powerpoint/2010/main" val="40577993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normAutofit fontScale="90000"/>
          </a:bodyPr>
          <a:lstStyle/>
          <a:p>
            <a:r>
              <a:rPr lang="en-US" sz="4000"/>
              <a:t>4) Hilar adenopathy seen in –carcinoma ,infection,metastatic disease</a:t>
            </a:r>
            <a:r>
              <a:rPr lang="en-US"/>
              <a:t>.</a:t>
            </a:r>
          </a:p>
        </p:txBody>
      </p:sp>
      <p:sp>
        <p:nvSpPr>
          <p:cNvPr id="3" name="Subtitle 2"/>
          <p:cNvSpPr>
            <a:spLocks noGrp="1"/>
          </p:cNvSpPr>
          <p:nvPr>
            <p:ph type="subTitle" idx="1"/>
          </p:nvPr>
        </p:nvSpPr>
        <p:spPr>
          <a:xfrm>
            <a:off x="1371600" y="2819400"/>
            <a:ext cx="6400800" cy="2819400"/>
          </a:xfrm>
        </p:spPr>
        <p:txBody>
          <a:bodyPr/>
          <a:lstStyle/>
          <a:p>
            <a:r>
              <a:rPr lang="en-US"/>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6366" y="1905000"/>
            <a:ext cx="4643034" cy="3913415"/>
          </a:xfrm>
          <a:prstGeom prst="rect">
            <a:avLst/>
          </a:prstGeom>
        </p:spPr>
      </p:pic>
    </p:spTree>
    <p:extLst>
      <p:ext uri="{BB962C8B-B14F-4D97-AF65-F5344CB8AC3E}">
        <p14:creationId xmlns:p14="http://schemas.microsoft.com/office/powerpoint/2010/main" val="20614453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r>
              <a:rPr lang="en-US" sz="3200"/>
              <a:t>5) Lobar infiltrate –s/o pneumonia.</a:t>
            </a:r>
          </a:p>
        </p:txBody>
      </p:sp>
      <p:sp>
        <p:nvSpPr>
          <p:cNvPr id="3" name="Subtitle 2"/>
          <p:cNvSpPr>
            <a:spLocks noGrp="1"/>
          </p:cNvSpPr>
          <p:nvPr>
            <p:ph type="subTitle" idx="1"/>
          </p:nvPr>
        </p:nvSpPr>
        <p:spPr/>
        <p:txBody>
          <a:bodyPr/>
          <a:lstStyle/>
          <a:p>
            <a:r>
              <a:rPr lang="en-US"/>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1974870"/>
            <a:ext cx="5462057" cy="3816329"/>
          </a:xfrm>
          <a:prstGeom prst="rect">
            <a:avLst/>
          </a:prstGeom>
        </p:spPr>
      </p:pic>
    </p:spTree>
    <p:extLst>
      <p:ext uri="{BB962C8B-B14F-4D97-AF65-F5344CB8AC3E}">
        <p14:creationId xmlns:p14="http://schemas.microsoft.com/office/powerpoint/2010/main" val="13343305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470025"/>
          </a:xfrm>
        </p:spPr>
        <p:txBody>
          <a:bodyPr/>
          <a:lstStyle/>
          <a:p>
            <a:r>
              <a:rPr lang="en-US"/>
              <a:t>6) Mass lesion ,nodules-s/o carcinoma ,metastatic disease.</a:t>
            </a:r>
          </a:p>
        </p:txBody>
      </p:sp>
      <p:sp>
        <p:nvSpPr>
          <p:cNvPr id="3" name="Subtitle 2"/>
          <p:cNvSpPr>
            <a:spLocks noGrp="1"/>
          </p:cNvSpPr>
          <p:nvPr>
            <p:ph type="subTitle" idx="1"/>
          </p:nvPr>
        </p:nvSpPr>
        <p:spPr/>
        <p:txBody>
          <a:bodyPr/>
          <a:lstStyle/>
          <a:p>
            <a:r>
              <a:rPr lang="en-US"/>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2209800"/>
            <a:ext cx="6269155" cy="3352863"/>
          </a:xfrm>
          <a:prstGeom prst="rect">
            <a:avLst/>
          </a:prstGeom>
        </p:spPr>
      </p:pic>
    </p:spTree>
    <p:extLst>
      <p:ext uri="{BB962C8B-B14F-4D97-AF65-F5344CB8AC3E}">
        <p14:creationId xmlns:p14="http://schemas.microsoft.com/office/powerpoint/2010/main" val="29234826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772400" cy="1470025"/>
          </a:xfrm>
        </p:spPr>
        <p:txBody>
          <a:bodyPr>
            <a:normAutofit/>
          </a:bodyPr>
          <a:lstStyle/>
          <a:p>
            <a:r>
              <a:rPr lang="en-US" sz="2800"/>
              <a:t>7) Segemental atelectasis/lobar atelectasis -due to obstruction from lung cancer,bronchial adenoma ,foreign body</a:t>
            </a:r>
          </a:p>
        </p:txBody>
      </p:sp>
      <p:sp>
        <p:nvSpPr>
          <p:cNvPr id="3" name="Subtitle 2"/>
          <p:cNvSpPr>
            <a:spLocks noGrp="1"/>
          </p:cNvSpPr>
          <p:nvPr>
            <p:ph type="subTitle" idx="1"/>
          </p:nvPr>
        </p:nvSpPr>
        <p:spPr/>
        <p:txBody>
          <a:bodyPr/>
          <a:lstStyle/>
          <a:p>
            <a:r>
              <a:rPr lang="en-US"/>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5045" y="1828800"/>
            <a:ext cx="6201155" cy="4429274"/>
          </a:xfrm>
          <a:prstGeom prst="rect">
            <a:avLst/>
          </a:prstGeom>
        </p:spPr>
      </p:pic>
    </p:spTree>
    <p:extLst>
      <p:ext uri="{BB962C8B-B14F-4D97-AF65-F5344CB8AC3E}">
        <p14:creationId xmlns:p14="http://schemas.microsoft.com/office/powerpoint/2010/main" val="42019608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r>
              <a:rPr lang="en-US"/>
              <a:t>7)Bronchiectasis –tram tract appereance </a:t>
            </a:r>
          </a:p>
        </p:txBody>
      </p:sp>
      <p:sp>
        <p:nvSpPr>
          <p:cNvPr id="3" name="Subtitle 2"/>
          <p:cNvSpPr>
            <a:spLocks noGrp="1"/>
          </p:cNvSpPr>
          <p:nvPr>
            <p:ph type="subTitle" idx="1"/>
          </p:nvPr>
        </p:nvSpPr>
        <p:spPr/>
        <p:txBody>
          <a:bodyPr/>
          <a:lstStyle/>
          <a:p>
            <a:r>
              <a:rPr lang="en-US"/>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1981200"/>
            <a:ext cx="3505200" cy="4369497"/>
          </a:xfrm>
          <a:prstGeom prst="rect">
            <a:avLst/>
          </a:prstGeom>
        </p:spPr>
      </p:pic>
    </p:spTree>
    <p:extLst>
      <p:ext uri="{BB962C8B-B14F-4D97-AF65-F5344CB8AC3E}">
        <p14:creationId xmlns:p14="http://schemas.microsoft.com/office/powerpoint/2010/main" val="39001632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52400"/>
            <a:ext cx="7772400" cy="1470025"/>
          </a:xfrm>
        </p:spPr>
        <p:txBody>
          <a:bodyPr/>
          <a:lstStyle/>
          <a:p>
            <a:r>
              <a:rPr lang="en-US"/>
              <a:t>8) Mycetoma or fungal balls-”air crescent sign”</a:t>
            </a:r>
          </a:p>
        </p:txBody>
      </p:sp>
      <p:sp>
        <p:nvSpPr>
          <p:cNvPr id="3" name="Subtitle 2"/>
          <p:cNvSpPr>
            <a:spLocks noGrp="1"/>
          </p:cNvSpPr>
          <p:nvPr>
            <p:ph type="subTitle" idx="1"/>
          </p:nvPr>
        </p:nvSpPr>
        <p:spPr/>
        <p:txBody>
          <a:bodyPr/>
          <a:lstStyle/>
          <a:p>
            <a:r>
              <a:rPr lang="en-US"/>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1828800"/>
            <a:ext cx="3930294" cy="4011333"/>
          </a:xfrm>
          <a:prstGeom prst="rect">
            <a:avLst/>
          </a:prstGeom>
        </p:spPr>
      </p:pic>
    </p:spTree>
    <p:extLst>
      <p:ext uri="{BB962C8B-B14F-4D97-AF65-F5344CB8AC3E}">
        <p14:creationId xmlns:p14="http://schemas.microsoft.com/office/powerpoint/2010/main" val="10934009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04800"/>
            <a:ext cx="7772400" cy="1470025"/>
          </a:xfrm>
        </p:spPr>
        <p:txBody>
          <a:bodyPr/>
          <a:lstStyle/>
          <a:p>
            <a:r>
              <a:rPr lang="en-US"/>
              <a:t>RADIOLOGICAL INVESTIGATION </a:t>
            </a:r>
            <a:br>
              <a:rPr lang="en-US"/>
            </a:br>
            <a:r>
              <a:rPr lang="en-US"/>
              <a:t>CT SCAN</a:t>
            </a:r>
          </a:p>
        </p:txBody>
      </p:sp>
      <p:sp>
        <p:nvSpPr>
          <p:cNvPr id="3" name="Subtitle 2"/>
          <p:cNvSpPr>
            <a:spLocks noGrp="1"/>
          </p:cNvSpPr>
          <p:nvPr>
            <p:ph type="subTitle" idx="1"/>
          </p:nvPr>
        </p:nvSpPr>
        <p:spPr>
          <a:xfrm>
            <a:off x="1066800" y="1752600"/>
            <a:ext cx="7696200" cy="4800600"/>
          </a:xfrm>
        </p:spPr>
        <p:txBody>
          <a:bodyPr>
            <a:normAutofit/>
          </a:bodyPr>
          <a:lstStyle/>
          <a:p>
            <a:pPr marL="457200" indent="-457200">
              <a:buFont typeface="Arial" pitchFamily="34" charset="0"/>
              <a:buChar char="•"/>
            </a:pPr>
            <a:r>
              <a:rPr lang="en-US">
                <a:solidFill>
                  <a:schemeClr val="tx1"/>
                </a:solidFill>
              </a:rPr>
              <a:t>Despite history ,clinical examination,chest xray,bronchoscopy 20-30 % of patient remain without diagnosis.</a:t>
            </a:r>
          </a:p>
          <a:p>
            <a:pPr marL="457200" indent="-457200">
              <a:buFont typeface="Arial" pitchFamily="34" charset="0"/>
              <a:buChar char="•"/>
            </a:pPr>
            <a:r>
              <a:rPr lang="en-US">
                <a:solidFill>
                  <a:schemeClr val="tx1"/>
                </a:solidFill>
              </a:rPr>
              <a:t>Hrct is more sensitive to the disease involving interstitium and alveoli.</a:t>
            </a:r>
          </a:p>
          <a:p>
            <a:pPr marL="457200" indent="-457200">
              <a:buFont typeface="Arial" pitchFamily="34" charset="0"/>
              <a:buChar char="•"/>
            </a:pPr>
            <a:r>
              <a:rPr lang="en-US">
                <a:solidFill>
                  <a:schemeClr val="tx1"/>
                </a:solidFill>
              </a:rPr>
              <a:t>For diagnosis of bronchiectasis sensitivity of hrct is 90-95%.  </a:t>
            </a:r>
          </a:p>
          <a:p>
            <a:endParaRPr lang="en-US">
              <a:solidFill>
                <a:schemeClr val="tx1"/>
              </a:solidFill>
            </a:endParaRPr>
          </a:p>
          <a:p>
            <a:endParaRPr lang="en-US">
              <a:solidFill>
                <a:schemeClr val="tx1"/>
              </a:solidFill>
            </a:endParaRPr>
          </a:p>
        </p:txBody>
      </p:sp>
    </p:spTree>
    <p:extLst>
      <p:ext uri="{BB962C8B-B14F-4D97-AF65-F5344CB8AC3E}">
        <p14:creationId xmlns:p14="http://schemas.microsoft.com/office/powerpoint/2010/main" val="8977928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457200"/>
            <a:ext cx="7787224" cy="5991582"/>
          </a:xfrm>
        </p:spPr>
      </p:pic>
    </p:spTree>
    <p:extLst>
      <p:ext uri="{BB962C8B-B14F-4D97-AF65-F5344CB8AC3E}">
        <p14:creationId xmlns:p14="http://schemas.microsoft.com/office/powerpoint/2010/main" val="22877586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r>
              <a:rPr lang="en-US"/>
              <a:t>Hrct thorax shows signet ring appereance</a:t>
            </a:r>
          </a:p>
        </p:txBody>
      </p:sp>
      <p:sp>
        <p:nvSpPr>
          <p:cNvPr id="3" name="Subtitle 2"/>
          <p:cNvSpPr>
            <a:spLocks noGrp="1"/>
          </p:cNvSpPr>
          <p:nvPr>
            <p:ph type="subTitle" idx="1"/>
          </p:nvPr>
        </p:nvSpPr>
        <p:spPr/>
        <p:txBody>
          <a:bodyPr/>
          <a:lstStyle/>
          <a:p>
            <a:r>
              <a:rPr lang="en-US"/>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160" y="3276601"/>
            <a:ext cx="3998067" cy="204779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4523" y="3200400"/>
            <a:ext cx="3960620" cy="2123992"/>
          </a:xfrm>
          <a:prstGeom prst="rect">
            <a:avLst/>
          </a:prstGeom>
        </p:spPr>
      </p:pic>
    </p:spTree>
    <p:extLst>
      <p:ext uri="{BB962C8B-B14F-4D97-AF65-F5344CB8AC3E}">
        <p14:creationId xmlns:p14="http://schemas.microsoft.com/office/powerpoint/2010/main" val="82920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52400"/>
            <a:ext cx="7772400" cy="1470025"/>
          </a:xfrm>
        </p:spPr>
        <p:txBody>
          <a:bodyPr/>
          <a:lstStyle/>
          <a:p>
            <a:r>
              <a:rPr lang="en-US"/>
              <a:t>Bronchial artery angiography</a:t>
            </a:r>
          </a:p>
        </p:txBody>
      </p:sp>
      <p:sp>
        <p:nvSpPr>
          <p:cNvPr id="3" name="Subtitle 2"/>
          <p:cNvSpPr>
            <a:spLocks noGrp="1"/>
          </p:cNvSpPr>
          <p:nvPr>
            <p:ph type="subTitle" idx="1"/>
          </p:nvPr>
        </p:nvSpPr>
        <p:spPr>
          <a:xfrm>
            <a:off x="762000" y="1600200"/>
            <a:ext cx="7239000" cy="4191000"/>
          </a:xfrm>
        </p:spPr>
        <p:txBody>
          <a:bodyPr>
            <a:normAutofit fontScale="92500"/>
          </a:bodyPr>
          <a:lstStyle/>
          <a:p>
            <a:pPr marL="457200" indent="-457200" algn="l">
              <a:buFont typeface="Arial" pitchFamily="34" charset="0"/>
              <a:buChar char="•"/>
            </a:pPr>
            <a:r>
              <a:rPr lang="en-US">
                <a:solidFill>
                  <a:schemeClr val="tx1"/>
                </a:solidFill>
              </a:rPr>
              <a:t>It is useful to identify source of bleeding and indentifying a vessel for embolization.</a:t>
            </a:r>
          </a:p>
          <a:p>
            <a:pPr marL="457200" indent="-457200" algn="l">
              <a:buFont typeface="Arial" pitchFamily="34" charset="0"/>
              <a:buChar char="•"/>
            </a:pPr>
            <a:r>
              <a:rPr lang="en-US">
                <a:solidFill>
                  <a:schemeClr val="tx1"/>
                </a:solidFill>
              </a:rPr>
              <a:t>If bronchial artery angiography does not reveal bleeding vessel,pulmonary angiogram(CTPA) is required to investigate pulmonary circulation.</a:t>
            </a:r>
          </a:p>
          <a:p>
            <a:pPr marL="457200" indent="-457200" algn="l">
              <a:buFont typeface="Arial" pitchFamily="34" charset="0"/>
              <a:buChar char="•"/>
            </a:pPr>
            <a:r>
              <a:rPr lang="en-US">
                <a:solidFill>
                  <a:schemeClr val="tx1"/>
                </a:solidFill>
              </a:rPr>
              <a:t>If CTPA is not possible a perfussion scan may be performed.</a:t>
            </a:r>
          </a:p>
          <a:p>
            <a:pPr algn="l"/>
            <a:endParaRPr lang="en-US">
              <a:solidFill>
                <a:schemeClr val="tx1"/>
              </a:solidFill>
            </a:endParaRPr>
          </a:p>
        </p:txBody>
      </p:sp>
    </p:spTree>
    <p:extLst>
      <p:ext uri="{BB962C8B-B14F-4D97-AF65-F5344CB8AC3E}">
        <p14:creationId xmlns:p14="http://schemas.microsoft.com/office/powerpoint/2010/main" val="1057150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p:spPr>
        <p:txBody>
          <a:bodyPr/>
          <a:lstStyle/>
          <a:p>
            <a:r>
              <a:rPr lang="en-US"/>
              <a:t>Bronchoscopy </a:t>
            </a:r>
          </a:p>
        </p:txBody>
      </p:sp>
      <p:sp>
        <p:nvSpPr>
          <p:cNvPr id="3" name="Subtitle 2"/>
          <p:cNvSpPr>
            <a:spLocks noGrp="1"/>
          </p:cNvSpPr>
          <p:nvPr>
            <p:ph type="subTitle" idx="1"/>
          </p:nvPr>
        </p:nvSpPr>
        <p:spPr>
          <a:xfrm>
            <a:off x="1143000" y="1600200"/>
            <a:ext cx="7010400" cy="4114800"/>
          </a:xfrm>
        </p:spPr>
        <p:txBody>
          <a:bodyPr>
            <a:normAutofit fontScale="85000" lnSpcReduction="20000"/>
          </a:bodyPr>
          <a:lstStyle/>
          <a:p>
            <a:pPr marL="457200" indent="-457200" algn="l">
              <a:buFont typeface="Arial" pitchFamily="34" charset="0"/>
              <a:buChar char="•"/>
            </a:pPr>
            <a:r>
              <a:rPr lang="en-US">
                <a:solidFill>
                  <a:schemeClr val="tx1"/>
                </a:solidFill>
              </a:rPr>
              <a:t>In patient with mild to moderate bleeding bronchoscopy has been used primarily to exclude bronchogenic carcinoma.</a:t>
            </a:r>
          </a:p>
          <a:p>
            <a:pPr marL="457200" indent="-457200" algn="l">
              <a:buFont typeface="Arial" pitchFamily="34" charset="0"/>
              <a:buChar char="•"/>
            </a:pPr>
            <a:r>
              <a:rPr lang="en-US">
                <a:solidFill>
                  <a:schemeClr val="tx1"/>
                </a:solidFill>
              </a:rPr>
              <a:t>in many case of non massive hemoptysis the cause is obvious and bronchoscopy is not necessary.</a:t>
            </a:r>
          </a:p>
          <a:p>
            <a:pPr algn="l"/>
            <a:r>
              <a:rPr lang="en-US">
                <a:solidFill>
                  <a:schemeClr val="tx1"/>
                </a:solidFill>
              </a:rPr>
              <a:t>Ex-it is not required in active tuberculosis,pneumonia,bronchiectasis,acute tracheobronchitis.however if bleeding is persistent or recurrent bronchoscopic evaluation is required.</a:t>
            </a:r>
          </a:p>
          <a:p>
            <a:pPr algn="l"/>
            <a:endParaRPr lang="en-US">
              <a:solidFill>
                <a:schemeClr val="tx1"/>
              </a:solidFill>
            </a:endParaRPr>
          </a:p>
        </p:txBody>
      </p:sp>
    </p:spTree>
    <p:extLst>
      <p:ext uri="{BB962C8B-B14F-4D97-AF65-F5344CB8AC3E}">
        <p14:creationId xmlns:p14="http://schemas.microsoft.com/office/powerpoint/2010/main" val="18897967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0"/>
            <a:ext cx="7772400" cy="1470025"/>
          </a:xfrm>
        </p:spPr>
        <p:txBody>
          <a:bodyPr>
            <a:normAutofit/>
          </a:bodyPr>
          <a:lstStyle/>
          <a:p>
            <a:r>
              <a:rPr lang="en-US" sz="3600" b="1"/>
              <a:t>Examination of sputum &amp;blood investigation</a:t>
            </a:r>
          </a:p>
        </p:txBody>
      </p:sp>
      <p:sp>
        <p:nvSpPr>
          <p:cNvPr id="3" name="Subtitle 2"/>
          <p:cNvSpPr>
            <a:spLocks noGrp="1"/>
          </p:cNvSpPr>
          <p:nvPr>
            <p:ph type="subTitle" idx="1"/>
          </p:nvPr>
        </p:nvSpPr>
        <p:spPr>
          <a:xfrm>
            <a:off x="1295400" y="1676400"/>
            <a:ext cx="6705600" cy="4343400"/>
          </a:xfrm>
        </p:spPr>
        <p:txBody>
          <a:bodyPr>
            <a:normAutofit fontScale="85000" lnSpcReduction="20000"/>
          </a:bodyPr>
          <a:lstStyle/>
          <a:p>
            <a:pPr marL="457200" indent="-457200" algn="l">
              <a:buFont typeface="Arial" pitchFamily="34" charset="0"/>
              <a:buChar char="•"/>
            </a:pPr>
            <a:r>
              <a:rPr lang="en-US">
                <a:solidFill>
                  <a:schemeClr val="tx1"/>
                </a:solidFill>
              </a:rPr>
              <a:t>Sputum should be collected in sterile container and send for </a:t>
            </a:r>
            <a:r>
              <a:rPr lang="en-US" u="sng">
                <a:solidFill>
                  <a:schemeClr val="tx1"/>
                </a:solidFill>
              </a:rPr>
              <a:t>gram stain and culture sensitivity.</a:t>
            </a:r>
          </a:p>
          <a:p>
            <a:pPr marL="457200" indent="-457200" algn="l">
              <a:buFont typeface="Arial" pitchFamily="34" charset="0"/>
              <a:buChar char="•"/>
            </a:pPr>
            <a:r>
              <a:rPr lang="en-US">
                <a:solidFill>
                  <a:schemeClr val="tx1"/>
                </a:solidFill>
              </a:rPr>
              <a:t>Patient with hemoptysis sputum </a:t>
            </a:r>
            <a:r>
              <a:rPr lang="en-US" u="sng">
                <a:solidFill>
                  <a:schemeClr val="tx1"/>
                </a:solidFill>
              </a:rPr>
              <a:t>malignant cytology </a:t>
            </a:r>
            <a:r>
              <a:rPr lang="en-US">
                <a:solidFill>
                  <a:schemeClr val="tx1"/>
                </a:solidFill>
              </a:rPr>
              <a:t>may give some important clue for diagnosis of bronchogenic carcinoma.</a:t>
            </a:r>
          </a:p>
          <a:p>
            <a:pPr marL="457200" indent="-457200" algn="l">
              <a:buFont typeface="Arial" pitchFamily="34" charset="0"/>
              <a:buChar char="•"/>
            </a:pPr>
            <a:r>
              <a:rPr lang="en-US">
                <a:solidFill>
                  <a:schemeClr val="tx1"/>
                </a:solidFill>
              </a:rPr>
              <a:t>Sputum should also be examined for </a:t>
            </a:r>
            <a:r>
              <a:rPr lang="en-US" u="sng">
                <a:solidFill>
                  <a:schemeClr val="tx1"/>
                </a:solidFill>
              </a:rPr>
              <a:t>parasitic cyst like paragomonia westmani ,cyst of ameba,hydatid cyst</a:t>
            </a:r>
            <a:r>
              <a:rPr lang="en-US"/>
              <a:t>.</a:t>
            </a:r>
          </a:p>
          <a:p>
            <a:pPr marL="457200" indent="-457200" algn="l">
              <a:buFont typeface="Arial" pitchFamily="34" charset="0"/>
              <a:buChar char="•"/>
            </a:pPr>
            <a:r>
              <a:rPr lang="en-US">
                <a:solidFill>
                  <a:schemeClr val="tx1"/>
                </a:solidFill>
              </a:rPr>
              <a:t>Cbc and coagulation profile should be examined in every patient of hemoptysis.</a:t>
            </a:r>
          </a:p>
          <a:p>
            <a:pPr marL="457200" indent="-457200">
              <a:buFont typeface="Arial" pitchFamily="34" charset="0"/>
              <a:buChar char="•"/>
            </a:pPr>
            <a:endParaRPr lang="en-US"/>
          </a:p>
        </p:txBody>
      </p:sp>
    </p:spTree>
    <p:extLst>
      <p:ext uri="{BB962C8B-B14F-4D97-AF65-F5344CB8AC3E}">
        <p14:creationId xmlns:p14="http://schemas.microsoft.com/office/powerpoint/2010/main" val="479108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457200"/>
            <a:ext cx="7772400" cy="1470025"/>
          </a:xfrm>
        </p:spPr>
        <p:txBody>
          <a:bodyPr/>
          <a:lstStyle/>
          <a:p>
            <a:r>
              <a:rPr lang="en-US"/>
              <a:t>TREATMENT OF HEMOPTYSIS</a:t>
            </a:r>
          </a:p>
        </p:txBody>
      </p:sp>
      <p:sp>
        <p:nvSpPr>
          <p:cNvPr id="3" name="Subtitle 2"/>
          <p:cNvSpPr>
            <a:spLocks noGrp="1"/>
          </p:cNvSpPr>
          <p:nvPr>
            <p:ph type="subTitle" idx="1"/>
          </p:nvPr>
        </p:nvSpPr>
        <p:spPr>
          <a:xfrm>
            <a:off x="1371600" y="2057400"/>
            <a:ext cx="6400800" cy="3733800"/>
          </a:xfrm>
        </p:spPr>
        <p:txBody>
          <a:bodyPr>
            <a:normAutofit/>
          </a:bodyPr>
          <a:lstStyle/>
          <a:p>
            <a:pPr marL="457200" indent="-457200">
              <a:buFont typeface="Arial" pitchFamily="34" charset="0"/>
              <a:buChar char="•"/>
            </a:pPr>
            <a:r>
              <a:rPr lang="en-US">
                <a:solidFill>
                  <a:schemeClr val="tx1"/>
                </a:solidFill>
              </a:rPr>
              <a:t>Goals of treatment are to prevent asphyxiation due to aspiration of large volume of blood and to stop bleeding.</a:t>
            </a:r>
          </a:p>
          <a:p>
            <a:pPr marL="457200" indent="-457200">
              <a:buFont typeface="Arial" pitchFamily="34" charset="0"/>
              <a:buChar char="•"/>
            </a:pPr>
            <a:r>
              <a:rPr lang="en-US">
                <a:solidFill>
                  <a:schemeClr val="tx1"/>
                </a:solidFill>
              </a:rPr>
              <a:t>Both supportive care and specific definitive measure are necessory</a:t>
            </a:r>
            <a:r>
              <a:rPr lang="en-US"/>
              <a:t>.</a:t>
            </a:r>
          </a:p>
        </p:txBody>
      </p:sp>
    </p:spTree>
    <p:extLst>
      <p:ext uri="{BB962C8B-B14F-4D97-AF65-F5344CB8AC3E}">
        <p14:creationId xmlns:p14="http://schemas.microsoft.com/office/powerpoint/2010/main" val="32724791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lstStyle/>
          <a:p>
            <a:r>
              <a:rPr lang="en-US"/>
              <a:t>Supportive care of hemoptysis</a:t>
            </a:r>
          </a:p>
        </p:txBody>
      </p:sp>
      <p:sp>
        <p:nvSpPr>
          <p:cNvPr id="3" name="Subtitle 2"/>
          <p:cNvSpPr>
            <a:spLocks noGrp="1"/>
          </p:cNvSpPr>
          <p:nvPr>
            <p:ph type="subTitle" idx="1"/>
          </p:nvPr>
        </p:nvSpPr>
        <p:spPr>
          <a:xfrm>
            <a:off x="990600" y="1828800"/>
            <a:ext cx="7239000" cy="4343400"/>
          </a:xfrm>
        </p:spPr>
        <p:txBody>
          <a:bodyPr>
            <a:normAutofit/>
          </a:bodyPr>
          <a:lstStyle/>
          <a:p>
            <a:pPr marL="457200" indent="-457200" algn="l">
              <a:buFont typeface="Arial" pitchFamily="34" charset="0"/>
              <a:buChar char="•"/>
            </a:pPr>
            <a:r>
              <a:rPr lang="en-US">
                <a:solidFill>
                  <a:schemeClr val="tx1"/>
                </a:solidFill>
              </a:rPr>
              <a:t>Bed rest</a:t>
            </a:r>
          </a:p>
          <a:p>
            <a:pPr marL="457200" indent="-457200" algn="l">
              <a:buFont typeface="Arial" pitchFamily="34" charset="0"/>
              <a:buChar char="•"/>
            </a:pPr>
            <a:r>
              <a:rPr lang="en-US">
                <a:solidFill>
                  <a:schemeClr val="tx1"/>
                </a:solidFill>
              </a:rPr>
              <a:t>Affected lung should be placed down in lateral supine position(if the site of bleeding is known)</a:t>
            </a:r>
          </a:p>
          <a:p>
            <a:pPr marL="457200" indent="-457200" algn="l">
              <a:buFont typeface="Arial" pitchFamily="34" charset="0"/>
              <a:buChar char="•"/>
            </a:pPr>
            <a:r>
              <a:rPr lang="en-US">
                <a:solidFill>
                  <a:schemeClr val="tx1"/>
                </a:solidFill>
              </a:rPr>
              <a:t>Mild sedation can be used to attenuate vigrous coughing.</a:t>
            </a:r>
          </a:p>
          <a:p>
            <a:pPr marL="457200" indent="-457200" algn="l">
              <a:buFont typeface="Arial" pitchFamily="34" charset="0"/>
              <a:buChar char="•"/>
            </a:pPr>
            <a:r>
              <a:rPr lang="en-US">
                <a:solidFill>
                  <a:schemeClr val="tx1"/>
                </a:solidFill>
              </a:rPr>
              <a:t>Chest physiotherapy and postural drainage should be avoided</a:t>
            </a:r>
          </a:p>
        </p:txBody>
      </p:sp>
    </p:spTree>
    <p:extLst>
      <p:ext uri="{BB962C8B-B14F-4D97-AF65-F5344CB8AC3E}">
        <p14:creationId xmlns:p14="http://schemas.microsoft.com/office/powerpoint/2010/main" val="25103583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r>
              <a:rPr lang="en-US"/>
              <a:t>Supportive care of hemoptysis</a:t>
            </a:r>
          </a:p>
        </p:txBody>
      </p:sp>
      <p:sp>
        <p:nvSpPr>
          <p:cNvPr id="3" name="Subtitle 2"/>
          <p:cNvSpPr>
            <a:spLocks noGrp="1"/>
          </p:cNvSpPr>
          <p:nvPr>
            <p:ph type="subTitle" idx="1"/>
          </p:nvPr>
        </p:nvSpPr>
        <p:spPr>
          <a:xfrm>
            <a:off x="762000" y="1600200"/>
            <a:ext cx="7924800" cy="4953000"/>
          </a:xfrm>
        </p:spPr>
        <p:txBody>
          <a:bodyPr>
            <a:normAutofit fontScale="92500" lnSpcReduction="10000"/>
          </a:bodyPr>
          <a:lstStyle/>
          <a:p>
            <a:pPr marL="457200" indent="-457200" algn="l">
              <a:buFont typeface="Arial" pitchFamily="34" charset="0"/>
              <a:buChar char="•"/>
            </a:pPr>
            <a:r>
              <a:rPr lang="en-US">
                <a:solidFill>
                  <a:schemeClr val="tx1"/>
                </a:solidFill>
              </a:rPr>
              <a:t>Patient who expirenced rapid detoriation with worsening of oxygenation may require endotracheal intubation,whenever intubation is needed an 8.0 mm or greater endotracheal tube should be used to allow future bronchoscopy.</a:t>
            </a:r>
          </a:p>
          <a:p>
            <a:pPr marL="457200" indent="-457200" algn="l">
              <a:buFont typeface="Arial" pitchFamily="34" charset="0"/>
              <a:buChar char="•"/>
            </a:pPr>
            <a:r>
              <a:rPr lang="en-US">
                <a:solidFill>
                  <a:schemeClr val="tx1"/>
                </a:solidFill>
              </a:rPr>
              <a:t>Another option is to intubate with double lumen tube and try to isolate other unaffected lung.However these tubes have smaller internal diameter and that can be more easily obstructed by clots and secretion.</a:t>
            </a:r>
          </a:p>
          <a:p>
            <a:pPr algn="l"/>
            <a:endParaRPr lang="en-US">
              <a:solidFill>
                <a:schemeClr val="tx1"/>
              </a:solidFill>
            </a:endParaRPr>
          </a:p>
        </p:txBody>
      </p:sp>
    </p:spTree>
    <p:extLst>
      <p:ext uri="{BB962C8B-B14F-4D97-AF65-F5344CB8AC3E}">
        <p14:creationId xmlns:p14="http://schemas.microsoft.com/office/powerpoint/2010/main" val="28699669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200"/>
            <a:ext cx="7772400" cy="1470025"/>
          </a:xfrm>
        </p:spPr>
        <p:txBody>
          <a:bodyPr/>
          <a:lstStyle/>
          <a:p>
            <a:r>
              <a:rPr lang="en-US"/>
              <a:t>Definitive care of hemoptysis</a:t>
            </a:r>
          </a:p>
        </p:txBody>
      </p:sp>
      <p:sp>
        <p:nvSpPr>
          <p:cNvPr id="3" name="Subtitle 2"/>
          <p:cNvSpPr>
            <a:spLocks noGrp="1"/>
          </p:cNvSpPr>
          <p:nvPr>
            <p:ph type="subTitle" idx="1"/>
          </p:nvPr>
        </p:nvSpPr>
        <p:spPr>
          <a:xfrm>
            <a:off x="838200" y="1371600"/>
            <a:ext cx="7086600" cy="4648200"/>
          </a:xfrm>
        </p:spPr>
        <p:txBody>
          <a:bodyPr>
            <a:normAutofit fontScale="77500" lnSpcReduction="20000"/>
          </a:bodyPr>
          <a:lstStyle/>
          <a:p>
            <a:pPr marL="457200" indent="-457200" algn="l">
              <a:buFont typeface="Arial" pitchFamily="34" charset="0"/>
              <a:buChar char="•"/>
            </a:pPr>
            <a:r>
              <a:rPr lang="en-US">
                <a:solidFill>
                  <a:schemeClr val="tx1"/>
                </a:solidFill>
              </a:rPr>
              <a:t>For non massive hemoptysis treatment to specific cause.</a:t>
            </a:r>
          </a:p>
          <a:p>
            <a:pPr marL="457200" indent="-457200" algn="l">
              <a:buFont typeface="Arial" pitchFamily="34" charset="0"/>
              <a:buChar char="•"/>
            </a:pPr>
            <a:r>
              <a:rPr lang="en-US">
                <a:solidFill>
                  <a:schemeClr val="tx1"/>
                </a:solidFill>
              </a:rPr>
              <a:t>Bronchiectasis should be treated with antibiotic and bronchodialators.</a:t>
            </a:r>
          </a:p>
          <a:p>
            <a:pPr marL="457200" indent="-457200" algn="l">
              <a:buFont typeface="Arial" pitchFamily="34" charset="0"/>
              <a:buChar char="•"/>
            </a:pPr>
            <a:r>
              <a:rPr lang="en-US">
                <a:solidFill>
                  <a:schemeClr val="tx1"/>
                </a:solidFill>
              </a:rPr>
              <a:t>Bronchitis can be controlled with steroids, antibiotics, but most importantly by smoking cessation.</a:t>
            </a:r>
          </a:p>
          <a:p>
            <a:pPr marL="457200" indent="-457200" algn="l">
              <a:buFont typeface="Arial" pitchFamily="34" charset="0"/>
              <a:buChar char="•"/>
            </a:pPr>
            <a:r>
              <a:rPr lang="en-US">
                <a:solidFill>
                  <a:schemeClr val="tx1"/>
                </a:solidFill>
              </a:rPr>
              <a:t>Congestive heart failure can be treated with diuretics .</a:t>
            </a:r>
          </a:p>
          <a:p>
            <a:pPr marL="457200" indent="-457200" algn="l">
              <a:buFont typeface="Arial" pitchFamily="34" charset="0"/>
              <a:buChar char="•"/>
            </a:pPr>
            <a:r>
              <a:rPr lang="en-US">
                <a:solidFill>
                  <a:schemeClr val="tx1"/>
                </a:solidFill>
              </a:rPr>
              <a:t>Pulmonary thromboembolism should be treated with *anticoagulation.( In case of hemoptysis anticoagulation therapy should be  given with caution after assessing risk benefit ratio.)</a:t>
            </a:r>
          </a:p>
        </p:txBody>
      </p:sp>
    </p:spTree>
    <p:extLst>
      <p:ext uri="{BB962C8B-B14F-4D97-AF65-F5344CB8AC3E}">
        <p14:creationId xmlns:p14="http://schemas.microsoft.com/office/powerpoint/2010/main" val="41452261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p:spPr>
        <p:txBody>
          <a:bodyPr/>
          <a:lstStyle/>
          <a:p>
            <a:r>
              <a:rPr lang="en-US"/>
              <a:t>General consideration</a:t>
            </a:r>
          </a:p>
        </p:txBody>
      </p:sp>
      <p:sp>
        <p:nvSpPr>
          <p:cNvPr id="3" name="Subtitle 2"/>
          <p:cNvSpPr>
            <a:spLocks noGrp="1"/>
          </p:cNvSpPr>
          <p:nvPr>
            <p:ph type="subTitle" idx="1"/>
          </p:nvPr>
        </p:nvSpPr>
        <p:spPr>
          <a:xfrm>
            <a:off x="762000" y="1676400"/>
            <a:ext cx="7696200" cy="4648200"/>
          </a:xfrm>
        </p:spPr>
        <p:txBody>
          <a:bodyPr>
            <a:normAutofit/>
          </a:bodyPr>
          <a:lstStyle/>
          <a:p>
            <a:pPr marL="457200" indent="-457200" algn="l">
              <a:buFont typeface="Arial" pitchFamily="34" charset="0"/>
              <a:buChar char="•"/>
            </a:pPr>
            <a:r>
              <a:rPr lang="en-US">
                <a:solidFill>
                  <a:schemeClr val="tx1"/>
                </a:solidFill>
              </a:rPr>
              <a:t>In mild hemoptysis with preserved gas exchange establishing diagnosis is the first priority followed by treatment of the cause.</a:t>
            </a:r>
          </a:p>
          <a:p>
            <a:pPr marL="457200" indent="-457200" algn="l">
              <a:buFont typeface="Arial" pitchFamily="34" charset="0"/>
              <a:buChar char="•"/>
            </a:pPr>
            <a:r>
              <a:rPr lang="en-US">
                <a:solidFill>
                  <a:schemeClr val="tx1"/>
                </a:solidFill>
              </a:rPr>
              <a:t>In massive hemoptysis treatment should be started as soon as possible followed by investigations.</a:t>
            </a:r>
          </a:p>
          <a:p>
            <a:pPr algn="l"/>
            <a:endParaRPr lang="en-US">
              <a:solidFill>
                <a:schemeClr val="tx1"/>
              </a:solidFill>
            </a:endParaRPr>
          </a:p>
        </p:txBody>
      </p:sp>
    </p:spTree>
    <p:extLst>
      <p:ext uri="{BB962C8B-B14F-4D97-AF65-F5344CB8AC3E}">
        <p14:creationId xmlns:p14="http://schemas.microsoft.com/office/powerpoint/2010/main" val="40522078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1470025"/>
          </a:xfrm>
        </p:spPr>
        <p:txBody>
          <a:bodyPr/>
          <a:lstStyle/>
          <a:p>
            <a:r>
              <a:rPr lang="en-US"/>
              <a:t>Management of massive hemoptysis</a:t>
            </a:r>
          </a:p>
        </p:txBody>
      </p:sp>
      <p:sp>
        <p:nvSpPr>
          <p:cNvPr id="3" name="Subtitle 2"/>
          <p:cNvSpPr>
            <a:spLocks noGrp="1"/>
          </p:cNvSpPr>
          <p:nvPr>
            <p:ph type="subTitle" idx="1"/>
          </p:nvPr>
        </p:nvSpPr>
        <p:spPr>
          <a:xfrm>
            <a:off x="1066800" y="1828800"/>
            <a:ext cx="7239000" cy="4495800"/>
          </a:xfrm>
        </p:spPr>
        <p:txBody>
          <a:bodyPr>
            <a:normAutofit/>
          </a:bodyPr>
          <a:lstStyle/>
          <a:p>
            <a:pPr marL="457200" indent="-457200" algn="l">
              <a:buFont typeface="Arial" pitchFamily="34" charset="0"/>
              <a:buChar char="•"/>
            </a:pPr>
            <a:r>
              <a:rPr lang="en-US">
                <a:solidFill>
                  <a:schemeClr val="tx1"/>
                </a:solidFill>
              </a:rPr>
              <a:t>Medical management</a:t>
            </a:r>
          </a:p>
          <a:p>
            <a:pPr marL="457200" indent="-457200" algn="l">
              <a:buFont typeface="Arial" pitchFamily="34" charset="0"/>
              <a:buChar char="•"/>
            </a:pPr>
            <a:r>
              <a:rPr lang="en-US">
                <a:solidFill>
                  <a:schemeClr val="tx1"/>
                </a:solidFill>
              </a:rPr>
              <a:t>Endobronchial management</a:t>
            </a:r>
          </a:p>
          <a:p>
            <a:pPr marL="457200" indent="-457200" algn="l">
              <a:buFont typeface="Arial" pitchFamily="34" charset="0"/>
              <a:buChar char="•"/>
            </a:pPr>
            <a:r>
              <a:rPr lang="en-US">
                <a:solidFill>
                  <a:schemeClr val="tx1"/>
                </a:solidFill>
              </a:rPr>
              <a:t>Vascular management</a:t>
            </a:r>
          </a:p>
          <a:p>
            <a:pPr marL="457200" indent="-457200" algn="l">
              <a:buFont typeface="Arial" pitchFamily="34" charset="0"/>
              <a:buChar char="•"/>
            </a:pPr>
            <a:r>
              <a:rPr lang="en-US">
                <a:solidFill>
                  <a:schemeClr val="tx1"/>
                </a:solidFill>
              </a:rPr>
              <a:t>Surgical management</a:t>
            </a:r>
          </a:p>
        </p:txBody>
      </p:sp>
    </p:spTree>
    <p:extLst>
      <p:ext uri="{BB962C8B-B14F-4D97-AF65-F5344CB8AC3E}">
        <p14:creationId xmlns:p14="http://schemas.microsoft.com/office/powerpoint/2010/main" val="14288557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470025"/>
          </a:xfrm>
        </p:spPr>
        <p:txBody>
          <a:bodyPr/>
          <a:lstStyle/>
          <a:p>
            <a:r>
              <a:rPr lang="en-US"/>
              <a:t>1)Medical management</a:t>
            </a:r>
          </a:p>
        </p:txBody>
      </p:sp>
      <p:sp>
        <p:nvSpPr>
          <p:cNvPr id="3" name="Subtitle 2"/>
          <p:cNvSpPr>
            <a:spLocks noGrp="1"/>
          </p:cNvSpPr>
          <p:nvPr>
            <p:ph type="subTitle" idx="1"/>
          </p:nvPr>
        </p:nvSpPr>
        <p:spPr>
          <a:xfrm>
            <a:off x="990600" y="1676400"/>
            <a:ext cx="7391400" cy="4800600"/>
          </a:xfrm>
        </p:spPr>
        <p:txBody>
          <a:bodyPr>
            <a:normAutofit fontScale="92500" lnSpcReduction="10000"/>
          </a:bodyPr>
          <a:lstStyle/>
          <a:p>
            <a:pPr marL="457200" indent="-457200" algn="l">
              <a:buFont typeface="Arial" pitchFamily="34" charset="0"/>
              <a:buChar char="•"/>
            </a:pPr>
            <a:r>
              <a:rPr lang="en-US">
                <a:solidFill>
                  <a:schemeClr val="tx1"/>
                </a:solidFill>
              </a:rPr>
              <a:t>Oxygen supplementation.</a:t>
            </a:r>
          </a:p>
          <a:p>
            <a:pPr marL="457200" indent="-457200" algn="l">
              <a:buFont typeface="Arial" pitchFamily="34" charset="0"/>
              <a:buChar char="•"/>
            </a:pPr>
            <a:r>
              <a:rPr lang="en-US">
                <a:solidFill>
                  <a:schemeClr val="tx1"/>
                </a:solidFill>
              </a:rPr>
              <a:t>Mechanical ventilation.</a:t>
            </a:r>
          </a:p>
          <a:p>
            <a:pPr marL="457200" indent="-457200" algn="l">
              <a:buFont typeface="Arial" pitchFamily="34" charset="0"/>
              <a:buChar char="•"/>
            </a:pPr>
            <a:r>
              <a:rPr lang="en-US">
                <a:solidFill>
                  <a:schemeClr val="tx1"/>
                </a:solidFill>
              </a:rPr>
              <a:t>Intravenous fluids supports..</a:t>
            </a:r>
          </a:p>
          <a:p>
            <a:pPr marL="457200" indent="-457200" algn="l">
              <a:buFont typeface="Arial" pitchFamily="34" charset="0"/>
              <a:buChar char="•"/>
            </a:pPr>
            <a:r>
              <a:rPr lang="en-US">
                <a:solidFill>
                  <a:schemeClr val="tx1"/>
                </a:solidFill>
              </a:rPr>
              <a:t>Correct clotting(by vit k ,platlet ).</a:t>
            </a:r>
          </a:p>
          <a:p>
            <a:pPr marL="457200" indent="-457200" algn="l">
              <a:buFont typeface="Arial" pitchFamily="34" charset="0"/>
              <a:buChar char="•"/>
            </a:pPr>
            <a:r>
              <a:rPr lang="en-US">
                <a:solidFill>
                  <a:schemeClr val="tx1"/>
                </a:solidFill>
              </a:rPr>
              <a:t>Oral/intravenous tranexamic acid 1 gm 8 hrly.</a:t>
            </a:r>
          </a:p>
          <a:p>
            <a:pPr marL="457200" indent="-457200" algn="l">
              <a:buFont typeface="Arial" pitchFamily="34" charset="0"/>
              <a:buChar char="•"/>
            </a:pPr>
            <a:r>
              <a:rPr lang="en-US">
                <a:solidFill>
                  <a:schemeClr val="tx1"/>
                </a:solidFill>
              </a:rPr>
              <a:t>Terlipressin (vasopressin analogue)-potent vasoconstrictor may be used.(if there is a confusion regarding true hemoptysis viz.a.viz. esophageal varieces.</a:t>
            </a:r>
          </a:p>
          <a:p>
            <a:pPr marL="457200" indent="-457200">
              <a:buFont typeface="Arial" pitchFamily="34" charset="0"/>
              <a:buChar char="•"/>
            </a:pPr>
            <a:endParaRPr lang="en-US"/>
          </a:p>
        </p:txBody>
      </p:sp>
    </p:spTree>
    <p:extLst>
      <p:ext uri="{BB962C8B-B14F-4D97-AF65-F5344CB8AC3E}">
        <p14:creationId xmlns:p14="http://schemas.microsoft.com/office/powerpoint/2010/main" val="15830000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0"/>
            <a:ext cx="7772400" cy="1470025"/>
          </a:xfrm>
        </p:spPr>
        <p:txBody>
          <a:bodyPr/>
          <a:lstStyle/>
          <a:p>
            <a:r>
              <a:rPr lang="en-US"/>
              <a:t>2)Endobronchial management</a:t>
            </a:r>
          </a:p>
        </p:txBody>
      </p:sp>
      <p:sp>
        <p:nvSpPr>
          <p:cNvPr id="3" name="Subtitle 2"/>
          <p:cNvSpPr>
            <a:spLocks noGrp="1"/>
          </p:cNvSpPr>
          <p:nvPr>
            <p:ph type="subTitle" idx="1"/>
          </p:nvPr>
        </p:nvSpPr>
        <p:spPr>
          <a:xfrm>
            <a:off x="838200" y="1600200"/>
            <a:ext cx="7620000" cy="4953000"/>
          </a:xfrm>
        </p:spPr>
        <p:txBody>
          <a:bodyPr>
            <a:normAutofit/>
          </a:bodyPr>
          <a:lstStyle/>
          <a:p>
            <a:pPr marL="457200" indent="-457200" algn="l">
              <a:buFont typeface="Arial" pitchFamily="34" charset="0"/>
              <a:buChar char="•"/>
            </a:pPr>
            <a:r>
              <a:rPr lang="en-US">
                <a:solidFill>
                  <a:schemeClr val="tx1"/>
                </a:solidFill>
              </a:rPr>
              <a:t> </a:t>
            </a:r>
            <a:r>
              <a:rPr lang="en-US" b="1">
                <a:solidFill>
                  <a:schemeClr val="tx1"/>
                </a:solidFill>
              </a:rPr>
              <a:t>Bronchoscopic modality </a:t>
            </a:r>
            <a:r>
              <a:rPr lang="en-US">
                <a:solidFill>
                  <a:schemeClr val="tx1"/>
                </a:solidFill>
              </a:rPr>
              <a:t>include airway tamponade,cryotherapy,instillation of vasoconstrictive medication at the site of bleeding.</a:t>
            </a:r>
          </a:p>
          <a:p>
            <a:pPr marL="457200" indent="-457200" algn="l">
              <a:buFont typeface="Arial" pitchFamily="34" charset="0"/>
              <a:buChar char="•"/>
            </a:pPr>
            <a:r>
              <a:rPr lang="en-US">
                <a:solidFill>
                  <a:schemeClr val="tx1"/>
                </a:solidFill>
              </a:rPr>
              <a:t>Two types of bronchoscopes are used.</a:t>
            </a:r>
          </a:p>
        </p:txBody>
      </p:sp>
      <p:graphicFrame>
        <p:nvGraphicFramePr>
          <p:cNvPr id="4" name="Table 3"/>
          <p:cNvGraphicFramePr>
            <a:graphicFrameLocks noGrp="1"/>
          </p:cNvGraphicFramePr>
          <p:nvPr>
            <p:extLst>
              <p:ext uri="{D42A27DB-BD31-4B8C-83A1-F6EECF244321}">
                <p14:modId xmlns:p14="http://schemas.microsoft.com/office/powerpoint/2010/main" val="873901488"/>
              </p:ext>
            </p:extLst>
          </p:nvPr>
        </p:nvGraphicFramePr>
        <p:xfrm>
          <a:off x="1295400" y="4343400"/>
          <a:ext cx="6096000" cy="17526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70840">
                <a:tc>
                  <a:txBody>
                    <a:bodyPr/>
                    <a:lstStyle/>
                    <a:p>
                      <a:r>
                        <a:rPr lang="en-US"/>
                        <a:t>Fiber optic</a:t>
                      </a:r>
                    </a:p>
                  </a:txBody>
                  <a:tcPr/>
                </a:tc>
                <a:tc>
                  <a:txBody>
                    <a:bodyPr/>
                    <a:lstStyle/>
                    <a:p>
                      <a:r>
                        <a:rPr lang="en-US"/>
                        <a:t>rigid</a:t>
                      </a:r>
                    </a:p>
                  </a:txBody>
                  <a:tcPr/>
                </a:tc>
                <a:extLst>
                  <a:ext uri="{0D108BD9-81ED-4DB2-BD59-A6C34878D82A}">
                    <a16:rowId xmlns:a16="http://schemas.microsoft.com/office/drawing/2014/main" val="10000"/>
                  </a:ext>
                </a:extLst>
              </a:tr>
              <a:tr h="370840">
                <a:tc>
                  <a:txBody>
                    <a:bodyPr/>
                    <a:lstStyle/>
                    <a:p>
                      <a:r>
                        <a:rPr lang="en-US"/>
                        <a:t>Better</a:t>
                      </a:r>
                      <a:r>
                        <a:rPr lang="en-US" baseline="0"/>
                        <a:t> visualization.</a:t>
                      </a:r>
                      <a:endParaRPr lang="en-US"/>
                    </a:p>
                  </a:txBody>
                  <a:tcPr/>
                </a:tc>
                <a:tc>
                  <a:txBody>
                    <a:bodyPr/>
                    <a:lstStyle/>
                    <a:p>
                      <a:r>
                        <a:rPr lang="en-US"/>
                        <a:t>Better suctioning.</a:t>
                      </a:r>
                    </a:p>
                  </a:txBody>
                  <a:tcPr/>
                </a:tc>
                <a:extLst>
                  <a:ext uri="{0D108BD9-81ED-4DB2-BD59-A6C34878D82A}">
                    <a16:rowId xmlns:a16="http://schemas.microsoft.com/office/drawing/2014/main" val="10001"/>
                  </a:ext>
                </a:extLst>
              </a:tr>
              <a:tr h="370840">
                <a:tc>
                  <a:txBody>
                    <a:bodyPr/>
                    <a:lstStyle/>
                    <a:p>
                      <a:r>
                        <a:rPr lang="en-US"/>
                        <a:t>Poor ability to suction .</a:t>
                      </a:r>
                    </a:p>
                  </a:txBody>
                  <a:tcPr/>
                </a:tc>
                <a:tc>
                  <a:txBody>
                    <a:bodyPr/>
                    <a:lstStyle/>
                    <a:p>
                      <a:r>
                        <a:rPr lang="en-US"/>
                        <a:t>Used under general anathesia.</a:t>
                      </a:r>
                    </a:p>
                  </a:txBody>
                  <a:tcPr/>
                </a:tc>
                <a:extLst>
                  <a:ext uri="{0D108BD9-81ED-4DB2-BD59-A6C34878D82A}">
                    <a16:rowId xmlns:a16="http://schemas.microsoft.com/office/drawing/2014/main" val="10002"/>
                  </a:ext>
                </a:extLst>
              </a:tr>
              <a:tr h="370840">
                <a:tc>
                  <a:txBody>
                    <a:bodyPr/>
                    <a:lstStyle/>
                    <a:p>
                      <a:r>
                        <a:rPr lang="en-US"/>
                        <a:t>Can be used bed side icu.</a:t>
                      </a:r>
                    </a:p>
                  </a:txBody>
                  <a:tcPr/>
                </a:tc>
                <a:tc>
                  <a:txBody>
                    <a:bodyPr/>
                    <a:lstStyle/>
                    <a:p>
                      <a:r>
                        <a:rPr lang="en-US"/>
                        <a:t>Used for therapeutic intervention.</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506819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2400"/>
            <a:ext cx="7772400" cy="1470025"/>
          </a:xfrm>
        </p:spPr>
        <p:txBody>
          <a:bodyPr>
            <a:normAutofit/>
          </a:bodyPr>
          <a:lstStyle/>
          <a:p>
            <a:r>
              <a:rPr lang="en-US" sz="3200"/>
              <a:t>Endobronchial management cont</a:t>
            </a:r>
          </a:p>
        </p:txBody>
      </p:sp>
      <p:sp>
        <p:nvSpPr>
          <p:cNvPr id="3" name="Subtitle 2"/>
          <p:cNvSpPr>
            <a:spLocks noGrp="1"/>
          </p:cNvSpPr>
          <p:nvPr>
            <p:ph type="subTitle" idx="1"/>
          </p:nvPr>
        </p:nvSpPr>
        <p:spPr>
          <a:xfrm>
            <a:off x="457200" y="1447800"/>
            <a:ext cx="8153400" cy="5181600"/>
          </a:xfrm>
        </p:spPr>
        <p:txBody>
          <a:bodyPr>
            <a:normAutofit fontScale="92500" lnSpcReduction="10000"/>
          </a:bodyPr>
          <a:lstStyle/>
          <a:p>
            <a:pPr marL="457200" indent="-457200" algn="l">
              <a:buFont typeface="Arial" pitchFamily="34" charset="0"/>
              <a:buChar char="•"/>
            </a:pPr>
            <a:r>
              <a:rPr lang="en-US" sz="3000">
                <a:solidFill>
                  <a:schemeClr val="tx1"/>
                </a:solidFill>
              </a:rPr>
              <a:t>Endobronchial balloon can be used for tamponade in all lobes except the right upper lobe where acute angle of right upper lobe bronchus prevent placement</a:t>
            </a:r>
          </a:p>
          <a:p>
            <a:pPr marL="457200" indent="-457200" algn="l">
              <a:buFont typeface="Arial" pitchFamily="34" charset="0"/>
              <a:buChar char="•"/>
            </a:pPr>
            <a:r>
              <a:rPr lang="en-US" sz="3000">
                <a:solidFill>
                  <a:schemeClr val="tx1"/>
                </a:solidFill>
              </a:rPr>
              <a:t>Placement is done with 100 cm four french fogarty balloon catheter.it completely occlude the bronchus and cause distal pulmonary collapse.</a:t>
            </a:r>
          </a:p>
          <a:p>
            <a:pPr marL="457200" indent="-457200" algn="l">
              <a:buFont typeface="Arial" pitchFamily="34" charset="0"/>
              <a:buChar char="•"/>
            </a:pPr>
            <a:r>
              <a:rPr lang="en-US" sz="3000">
                <a:solidFill>
                  <a:schemeClr val="tx1"/>
                </a:solidFill>
              </a:rPr>
              <a:t>Application of topical epinephrine(1:20000),thrombin,fibrinogen-thrombin combination.</a:t>
            </a:r>
          </a:p>
          <a:p>
            <a:pPr marL="457200" indent="-457200" algn="l">
              <a:buFont typeface="Arial" pitchFamily="34" charset="0"/>
              <a:buChar char="•"/>
            </a:pPr>
            <a:r>
              <a:rPr lang="en-US" sz="3000">
                <a:solidFill>
                  <a:schemeClr val="tx1"/>
                </a:solidFill>
              </a:rPr>
              <a:t>Other intervention include Laser bronchoscopy,ice saline lavage.</a:t>
            </a:r>
          </a:p>
          <a:p>
            <a:pPr marL="457200" indent="-457200" algn="l">
              <a:buFont typeface="Arial" pitchFamily="34" charset="0"/>
              <a:buChar char="•"/>
            </a:pPr>
            <a:endParaRPr lang="en-US">
              <a:solidFill>
                <a:schemeClr val="tx1"/>
              </a:solidFill>
            </a:endParaRPr>
          </a:p>
          <a:p>
            <a:pPr marL="457200" indent="-457200" algn="l">
              <a:buFont typeface="Arial" pitchFamily="34" charset="0"/>
              <a:buChar char="•"/>
            </a:pPr>
            <a:endParaRPr lang="en-US">
              <a:solidFill>
                <a:schemeClr val="tx1"/>
              </a:solidFill>
            </a:endParaRPr>
          </a:p>
        </p:txBody>
      </p:sp>
    </p:spTree>
    <p:extLst>
      <p:ext uri="{BB962C8B-B14F-4D97-AF65-F5344CB8AC3E}">
        <p14:creationId xmlns:p14="http://schemas.microsoft.com/office/powerpoint/2010/main" val="29345268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470025"/>
          </a:xfrm>
        </p:spPr>
        <p:txBody>
          <a:bodyPr>
            <a:normAutofit/>
          </a:bodyPr>
          <a:lstStyle/>
          <a:p>
            <a:r>
              <a:rPr lang="en-US" sz="3200"/>
              <a:t>Vascular management</a:t>
            </a:r>
            <a:br>
              <a:rPr lang="en-US" sz="3200"/>
            </a:br>
            <a:r>
              <a:rPr lang="en-US" sz="3200"/>
              <a:t>-</a:t>
            </a:r>
            <a:r>
              <a:rPr lang="en-US" sz="3200" b="1"/>
              <a:t>Bronchial artery embolization</a:t>
            </a:r>
          </a:p>
        </p:txBody>
      </p:sp>
      <p:sp>
        <p:nvSpPr>
          <p:cNvPr id="3" name="Subtitle 2"/>
          <p:cNvSpPr>
            <a:spLocks noGrp="1"/>
          </p:cNvSpPr>
          <p:nvPr>
            <p:ph type="subTitle" idx="1"/>
          </p:nvPr>
        </p:nvSpPr>
        <p:spPr>
          <a:xfrm>
            <a:off x="1219200" y="1676400"/>
            <a:ext cx="6553200" cy="3962400"/>
          </a:xfrm>
        </p:spPr>
        <p:txBody>
          <a:bodyPr>
            <a:normAutofit fontScale="85000" lnSpcReduction="20000"/>
          </a:bodyPr>
          <a:lstStyle/>
          <a:p>
            <a:pPr marL="457200" indent="-457200" algn="l">
              <a:buFont typeface="Arial" pitchFamily="34" charset="0"/>
              <a:buChar char="•"/>
            </a:pPr>
            <a:r>
              <a:rPr lang="en-US">
                <a:solidFill>
                  <a:schemeClr val="tx1"/>
                </a:solidFill>
              </a:rPr>
              <a:t>In bronchial artery embolization vessel proximal to bleeding site is canulated and material such as gelfoam is injected to occlude the bleeding site.</a:t>
            </a:r>
          </a:p>
          <a:p>
            <a:pPr marL="457200" indent="-457200" algn="l">
              <a:buFont typeface="Arial" pitchFamily="34" charset="0"/>
              <a:buChar char="•"/>
            </a:pPr>
            <a:r>
              <a:rPr lang="en-US">
                <a:solidFill>
                  <a:schemeClr val="tx1"/>
                </a:solidFill>
              </a:rPr>
              <a:t>Anterior spinal artery arise form bronchial artery in 5% people, paraplegia may result if it is cannulated.</a:t>
            </a:r>
          </a:p>
          <a:p>
            <a:pPr marL="457200" indent="-457200" algn="l">
              <a:buFont typeface="Arial" pitchFamily="34" charset="0"/>
              <a:buChar char="•"/>
            </a:pPr>
            <a:r>
              <a:rPr lang="en-US">
                <a:solidFill>
                  <a:schemeClr val="tx1"/>
                </a:solidFill>
              </a:rPr>
              <a:t>Angiographic embolization has high success rate to control massive hemoptysis in 80-95% cases,however there is a chance of rebleeding.</a:t>
            </a:r>
          </a:p>
          <a:p>
            <a:pPr marL="457200" indent="-457200" algn="l">
              <a:buFont typeface="Arial" pitchFamily="34" charset="0"/>
              <a:buChar char="•"/>
            </a:pPr>
            <a:endParaRPr lang="en-US">
              <a:solidFill>
                <a:schemeClr val="tx1"/>
              </a:solidFill>
            </a:endParaRPr>
          </a:p>
        </p:txBody>
      </p:sp>
    </p:spTree>
    <p:extLst>
      <p:ext uri="{BB962C8B-B14F-4D97-AF65-F5344CB8AC3E}">
        <p14:creationId xmlns:p14="http://schemas.microsoft.com/office/powerpoint/2010/main" val="41572269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2400"/>
            <a:ext cx="7772400" cy="1470025"/>
          </a:xfrm>
        </p:spPr>
        <p:txBody>
          <a:bodyPr/>
          <a:lstStyle/>
          <a:p>
            <a:r>
              <a:rPr lang="en-US"/>
              <a:t>Surgical management</a:t>
            </a:r>
          </a:p>
        </p:txBody>
      </p:sp>
      <p:sp>
        <p:nvSpPr>
          <p:cNvPr id="3" name="Subtitle 2"/>
          <p:cNvSpPr>
            <a:spLocks noGrp="1"/>
          </p:cNvSpPr>
          <p:nvPr>
            <p:ph type="subTitle" idx="1"/>
          </p:nvPr>
        </p:nvSpPr>
        <p:spPr>
          <a:xfrm>
            <a:off x="1219200" y="1676400"/>
            <a:ext cx="6400800" cy="1752600"/>
          </a:xfrm>
        </p:spPr>
        <p:txBody>
          <a:bodyPr>
            <a:normAutofit fontScale="92500" lnSpcReduction="10000"/>
          </a:bodyPr>
          <a:lstStyle/>
          <a:p>
            <a:pPr marL="457200" indent="-457200" algn="l">
              <a:buFont typeface="Arial" pitchFamily="34" charset="0"/>
              <a:buChar char="•"/>
            </a:pPr>
            <a:r>
              <a:rPr lang="en-US">
                <a:solidFill>
                  <a:schemeClr val="tx1"/>
                </a:solidFill>
              </a:rPr>
              <a:t>Surgical resection is a therapeutic option for emergency therapy of life threatning hemoptysis that fails to respond other measure.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3572527"/>
            <a:ext cx="5638800" cy="3142823"/>
          </a:xfrm>
          <a:prstGeom prst="rect">
            <a:avLst/>
          </a:prstGeom>
        </p:spPr>
      </p:pic>
    </p:spTree>
    <p:extLst>
      <p:ext uri="{BB962C8B-B14F-4D97-AF65-F5344CB8AC3E}">
        <p14:creationId xmlns:p14="http://schemas.microsoft.com/office/powerpoint/2010/main" val="40665943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0"/>
            <a:ext cx="7772400" cy="1470025"/>
          </a:xfrm>
        </p:spPr>
        <p:txBody>
          <a:bodyPr/>
          <a:lstStyle/>
          <a:p>
            <a:r>
              <a:rPr lang="en-US"/>
              <a:t>Surgical management conti</a:t>
            </a:r>
          </a:p>
        </p:txBody>
      </p:sp>
      <p:sp>
        <p:nvSpPr>
          <p:cNvPr id="3" name="Subtitle 2"/>
          <p:cNvSpPr>
            <a:spLocks noGrp="1"/>
          </p:cNvSpPr>
          <p:nvPr>
            <p:ph type="subTitle" idx="1"/>
          </p:nvPr>
        </p:nvSpPr>
        <p:spPr>
          <a:xfrm>
            <a:off x="1371600" y="4267200"/>
            <a:ext cx="6400800" cy="2209800"/>
          </a:xfrm>
        </p:spPr>
        <p:txBody>
          <a:bodyPr>
            <a:normAutofit fontScale="92500" lnSpcReduction="10000"/>
          </a:bodyPr>
          <a:lstStyle/>
          <a:p>
            <a:pPr marL="457200" indent="-457200" algn="l">
              <a:buFont typeface="Arial" pitchFamily="34" charset="0"/>
              <a:buChar char="•"/>
            </a:pPr>
            <a:r>
              <a:rPr lang="en-US">
                <a:solidFill>
                  <a:schemeClr val="tx1"/>
                </a:solidFill>
              </a:rPr>
              <a:t>Urgent surgery is needed in case of obstruction of main bronchus with a clot that cannot suctioned by rigid bronchoscope,failure to control bleeding by other method.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1447800"/>
            <a:ext cx="4946904" cy="2406774"/>
          </a:xfrm>
          <a:prstGeom prst="rect">
            <a:avLst/>
          </a:prstGeom>
        </p:spPr>
      </p:pic>
    </p:spTree>
    <p:extLst>
      <p:ext uri="{BB962C8B-B14F-4D97-AF65-F5344CB8AC3E}">
        <p14:creationId xmlns:p14="http://schemas.microsoft.com/office/powerpoint/2010/main" val="13012838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664" y="1255552"/>
            <a:ext cx="6400798" cy="4267200"/>
          </a:xfrm>
          <a:prstGeom prst="rect">
            <a:avLst/>
          </a:prstGeom>
        </p:spPr>
      </p:pic>
    </p:spTree>
    <p:extLst>
      <p:ext uri="{BB962C8B-B14F-4D97-AF65-F5344CB8AC3E}">
        <p14:creationId xmlns:p14="http://schemas.microsoft.com/office/powerpoint/2010/main" val="11087771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1781</TotalTime>
  <Words>2104</Words>
  <Application>Microsoft Office PowerPoint</Application>
  <PresentationFormat>On-screen Show (4:3)</PresentationFormat>
  <Paragraphs>259</Paragraphs>
  <Slides>55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55</vt:i4>
      </vt:variant>
    </vt:vector>
  </HeadingPairs>
  <TitlesOfParts>
    <vt:vector size="58" baseType="lpstr">
      <vt:lpstr>Arial</vt:lpstr>
      <vt:lpstr>Calibri</vt:lpstr>
      <vt:lpstr>Office Theme</vt:lpstr>
      <vt:lpstr>APPROACH TO HEMOPTYSIS</vt:lpstr>
      <vt:lpstr>DEFINITION</vt:lpstr>
      <vt:lpstr>HOW TO DIFFERENTIATE HEMOPTYSIS FROM HEMETEMESIS</vt:lpstr>
      <vt:lpstr>TRUE HEMOPTYSIS VS PSEUDOHEMOPTYSIS</vt:lpstr>
      <vt:lpstr>CLASSIFICATION OF HEMOPTYSIS</vt:lpstr>
      <vt:lpstr>.</vt:lpstr>
      <vt:lpstr>BLOOD SUPPLY OF LUNG</vt:lpstr>
      <vt:lpstr>CAUSES OF HEMOPTYSIS</vt:lpstr>
      <vt:lpstr>CAUSES OF HEMOPTYSIS</vt:lpstr>
      <vt:lpstr>CAUSES OF HEMOPTYSIS</vt:lpstr>
      <vt:lpstr>CAUSES OF HEMOPTYSIS</vt:lpstr>
      <vt:lpstr>CAUSES OF HEMOPTYSIS</vt:lpstr>
      <vt:lpstr>PARASITES CAUSING HEMOPTYSIS</vt:lpstr>
      <vt:lpstr>CAUSES OF HEMOPTYSIS</vt:lpstr>
      <vt:lpstr>Causes of massive hemoptysis</vt:lpstr>
      <vt:lpstr>PATHOPHYSIOLOGY OF HEMOPTYSIS</vt:lpstr>
      <vt:lpstr>MECHANISM OF HEMORRHAGE</vt:lpstr>
      <vt:lpstr>Calcified lymph nodes impinging on the airway can erode the airway lumen and cause streaky hemoptysis by disrupting vessels. They can lead to massive hemoptysis where there is large bronchial artery in the path of this eroding calcified lymph node.</vt:lpstr>
      <vt:lpstr>MECHANISM OF HEMORRHAGE</vt:lpstr>
      <vt:lpstr>MECHANISM OF HEMORRHAGE</vt:lpstr>
      <vt:lpstr>MECHANISM OF HEMORRHAGE</vt:lpstr>
      <vt:lpstr>MECHANISM OF HEMORRHAGE</vt:lpstr>
      <vt:lpstr>MECHANISM OF HEMORRHAGE</vt:lpstr>
      <vt:lpstr>Evaluation of Hemoptysis and Diagnostic Clues </vt:lpstr>
      <vt:lpstr>Two Conditions may be associated with sputum that contain no blood but may be confused with hemoptysis.</vt:lpstr>
      <vt:lpstr>PowerPoint Presentation</vt:lpstr>
      <vt:lpstr>PowerPoint Presentation</vt:lpstr>
      <vt:lpstr>INVESTIGATIONS- RADIOLOGICAL -CHEST XRAY</vt:lpstr>
      <vt:lpstr>.</vt:lpstr>
      <vt:lpstr>3) Diffuse alveolar infiltrate seen in pulmonary edema,aspiration.</vt:lpstr>
      <vt:lpstr>4) Hilar adenopathy seen in –carcinoma ,infection,metastatic disease.</vt:lpstr>
      <vt:lpstr>5) Lobar infiltrate –s/o pneumonia.</vt:lpstr>
      <vt:lpstr>6) Mass lesion ,nodules-s/o carcinoma ,metastatic disease.</vt:lpstr>
      <vt:lpstr>7) Segemental atelectasis/lobar atelectasis -due to obstruction from lung cancer,bronchial adenoma ,foreign body</vt:lpstr>
      <vt:lpstr>7)Bronchiectasis –tram tract appereance </vt:lpstr>
      <vt:lpstr>8) Mycetoma or fungal balls-”air crescent sign”</vt:lpstr>
      <vt:lpstr>RADIOLOGICAL INVESTIGATION  CT SCAN</vt:lpstr>
      <vt:lpstr>.</vt:lpstr>
      <vt:lpstr>Hrct thorax shows signet ring appereance</vt:lpstr>
      <vt:lpstr>Bronchial artery angiography</vt:lpstr>
      <vt:lpstr>Bronchoscopy </vt:lpstr>
      <vt:lpstr>Examination of sputum &amp;blood investigation</vt:lpstr>
      <vt:lpstr>TREATMENT OF HEMOPTYSIS</vt:lpstr>
      <vt:lpstr>Supportive care of hemoptysis</vt:lpstr>
      <vt:lpstr>Supportive care of hemoptysis</vt:lpstr>
      <vt:lpstr>Definitive care of hemoptysis</vt:lpstr>
      <vt:lpstr>General consideration</vt:lpstr>
      <vt:lpstr>Management of massive hemoptysis</vt:lpstr>
      <vt:lpstr>1)Medical management</vt:lpstr>
      <vt:lpstr>2)Endobronchial management</vt:lpstr>
      <vt:lpstr>Endobronchial management cont</vt:lpstr>
      <vt:lpstr>Vascular management -Bronchial artery embolization</vt:lpstr>
      <vt:lpstr>Surgical management</vt:lpstr>
      <vt:lpstr>Surgical management conti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 TO HEMOPTYSIS</dc:title>
  <dc:creator>Dell</dc:creator>
  <cp:lastModifiedBy>Office</cp:lastModifiedBy>
  <cp:revision>92</cp:revision>
  <dcterms:created xsi:type="dcterms:W3CDTF">2026-02-13T04:23:31Z</dcterms:created>
  <dcterms:modified xsi:type="dcterms:W3CDTF">2026-10-12T05:33:25Z</dcterms:modified>
</cp:coreProperties>
</file>