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8"/>
  </p:notesMasterIdLst>
  <p:sldIdLst>
    <p:sldId id="256" r:id="rId2"/>
    <p:sldId id="257" r:id="rId3"/>
    <p:sldId id="258" r:id="rId4"/>
    <p:sldId id="279" r:id="rId5"/>
    <p:sldId id="305" r:id="rId6"/>
    <p:sldId id="261" r:id="rId7"/>
    <p:sldId id="262" r:id="rId8"/>
    <p:sldId id="280" r:id="rId9"/>
    <p:sldId id="333" r:id="rId10"/>
    <p:sldId id="323" r:id="rId11"/>
    <p:sldId id="324" r:id="rId12"/>
    <p:sldId id="325" r:id="rId13"/>
    <p:sldId id="320" r:id="rId14"/>
    <p:sldId id="334" r:id="rId15"/>
    <p:sldId id="264" r:id="rId16"/>
    <p:sldId id="265" r:id="rId17"/>
    <p:sldId id="346" r:id="rId18"/>
    <p:sldId id="266" r:id="rId19"/>
    <p:sldId id="321" r:id="rId20"/>
    <p:sldId id="322" r:id="rId21"/>
    <p:sldId id="267" r:id="rId22"/>
    <p:sldId id="282" r:id="rId23"/>
    <p:sldId id="269" r:id="rId24"/>
    <p:sldId id="306" r:id="rId25"/>
    <p:sldId id="270" r:id="rId26"/>
    <p:sldId id="268" r:id="rId27"/>
    <p:sldId id="271" r:id="rId28"/>
    <p:sldId id="313" r:id="rId29"/>
    <p:sldId id="281" r:id="rId30"/>
    <p:sldId id="275" r:id="rId31"/>
    <p:sldId id="276" r:id="rId32"/>
    <p:sldId id="277" r:id="rId33"/>
    <p:sldId id="278" r:id="rId34"/>
    <p:sldId id="326" r:id="rId35"/>
    <p:sldId id="327" r:id="rId36"/>
    <p:sldId id="272" r:id="rId37"/>
    <p:sldId id="307" r:id="rId38"/>
    <p:sldId id="308" r:id="rId39"/>
    <p:sldId id="273" r:id="rId40"/>
    <p:sldId id="309" r:id="rId41"/>
    <p:sldId id="274" r:id="rId42"/>
    <p:sldId id="311" r:id="rId43"/>
    <p:sldId id="312" r:id="rId44"/>
    <p:sldId id="314" r:id="rId45"/>
    <p:sldId id="315" r:id="rId46"/>
    <p:sldId id="316" r:id="rId47"/>
    <p:sldId id="317" r:id="rId48"/>
    <p:sldId id="318" r:id="rId49"/>
    <p:sldId id="319" r:id="rId50"/>
    <p:sldId id="339" r:id="rId51"/>
    <p:sldId id="335" r:id="rId52"/>
    <p:sldId id="336" r:id="rId53"/>
    <p:sldId id="337" r:id="rId54"/>
    <p:sldId id="338" r:id="rId55"/>
    <p:sldId id="283" r:id="rId56"/>
    <p:sldId id="284" r:id="rId57"/>
    <p:sldId id="294" r:id="rId58"/>
    <p:sldId id="285" r:id="rId59"/>
    <p:sldId id="295" r:id="rId60"/>
    <p:sldId id="286" r:id="rId61"/>
    <p:sldId id="304" r:id="rId62"/>
    <p:sldId id="287" r:id="rId63"/>
    <p:sldId id="296" r:id="rId64"/>
    <p:sldId id="288" r:id="rId65"/>
    <p:sldId id="297" r:id="rId66"/>
    <p:sldId id="289" r:id="rId67"/>
    <p:sldId id="298" r:id="rId68"/>
    <p:sldId id="290" r:id="rId69"/>
    <p:sldId id="299" r:id="rId70"/>
    <p:sldId id="291" r:id="rId71"/>
    <p:sldId id="330" r:id="rId72"/>
    <p:sldId id="292" r:id="rId73"/>
    <p:sldId id="301" r:id="rId74"/>
    <p:sldId id="293" r:id="rId75"/>
    <p:sldId id="302" r:id="rId76"/>
    <p:sldId id="328" r:id="rId77"/>
    <p:sldId id="329" r:id="rId78"/>
    <p:sldId id="331" r:id="rId79"/>
    <p:sldId id="332" r:id="rId80"/>
    <p:sldId id="340" r:id="rId81"/>
    <p:sldId id="341" r:id="rId82"/>
    <p:sldId id="342" r:id="rId83"/>
    <p:sldId id="343" r:id="rId84"/>
    <p:sldId id="345" r:id="rId85"/>
    <p:sldId id="344" r:id="rId86"/>
    <p:sldId id="303" r:id="rId8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37" autoAdjust="0"/>
    <p:restoredTop sz="94660"/>
  </p:normalViewPr>
  <p:slideViewPr>
    <p:cSldViewPr snapToGrid="0">
      <p:cViewPr varScale="1">
        <p:scale>
          <a:sx n="78" d="100"/>
          <a:sy n="78" d="100"/>
        </p:scale>
        <p:origin x="78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76CF1D-11FE-458A-8EB1-9121A911511C}" type="datetimeFigureOut">
              <a:rPr lang="en-IN" smtClean="0"/>
              <a:t>12-10-2026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470F77-D26D-40F3-8907-FBDD05800637}" type="slidenum">
              <a:rPr lang="en-IN" smtClean="0"/>
              <a:t>‹#›</a:t>
            </a:fld>
            <a:endParaRPr lang="en-IN"/>
          </a:p>
        </p:txBody>
      </p:sp>
    </p:spTree>
    <p:extLst>
      <p:ext uri="{BB962C8B-B14F-4D97-AF65-F5344CB8AC3E}">
        <p14:creationId xmlns:p14="http://schemas.microsoft.com/office/powerpoint/2010/main" val="2431819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a:latin typeface="Times New Roman" panose="02020603050405020304" pitchFamily="18" charset="0"/>
                <a:cs typeface="Times New Roman" panose="02020603050405020304" pitchFamily="18" charset="0"/>
              </a:rPr>
              <a:t>PEDIGREE</a:t>
            </a:r>
            <a:r>
              <a:rPr lang="en-US" dirty="0"/>
              <a:t> CHART INCLUDES THREE GENERATIONS. THERE IS/NO HISTORY OF CONSANGUINITY. THERE IS/NO SIMILAR ILLNESS IN THE FAMILY. NO HISTORY SUGGESTIVE OF HEREDITARY DISORDERS, RECURRENT INFANT DEATHS, OR GENETIC DISEASES.</a:t>
            </a:r>
            <a:endParaRPr lang="en-IN" dirty="0"/>
          </a:p>
        </p:txBody>
      </p:sp>
      <p:sp>
        <p:nvSpPr>
          <p:cNvPr id="4" name="Slide Number Placeholder 3"/>
          <p:cNvSpPr>
            <a:spLocks noGrp="1"/>
          </p:cNvSpPr>
          <p:nvPr>
            <p:ph type="sldNum" sz="quarter" idx="5"/>
          </p:nvPr>
        </p:nvSpPr>
        <p:spPr/>
        <p:txBody>
          <a:bodyPr/>
          <a:lstStyle/>
          <a:p>
            <a:fld id="{2F470F77-D26D-40F3-8907-FBDD05800637}" type="slidenum">
              <a:rPr lang="en-IN" smtClean="0"/>
              <a:t>16</a:t>
            </a:fld>
            <a:endParaRPr lang="en-IN"/>
          </a:p>
        </p:txBody>
      </p:sp>
    </p:spTree>
    <p:extLst>
      <p:ext uri="{BB962C8B-B14F-4D97-AF65-F5344CB8AC3E}">
        <p14:creationId xmlns:p14="http://schemas.microsoft.com/office/powerpoint/2010/main" val="2139553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F470F77-D26D-40F3-8907-FBDD05800637}" type="slidenum">
              <a:rPr lang="en-IN" smtClean="0"/>
              <a:t>35</a:t>
            </a:fld>
            <a:endParaRPr lang="en-IN"/>
          </a:p>
        </p:txBody>
      </p:sp>
    </p:spTree>
    <p:extLst>
      <p:ext uri="{BB962C8B-B14F-4D97-AF65-F5344CB8AC3E}">
        <p14:creationId xmlns:p14="http://schemas.microsoft.com/office/powerpoint/2010/main" val="3149655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IN"/>
          </a:p>
        </p:txBody>
      </p:sp>
      <p:sp>
        <p:nvSpPr>
          <p:cNvPr id="6" name="Slide Number Placeholder 5"/>
          <p:cNvSpPr>
            <a:spLocks noGrp="1"/>
          </p:cNvSpPr>
          <p:nvPr>
            <p:ph type="sldNum" sz="quarter" idx="12"/>
          </p:nvPr>
        </p:nvSpPr>
        <p:spPr>
          <a:xfrm>
            <a:off x="531812" y="4529540"/>
            <a:ext cx="779767" cy="365125"/>
          </a:xfrm>
        </p:spPr>
        <p:txBody>
          <a:bodyPr/>
          <a:lstStyle/>
          <a:p>
            <a:fld id="{965B639A-7355-4D72-8A1B-BD318FE03682}" type="slidenum">
              <a:rPr lang="en-IN" smtClean="0"/>
              <a:t>‹#›</a:t>
            </a:fld>
            <a:endParaRPr lang="en-IN" dirty="0"/>
          </a:p>
        </p:txBody>
      </p:sp>
    </p:spTree>
    <p:extLst>
      <p:ext uri="{BB962C8B-B14F-4D97-AF65-F5344CB8AC3E}">
        <p14:creationId xmlns:p14="http://schemas.microsoft.com/office/powerpoint/2010/main" val="358184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5B639A-7355-4D72-8A1B-BD318FE03682}" type="slidenum">
              <a:rPr lang="en-IN" smtClean="0"/>
              <a:t>‹#›</a:t>
            </a:fld>
            <a:endParaRPr lang="en-IN" dirty="0"/>
          </a:p>
        </p:txBody>
      </p:sp>
    </p:spTree>
    <p:extLst>
      <p:ext uri="{BB962C8B-B14F-4D97-AF65-F5344CB8AC3E}">
        <p14:creationId xmlns:p14="http://schemas.microsoft.com/office/powerpoint/2010/main" val="2859909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5B639A-7355-4D72-8A1B-BD318FE03682}" type="slidenum">
              <a:rPr lang="en-IN" smtClean="0"/>
              <a:t>‹#›</a:t>
            </a:fld>
            <a:endParaRPr lang="en-IN" dirty="0"/>
          </a:p>
        </p:txBody>
      </p:sp>
    </p:spTree>
    <p:extLst>
      <p:ext uri="{BB962C8B-B14F-4D97-AF65-F5344CB8AC3E}">
        <p14:creationId xmlns:p14="http://schemas.microsoft.com/office/powerpoint/2010/main" val="1625512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65B639A-7355-4D72-8A1B-BD318FE03682}" type="slidenum">
              <a:rPr lang="en-IN" smtClean="0"/>
              <a:t>‹#›</a:t>
            </a:fld>
            <a:endParaRPr lang="en-IN" dirty="0"/>
          </a:p>
        </p:txBody>
      </p:sp>
    </p:spTree>
    <p:extLst>
      <p:ext uri="{BB962C8B-B14F-4D97-AF65-F5344CB8AC3E}">
        <p14:creationId xmlns:p14="http://schemas.microsoft.com/office/powerpoint/2010/main" val="593183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65B639A-7355-4D72-8A1B-BD318FE03682}" type="slidenum">
              <a:rPr lang="en-IN" smtClean="0"/>
              <a:t>‹#›</a:t>
            </a:fld>
            <a:endParaRPr lang="en-IN" dirty="0"/>
          </a:p>
        </p:txBody>
      </p:sp>
    </p:spTree>
    <p:extLst>
      <p:ext uri="{BB962C8B-B14F-4D97-AF65-F5344CB8AC3E}">
        <p14:creationId xmlns:p14="http://schemas.microsoft.com/office/powerpoint/2010/main" val="4172695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65B639A-7355-4D72-8A1B-BD318FE03682}" type="slidenum">
              <a:rPr lang="en-IN" smtClean="0"/>
              <a:t>‹#›</a:t>
            </a:fld>
            <a:endParaRPr lang="en-IN" dirty="0"/>
          </a:p>
        </p:txBody>
      </p:sp>
    </p:spTree>
    <p:extLst>
      <p:ext uri="{BB962C8B-B14F-4D97-AF65-F5344CB8AC3E}">
        <p14:creationId xmlns:p14="http://schemas.microsoft.com/office/powerpoint/2010/main" val="4177747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65B639A-7355-4D72-8A1B-BD318FE03682}" type="slidenum">
              <a:rPr lang="en-IN" smtClean="0"/>
              <a:t>‹#›</a:t>
            </a:fld>
            <a:endParaRPr lang="en-IN" dirty="0"/>
          </a:p>
        </p:txBody>
      </p:sp>
    </p:spTree>
    <p:extLst>
      <p:ext uri="{BB962C8B-B14F-4D97-AF65-F5344CB8AC3E}">
        <p14:creationId xmlns:p14="http://schemas.microsoft.com/office/powerpoint/2010/main" val="1463214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65B639A-7355-4D72-8A1B-BD318FE03682}" type="slidenum">
              <a:rPr lang="en-IN" smtClean="0"/>
              <a:t>‹#›</a:t>
            </a:fld>
            <a:endParaRPr lang="en-IN" dirty="0"/>
          </a:p>
        </p:txBody>
      </p:sp>
    </p:spTree>
    <p:extLst>
      <p:ext uri="{BB962C8B-B14F-4D97-AF65-F5344CB8AC3E}">
        <p14:creationId xmlns:p14="http://schemas.microsoft.com/office/powerpoint/2010/main" val="1239078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5B639A-7355-4D72-8A1B-BD318FE03682}" type="slidenum">
              <a:rPr lang="en-IN" smtClean="0"/>
              <a:t>‹#›</a:t>
            </a:fld>
            <a:endParaRPr lang="en-IN" dirty="0"/>
          </a:p>
        </p:txBody>
      </p:sp>
    </p:spTree>
    <p:extLst>
      <p:ext uri="{BB962C8B-B14F-4D97-AF65-F5344CB8AC3E}">
        <p14:creationId xmlns:p14="http://schemas.microsoft.com/office/powerpoint/2010/main" val="3223974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5B639A-7355-4D72-8A1B-BD318FE03682}" type="slidenum">
              <a:rPr lang="en-IN" smtClean="0"/>
              <a:t>‹#›</a:t>
            </a:fld>
            <a:endParaRPr lang="en-IN" dirty="0"/>
          </a:p>
        </p:txBody>
      </p:sp>
    </p:spTree>
    <p:extLst>
      <p:ext uri="{BB962C8B-B14F-4D97-AF65-F5344CB8AC3E}">
        <p14:creationId xmlns:p14="http://schemas.microsoft.com/office/powerpoint/2010/main" val="2005851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65B639A-7355-4D72-8A1B-BD318FE03682}" type="slidenum">
              <a:rPr lang="en-IN" smtClean="0"/>
              <a:t>‹#›</a:t>
            </a:fld>
            <a:endParaRPr lang="en-IN"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13664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5B639A-7355-4D72-8A1B-BD318FE03682}" type="slidenum">
              <a:rPr lang="en-IN" smtClean="0"/>
              <a:t>‹#›</a:t>
            </a:fld>
            <a:endParaRPr lang="en-IN" dirty="0"/>
          </a:p>
        </p:txBody>
      </p:sp>
    </p:spTree>
    <p:extLst>
      <p:ext uri="{BB962C8B-B14F-4D97-AF65-F5344CB8AC3E}">
        <p14:creationId xmlns:p14="http://schemas.microsoft.com/office/powerpoint/2010/main" val="1387964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5B639A-7355-4D72-8A1B-BD318FE03682}" type="slidenum">
              <a:rPr lang="en-IN" smtClean="0"/>
              <a:t>‹#›</a:t>
            </a:fld>
            <a:endParaRPr lang="en-IN"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64139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65B639A-7355-4D72-8A1B-BD318FE03682}" type="slidenum">
              <a:rPr lang="en-IN" smtClean="0"/>
              <a:t>‹#›</a:t>
            </a:fld>
            <a:endParaRPr lang="en-IN" dirty="0"/>
          </a:p>
        </p:txBody>
      </p:sp>
    </p:spTree>
    <p:extLst>
      <p:ext uri="{BB962C8B-B14F-4D97-AF65-F5344CB8AC3E}">
        <p14:creationId xmlns:p14="http://schemas.microsoft.com/office/powerpoint/2010/main" val="3135011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5B639A-7355-4D72-8A1B-BD318FE03682}" type="slidenum">
              <a:rPr lang="en-IN" smtClean="0"/>
              <a:t>‹#›</a:t>
            </a:fld>
            <a:endParaRPr lang="en-IN" dirty="0"/>
          </a:p>
        </p:txBody>
      </p:sp>
    </p:spTree>
    <p:extLst>
      <p:ext uri="{BB962C8B-B14F-4D97-AF65-F5344CB8AC3E}">
        <p14:creationId xmlns:p14="http://schemas.microsoft.com/office/powerpoint/2010/main" val="4041495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67B35D-0AE2-4B66-B3F2-F0AC897DABD9}" type="datetimeFigureOut">
              <a:rPr lang="en-IN" smtClean="0"/>
              <a:t>12-10-2026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65B639A-7355-4D72-8A1B-BD318FE03682}" type="slidenum">
              <a:rPr lang="en-IN" smtClean="0"/>
              <a:t>‹#›</a:t>
            </a:fld>
            <a:endParaRPr lang="en-IN" dirty="0"/>
          </a:p>
        </p:txBody>
      </p:sp>
    </p:spTree>
    <p:extLst>
      <p:ext uri="{BB962C8B-B14F-4D97-AF65-F5344CB8AC3E}">
        <p14:creationId xmlns:p14="http://schemas.microsoft.com/office/powerpoint/2010/main" val="1312930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IN"/>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IN"/>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IN"/>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IN"/>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IN"/>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IN"/>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IN"/>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IN"/>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IN"/>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IN"/>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IN"/>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IN"/>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IN"/>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IN"/>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IN"/>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IN"/>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IN"/>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IN"/>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IN"/>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IN"/>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IN"/>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IN"/>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IN"/>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IN"/>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867B35D-0AE2-4B66-B3F2-F0AC897DABD9}" type="datetimeFigureOut">
              <a:rPr lang="en-IN" smtClean="0"/>
              <a:t>12-10-2026</a:t>
            </a:fld>
            <a:endParaRPr lang="en-IN"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65B639A-7355-4D72-8A1B-BD318FE03682}" type="slidenum">
              <a:rPr lang="en-IN" smtClean="0"/>
              <a:t>‹#›</a:t>
            </a:fld>
            <a:endParaRPr lang="en-IN" dirty="0"/>
          </a:p>
        </p:txBody>
      </p:sp>
    </p:spTree>
    <p:extLst>
      <p:ext uri="{BB962C8B-B14F-4D97-AF65-F5344CB8AC3E}">
        <p14:creationId xmlns:p14="http://schemas.microsoft.com/office/powerpoint/2010/main" val="25328008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413E-D1AC-46D0-B814-A07B2F9FC599}"/>
              </a:ext>
            </a:extLst>
          </p:cNvPr>
          <p:cNvSpPr>
            <a:spLocks noGrp="1"/>
          </p:cNvSpPr>
          <p:nvPr>
            <p:ph type="ctrTitle"/>
          </p:nvPr>
        </p:nvSpPr>
        <p:spPr>
          <a:xfrm>
            <a:off x="2589211" y="959223"/>
            <a:ext cx="8915399" cy="1940859"/>
          </a:xfrm>
        </p:spPr>
        <p:txBody>
          <a:bodyPr>
            <a:normAutofit fontScale="90000"/>
          </a:bodyPr>
          <a:lstStyle/>
          <a:p>
            <a:pPr algn="ctr"/>
            <a:r>
              <a:rPr lang="en-IN" dirty="0"/>
              <a:t> ABDOMINAL EXAMINATION IN PAEDATRIC CASES</a:t>
            </a:r>
          </a:p>
        </p:txBody>
      </p:sp>
      <p:sp>
        <p:nvSpPr>
          <p:cNvPr id="3" name="Subtitle 2">
            <a:extLst>
              <a:ext uri="{FF2B5EF4-FFF2-40B4-BE49-F238E27FC236}">
                <a16:creationId xmlns:a16="http://schemas.microsoft.com/office/drawing/2014/main" id="{FAB37C81-A7B8-459D-B070-083BF75FD4A8}"/>
              </a:ext>
            </a:extLst>
          </p:cNvPr>
          <p:cNvSpPr>
            <a:spLocks noGrp="1"/>
          </p:cNvSpPr>
          <p:nvPr>
            <p:ph type="subTitle" idx="1"/>
          </p:nvPr>
        </p:nvSpPr>
        <p:spPr>
          <a:xfrm>
            <a:off x="2589211" y="4618559"/>
            <a:ext cx="8915399" cy="3783106"/>
          </a:xfrm>
        </p:spPr>
        <p:txBody>
          <a:bodyPr>
            <a:normAutofit/>
          </a:bodyPr>
          <a:lstStyle/>
          <a:p>
            <a:pPr algn="r"/>
            <a:endParaRPr lang="en-IN" dirty="0">
              <a:latin typeface="+mj-lt"/>
            </a:endParaRPr>
          </a:p>
          <a:p>
            <a:pPr algn="r"/>
            <a:r>
              <a:rPr lang="en-IN" b="1" dirty="0">
                <a:latin typeface="+mj-lt"/>
              </a:rPr>
              <a:t>MODERATED BY :-</a:t>
            </a:r>
            <a:endParaRPr lang="en-IN" dirty="0">
              <a:latin typeface="+mj-lt"/>
            </a:endParaRPr>
          </a:p>
          <a:p>
            <a:pPr algn="r"/>
            <a:r>
              <a:rPr lang="en-IN" dirty="0">
                <a:latin typeface="+mj-lt"/>
              </a:rPr>
              <a:t>DR BHUSHAN GUPTA</a:t>
            </a:r>
          </a:p>
          <a:p>
            <a:pPr algn="r"/>
            <a:r>
              <a:rPr lang="en-IN" dirty="0">
                <a:latin typeface="+mj-lt"/>
              </a:rPr>
              <a:t>DEPARTMENT OF PAEDIATRICS</a:t>
            </a:r>
          </a:p>
        </p:txBody>
      </p:sp>
    </p:spTree>
    <p:extLst>
      <p:ext uri="{BB962C8B-B14F-4D97-AF65-F5344CB8AC3E}">
        <p14:creationId xmlns:p14="http://schemas.microsoft.com/office/powerpoint/2010/main" val="3656183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EC629-A063-4A2C-B213-EC5586BA3CAE}"/>
              </a:ext>
            </a:extLst>
          </p:cNvPr>
          <p:cNvSpPr>
            <a:spLocks noGrp="1"/>
          </p:cNvSpPr>
          <p:nvPr>
            <p:ph type="title"/>
          </p:nvPr>
        </p:nvSpPr>
        <p:spPr/>
        <p:txBody>
          <a:bodyPr/>
          <a:lstStyle/>
          <a:p>
            <a:pPr algn="ctr"/>
            <a:r>
              <a:rPr lang="en-IN" b="1" dirty="0"/>
              <a:t>CASE HISTORY</a:t>
            </a:r>
            <a:br>
              <a:rPr lang="en-IN" b="1" dirty="0"/>
            </a:br>
            <a:r>
              <a:rPr lang="en-IN" dirty="0"/>
              <a:t>PATIENT PARTICULARS</a:t>
            </a:r>
          </a:p>
        </p:txBody>
      </p:sp>
      <p:sp>
        <p:nvSpPr>
          <p:cNvPr id="3" name="Content Placeholder 2">
            <a:extLst>
              <a:ext uri="{FF2B5EF4-FFF2-40B4-BE49-F238E27FC236}">
                <a16:creationId xmlns:a16="http://schemas.microsoft.com/office/drawing/2014/main" id="{80303DF4-7084-4D3B-893E-344C902F9FD2}"/>
              </a:ext>
            </a:extLst>
          </p:cNvPr>
          <p:cNvSpPr>
            <a:spLocks noGrp="1"/>
          </p:cNvSpPr>
          <p:nvPr>
            <p:ph idx="1"/>
          </p:nvPr>
        </p:nvSpPr>
        <p:spPr>
          <a:xfrm>
            <a:off x="2589212" y="2133600"/>
            <a:ext cx="8915400" cy="4100290"/>
          </a:xfrm>
        </p:spPr>
        <p:txBody>
          <a:bodyPr>
            <a:normAutofit lnSpcReduction="10000"/>
          </a:bodyPr>
          <a:lstStyle/>
          <a:p>
            <a:r>
              <a:rPr lang="en-IN" b="1" dirty="0">
                <a:latin typeface="+mj-lt"/>
              </a:rPr>
              <a:t>NAME : </a:t>
            </a:r>
            <a:r>
              <a:rPr lang="en-IN" dirty="0">
                <a:latin typeface="+mj-lt"/>
              </a:rPr>
              <a:t>ARYAN</a:t>
            </a:r>
          </a:p>
          <a:p>
            <a:r>
              <a:rPr lang="en-IN" b="1" dirty="0">
                <a:latin typeface="+mj-lt"/>
              </a:rPr>
              <a:t>AGE : </a:t>
            </a:r>
            <a:r>
              <a:rPr lang="en-IN" dirty="0">
                <a:latin typeface="+mj-lt"/>
              </a:rPr>
              <a:t>6 YEARS</a:t>
            </a:r>
            <a:endParaRPr lang="en-IN" b="1" dirty="0">
              <a:latin typeface="+mj-lt"/>
            </a:endParaRPr>
          </a:p>
          <a:p>
            <a:r>
              <a:rPr lang="en-IN" b="1" dirty="0">
                <a:latin typeface="+mj-lt"/>
              </a:rPr>
              <a:t>GENDER :</a:t>
            </a:r>
            <a:r>
              <a:rPr lang="en-IN" dirty="0">
                <a:latin typeface="+mj-lt"/>
              </a:rPr>
              <a:t> MALE/BOY</a:t>
            </a:r>
            <a:endParaRPr lang="en-IN" b="1" dirty="0">
              <a:latin typeface="+mj-lt"/>
            </a:endParaRPr>
          </a:p>
          <a:p>
            <a:r>
              <a:rPr lang="en-IN" b="1" dirty="0">
                <a:latin typeface="+mj-lt"/>
              </a:rPr>
              <a:t>CLASS : </a:t>
            </a:r>
            <a:r>
              <a:rPr lang="en-IN" dirty="0">
                <a:latin typeface="+mj-lt"/>
              </a:rPr>
              <a:t>1</a:t>
            </a:r>
            <a:r>
              <a:rPr lang="en-IN" baseline="30000" dirty="0">
                <a:latin typeface="+mj-lt"/>
              </a:rPr>
              <a:t>ST</a:t>
            </a:r>
            <a:r>
              <a:rPr lang="en-IN" dirty="0">
                <a:latin typeface="+mj-lt"/>
              </a:rPr>
              <a:t> CLASS</a:t>
            </a:r>
            <a:endParaRPr lang="en-IN" b="1" dirty="0">
              <a:latin typeface="+mj-lt"/>
            </a:endParaRPr>
          </a:p>
          <a:p>
            <a:r>
              <a:rPr lang="en-IN" b="1" dirty="0">
                <a:latin typeface="+mj-lt"/>
              </a:rPr>
              <a:t>ADDRESS : </a:t>
            </a:r>
            <a:r>
              <a:rPr lang="en-IN" dirty="0">
                <a:latin typeface="+mj-lt"/>
              </a:rPr>
              <a:t>TILHAR, SHAHJAHANPUR</a:t>
            </a:r>
            <a:endParaRPr lang="en-IN" b="1" dirty="0">
              <a:latin typeface="+mj-lt"/>
            </a:endParaRPr>
          </a:p>
          <a:p>
            <a:r>
              <a:rPr lang="en-IN" b="1" dirty="0">
                <a:latin typeface="+mj-lt"/>
              </a:rPr>
              <a:t>DATE OF ADMISSION : </a:t>
            </a:r>
            <a:r>
              <a:rPr lang="en-IN" dirty="0">
                <a:latin typeface="+mj-lt"/>
              </a:rPr>
              <a:t>09</a:t>
            </a:r>
            <a:r>
              <a:rPr lang="en-IN" baseline="30000" dirty="0">
                <a:latin typeface="+mj-lt"/>
              </a:rPr>
              <a:t>th</a:t>
            </a:r>
            <a:r>
              <a:rPr lang="en-IN" dirty="0">
                <a:latin typeface="+mj-lt"/>
              </a:rPr>
              <a:t> JULY 2026</a:t>
            </a:r>
            <a:endParaRPr lang="en-IN" b="1" dirty="0">
              <a:latin typeface="+mj-lt"/>
            </a:endParaRPr>
          </a:p>
          <a:p>
            <a:r>
              <a:rPr lang="en-IN" b="1" dirty="0">
                <a:latin typeface="+mj-lt"/>
              </a:rPr>
              <a:t>INFORMANT : </a:t>
            </a:r>
            <a:r>
              <a:rPr lang="en-IN" dirty="0">
                <a:latin typeface="+mj-lt"/>
              </a:rPr>
              <a:t>FATHER (HEAD OF THE FAMILY)</a:t>
            </a:r>
            <a:endParaRPr lang="en-IN" b="1" dirty="0">
              <a:latin typeface="+mj-lt"/>
            </a:endParaRPr>
          </a:p>
          <a:p>
            <a:r>
              <a:rPr lang="en-IN" b="1" dirty="0">
                <a:latin typeface="+mj-lt"/>
              </a:rPr>
              <a:t>RELIABILITY : </a:t>
            </a:r>
            <a:r>
              <a:rPr lang="en-IN" dirty="0">
                <a:latin typeface="+mj-lt"/>
              </a:rPr>
              <a:t>RELIABLE</a:t>
            </a:r>
          </a:p>
          <a:p>
            <a:r>
              <a:rPr lang="en-IN" b="1" dirty="0">
                <a:latin typeface="+mj-lt"/>
              </a:rPr>
              <a:t>OCCUPATION OF THE INFORMANT: </a:t>
            </a:r>
            <a:r>
              <a:rPr lang="en-IN" dirty="0">
                <a:latin typeface="+mj-lt"/>
              </a:rPr>
              <a:t>DAILY WAGE LABOURER</a:t>
            </a:r>
            <a:endParaRPr lang="en-IN" b="1" dirty="0">
              <a:latin typeface="+mj-lt"/>
            </a:endParaRPr>
          </a:p>
          <a:p>
            <a:r>
              <a:rPr lang="en-IN" b="1" dirty="0">
                <a:latin typeface="+mj-lt"/>
              </a:rPr>
              <a:t>SOCIO ECONOMIC STATUS : </a:t>
            </a:r>
            <a:r>
              <a:rPr lang="en-IN" dirty="0">
                <a:latin typeface="+mj-lt"/>
              </a:rPr>
              <a:t>LOWER CLASS ACCORDING TO MODIFIED KUPPUSWAMY SCALE</a:t>
            </a:r>
            <a:endParaRPr lang="en-IN" b="1" dirty="0">
              <a:latin typeface="+mj-lt"/>
            </a:endParaRPr>
          </a:p>
        </p:txBody>
      </p:sp>
    </p:spTree>
    <p:extLst>
      <p:ext uri="{BB962C8B-B14F-4D97-AF65-F5344CB8AC3E}">
        <p14:creationId xmlns:p14="http://schemas.microsoft.com/office/powerpoint/2010/main" val="1557348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886F3-AFA4-439B-9E29-4FD19CB2ADD2}"/>
              </a:ext>
            </a:extLst>
          </p:cNvPr>
          <p:cNvSpPr>
            <a:spLocks noGrp="1"/>
          </p:cNvSpPr>
          <p:nvPr>
            <p:ph type="title"/>
          </p:nvPr>
        </p:nvSpPr>
        <p:spPr/>
        <p:txBody>
          <a:bodyPr>
            <a:normAutofit fontScale="90000"/>
          </a:bodyPr>
          <a:lstStyle/>
          <a:p>
            <a:pPr algn="ctr"/>
            <a:r>
              <a:rPr lang="en-IN" dirty="0"/>
              <a:t>CHIEF COMPLAINS</a:t>
            </a:r>
            <a:br>
              <a:rPr lang="en-IN" dirty="0"/>
            </a:br>
            <a:br>
              <a:rPr lang="en-IN" dirty="0"/>
            </a:br>
            <a:br>
              <a:rPr lang="en-IN" dirty="0"/>
            </a:br>
            <a:endParaRPr lang="en-IN" dirty="0"/>
          </a:p>
        </p:txBody>
      </p:sp>
      <p:sp>
        <p:nvSpPr>
          <p:cNvPr id="3" name="Content Placeholder 2">
            <a:extLst>
              <a:ext uri="{FF2B5EF4-FFF2-40B4-BE49-F238E27FC236}">
                <a16:creationId xmlns:a16="http://schemas.microsoft.com/office/drawing/2014/main" id="{ACDC64C9-5465-4CA0-B641-DA3A74EBDB4A}"/>
              </a:ext>
            </a:extLst>
          </p:cNvPr>
          <p:cNvSpPr>
            <a:spLocks noGrp="1"/>
          </p:cNvSpPr>
          <p:nvPr>
            <p:ph idx="1"/>
          </p:nvPr>
        </p:nvSpPr>
        <p:spPr/>
        <p:txBody>
          <a:bodyPr/>
          <a:lstStyle/>
          <a:p>
            <a:r>
              <a:rPr lang="en-IN" b="1" dirty="0">
                <a:latin typeface="+mj-lt"/>
              </a:rPr>
              <a:t>GENERALISED SWELLING </a:t>
            </a:r>
            <a:r>
              <a:rPr lang="en-IN" dirty="0">
                <a:latin typeface="+mj-lt"/>
              </a:rPr>
              <a:t>OVER BODY SINCE 8 DAYS</a:t>
            </a:r>
          </a:p>
          <a:p>
            <a:r>
              <a:rPr lang="en-IN" dirty="0">
                <a:latin typeface="+mj-lt"/>
              </a:rPr>
              <a:t>DECREASED URINE OUTPUT WITH FROTHY URINE SINCE 7 DAYS</a:t>
            </a:r>
          </a:p>
        </p:txBody>
      </p:sp>
    </p:spTree>
    <p:extLst>
      <p:ext uri="{BB962C8B-B14F-4D97-AF65-F5344CB8AC3E}">
        <p14:creationId xmlns:p14="http://schemas.microsoft.com/office/powerpoint/2010/main" val="1661763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A1BCC-C288-4104-8FD1-AB6078549457}"/>
              </a:ext>
            </a:extLst>
          </p:cNvPr>
          <p:cNvSpPr>
            <a:spLocks noGrp="1"/>
          </p:cNvSpPr>
          <p:nvPr>
            <p:ph type="title"/>
          </p:nvPr>
        </p:nvSpPr>
        <p:spPr/>
        <p:txBody>
          <a:bodyPr/>
          <a:lstStyle/>
          <a:p>
            <a:pPr algn="ctr"/>
            <a:r>
              <a:rPr lang="en-US" dirty="0"/>
              <a:t>HISTORY OF PRESENTING ILLNESS</a:t>
            </a:r>
            <a:endParaRPr lang="en-IN" dirty="0"/>
          </a:p>
        </p:txBody>
      </p:sp>
      <p:sp>
        <p:nvSpPr>
          <p:cNvPr id="3" name="Content Placeholder 2">
            <a:extLst>
              <a:ext uri="{FF2B5EF4-FFF2-40B4-BE49-F238E27FC236}">
                <a16:creationId xmlns:a16="http://schemas.microsoft.com/office/drawing/2014/main" id="{76C267EB-6963-4931-BF2C-A983F7014EA5}"/>
              </a:ext>
            </a:extLst>
          </p:cNvPr>
          <p:cNvSpPr>
            <a:spLocks noGrp="1"/>
          </p:cNvSpPr>
          <p:nvPr>
            <p:ph idx="1"/>
          </p:nvPr>
        </p:nvSpPr>
        <p:spPr/>
        <p:txBody>
          <a:bodyPr>
            <a:normAutofit/>
          </a:bodyPr>
          <a:lstStyle/>
          <a:p>
            <a:r>
              <a:rPr lang="en-US" dirty="0">
                <a:latin typeface="+mj-lt"/>
              </a:rPr>
              <a:t>ACCORDING TO THE FATHER, THE PATIENT WAS APPARENTLY WELL UNTIL 8 DAYS AGO, WHEN HE DEVELOPED GENERALISED BODY SWELLING (ANASARCA), WHICH WAS INITIALLY NOTICED OVER THE FACE AND GRADUALLY PROGRESSED TO INVOLVE BOTH LOWER LIMBS, ABDOMEN, AND THE REST OF THE BODY. </a:t>
            </a:r>
          </a:p>
          <a:p>
            <a:r>
              <a:rPr lang="en-US" dirty="0">
                <a:latin typeface="+mj-lt"/>
              </a:rPr>
              <a:t>THE SWELLING WAS INSIDIOUS IN ONSET, PROGRESSIVE IN NATURE, AND ASSOCIATED WITH INTERMITTENT FACIAL PUFFINESS, SCROTAL AND MILD PENILE SWELLING AND PENIS WAS TURNED TOWARDS ABDOMEN.</a:t>
            </a:r>
          </a:p>
        </p:txBody>
      </p:sp>
    </p:spTree>
    <p:extLst>
      <p:ext uri="{BB962C8B-B14F-4D97-AF65-F5344CB8AC3E}">
        <p14:creationId xmlns:p14="http://schemas.microsoft.com/office/powerpoint/2010/main" val="884015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F4C4-7B64-4070-BF0A-F5C21943483B}"/>
              </a:ext>
            </a:extLst>
          </p:cNvPr>
          <p:cNvSpPr>
            <a:spLocks noGrp="1"/>
          </p:cNvSpPr>
          <p:nvPr>
            <p:ph type="title"/>
          </p:nvPr>
        </p:nvSpPr>
        <p:spPr>
          <a:xfrm>
            <a:off x="2592925" y="624110"/>
            <a:ext cx="8911687" cy="1016431"/>
          </a:xfrm>
        </p:spPr>
        <p:txBody>
          <a:bodyPr/>
          <a:lstStyle/>
          <a:p>
            <a:pPr algn="ctr"/>
            <a:r>
              <a:rPr lang="en-US" dirty="0"/>
              <a:t>HISTORY OF PRESENTING ILLNESS</a:t>
            </a:r>
            <a:endParaRPr lang="en-IN" dirty="0"/>
          </a:p>
        </p:txBody>
      </p:sp>
      <p:sp>
        <p:nvSpPr>
          <p:cNvPr id="3" name="Content Placeholder 2">
            <a:extLst>
              <a:ext uri="{FF2B5EF4-FFF2-40B4-BE49-F238E27FC236}">
                <a16:creationId xmlns:a16="http://schemas.microsoft.com/office/drawing/2014/main" id="{EE46DCA1-C0E4-49F5-B324-32DF40709D0A}"/>
              </a:ext>
            </a:extLst>
          </p:cNvPr>
          <p:cNvSpPr>
            <a:spLocks noGrp="1"/>
          </p:cNvSpPr>
          <p:nvPr>
            <p:ph idx="1"/>
          </p:nvPr>
        </p:nvSpPr>
        <p:spPr>
          <a:xfrm>
            <a:off x="2589212" y="1640541"/>
            <a:ext cx="8915400" cy="4593349"/>
          </a:xfrm>
        </p:spPr>
        <p:txBody>
          <a:bodyPr>
            <a:normAutofit lnSpcReduction="10000"/>
          </a:bodyPr>
          <a:lstStyle/>
          <a:p>
            <a:r>
              <a:rPr lang="en-US" dirty="0">
                <a:latin typeface="+mj-lt"/>
              </a:rPr>
              <a:t>THE CHILD DEVELOPED FROTHY URINE 7 DAYS AGO, WHICH WAS INSIDIOUS IN ONSET AND HAS BEEN PERSISTENT SINCE THEN. </a:t>
            </a:r>
          </a:p>
          <a:p>
            <a:r>
              <a:rPr lang="en-US" dirty="0">
                <a:latin typeface="+mj-lt"/>
              </a:rPr>
              <a:t>THE FROTH WAS NOTICED DURING ALMOST EVERY ACT OF MICTURITION AND DID NOT DISAPPEAR IMMEDIATELY AFTER VOIDING. </a:t>
            </a:r>
          </a:p>
          <a:p>
            <a:r>
              <a:rPr lang="en-US" dirty="0">
                <a:latin typeface="+mj-lt"/>
              </a:rPr>
              <a:t>THERE WAS NO HISTORY OF REDDISH OR COLA-COLORED URINE, PASSAGE OF BLOOD CLOTS, BURNING MICTURITION, INCREASED FREQUENCY, URGENCY, HESITANCY, POOR URINARY STREAM, DRIBBLING, OR FOUL-SMELLING URINE. </a:t>
            </a:r>
          </a:p>
          <a:p>
            <a:r>
              <a:rPr lang="en-US" dirty="0">
                <a:latin typeface="+mj-lt"/>
              </a:rPr>
              <a:t>THERE WAS NO HISTORY OF DECREASED URINE OUTPUT INITIALLY; HOWEVER, THE PARENTS NOTICED A GRADUAL REDUCTION IN URINE VOLUME FOLLOWING THE ONSET OF GENERALIZED SWELLING. </a:t>
            </a:r>
          </a:p>
          <a:p>
            <a:r>
              <a:rPr lang="en-US" dirty="0">
                <a:latin typeface="+mj-lt"/>
              </a:rPr>
              <a:t>THERE WAS NO HISTORY OF PASSAGE OF GRAVEL OR STONES. THE FROTHY URINE WAS ASSOCIATED WITH PROGRESSIVE FACIAL PUFFINESS AND GENERALIZED BODY SWELLING, SUGGESTIVE OF SIGNIFICANT PROTEIN LOSS IN URINE.</a:t>
            </a:r>
            <a:endParaRPr lang="en-IN" dirty="0">
              <a:latin typeface="+mj-lt"/>
            </a:endParaRPr>
          </a:p>
        </p:txBody>
      </p:sp>
    </p:spTree>
    <p:extLst>
      <p:ext uri="{BB962C8B-B14F-4D97-AF65-F5344CB8AC3E}">
        <p14:creationId xmlns:p14="http://schemas.microsoft.com/office/powerpoint/2010/main" val="397412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CD163-9821-420E-9101-960AD17DFD51}"/>
              </a:ext>
            </a:extLst>
          </p:cNvPr>
          <p:cNvSpPr>
            <a:spLocks noGrp="1"/>
          </p:cNvSpPr>
          <p:nvPr>
            <p:ph type="title"/>
          </p:nvPr>
        </p:nvSpPr>
        <p:spPr>
          <a:xfrm>
            <a:off x="2592925" y="624110"/>
            <a:ext cx="8911687" cy="146855"/>
          </a:xfrm>
        </p:spPr>
        <p:txBody>
          <a:bodyPr>
            <a:normAutofit fontScale="90000"/>
          </a:bodyPr>
          <a:lstStyle/>
          <a:p>
            <a:pPr algn="ctr"/>
            <a:endParaRPr lang="en-IN" dirty="0"/>
          </a:p>
        </p:txBody>
      </p:sp>
      <p:sp>
        <p:nvSpPr>
          <p:cNvPr id="3" name="Content Placeholder 2">
            <a:extLst>
              <a:ext uri="{FF2B5EF4-FFF2-40B4-BE49-F238E27FC236}">
                <a16:creationId xmlns:a16="http://schemas.microsoft.com/office/drawing/2014/main" id="{DE046A6B-5F34-432D-B9C6-0931A48E5454}"/>
              </a:ext>
            </a:extLst>
          </p:cNvPr>
          <p:cNvSpPr>
            <a:spLocks noGrp="1"/>
          </p:cNvSpPr>
          <p:nvPr>
            <p:ph idx="1"/>
          </p:nvPr>
        </p:nvSpPr>
        <p:spPr>
          <a:xfrm>
            <a:off x="2589212" y="833718"/>
            <a:ext cx="8915400" cy="5077504"/>
          </a:xfrm>
        </p:spPr>
        <p:txBody>
          <a:bodyPr/>
          <a:lstStyle/>
          <a:p>
            <a:r>
              <a:rPr lang="en-IN" dirty="0">
                <a:latin typeface="+mj-lt"/>
              </a:rPr>
              <a:t>THERE IS NO HISTORY OF </a:t>
            </a:r>
          </a:p>
          <a:p>
            <a:pPr lvl="1"/>
            <a:r>
              <a:rPr lang="en-IN" dirty="0">
                <a:latin typeface="+mj-lt"/>
              </a:rPr>
              <a:t>HEMATURIA - PRESENCE OF RED BLOOD CELLS  IN URINE. URINE MAY APPEAR AS RED, PINK OR COLA COLORED URINE TO THE NAKED EYE</a:t>
            </a:r>
          </a:p>
          <a:p>
            <a:pPr lvl="1"/>
            <a:r>
              <a:rPr lang="en-IN" dirty="0">
                <a:latin typeface="+mj-lt"/>
              </a:rPr>
              <a:t>DYSURIA – PAIN, BURNING SENSATION OR DICOMFORT DURING MICTURATION</a:t>
            </a:r>
          </a:p>
          <a:p>
            <a:pPr lvl="1"/>
            <a:r>
              <a:rPr lang="en-IN" dirty="0">
                <a:latin typeface="+mj-lt"/>
              </a:rPr>
              <a:t>BURNING MICTURITION – BURNING OR STINGING SENSATION EXPERIENCED  DURING PASSAGE OF URINE</a:t>
            </a:r>
          </a:p>
          <a:p>
            <a:pPr lvl="1"/>
            <a:r>
              <a:rPr lang="en-IN" dirty="0">
                <a:latin typeface="+mj-lt"/>
              </a:rPr>
              <a:t>BREATHLESSNESS </a:t>
            </a:r>
          </a:p>
          <a:p>
            <a:pPr lvl="1"/>
            <a:r>
              <a:rPr lang="en-IN" dirty="0">
                <a:latin typeface="+mj-lt"/>
              </a:rPr>
              <a:t>SEIZURES - </a:t>
            </a:r>
          </a:p>
          <a:p>
            <a:pPr lvl="1"/>
            <a:r>
              <a:rPr lang="en-IN" dirty="0">
                <a:latin typeface="+mj-lt"/>
              </a:rPr>
              <a:t>ALTERED SENSORIUM / VISUAL DISTURBANCES</a:t>
            </a:r>
          </a:p>
          <a:p>
            <a:pPr lvl="1"/>
            <a:r>
              <a:rPr lang="en-IN" dirty="0">
                <a:latin typeface="+mj-lt"/>
              </a:rPr>
              <a:t>DECREASED ORAL INTAKE</a:t>
            </a:r>
          </a:p>
        </p:txBody>
      </p:sp>
    </p:spTree>
    <p:extLst>
      <p:ext uri="{BB962C8B-B14F-4D97-AF65-F5344CB8AC3E}">
        <p14:creationId xmlns:p14="http://schemas.microsoft.com/office/powerpoint/2010/main" val="2454354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ED3F1-11BC-4B8B-BF0A-07933622DA1F}"/>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050C6B03-65D9-457F-BFEE-2F335C33C3E4}"/>
              </a:ext>
            </a:extLst>
          </p:cNvPr>
          <p:cNvSpPr>
            <a:spLocks noGrp="1"/>
          </p:cNvSpPr>
          <p:nvPr>
            <p:ph idx="1"/>
          </p:nvPr>
        </p:nvSpPr>
        <p:spPr/>
        <p:txBody>
          <a:bodyPr/>
          <a:lstStyle/>
          <a:p>
            <a:pPr lvl="1"/>
            <a:r>
              <a:rPr lang="en-IN" dirty="0">
                <a:latin typeface="+mj-lt"/>
              </a:rPr>
              <a:t>JAUNDICE </a:t>
            </a:r>
          </a:p>
          <a:p>
            <a:pPr lvl="1"/>
            <a:r>
              <a:rPr lang="en-IN" dirty="0">
                <a:latin typeface="+mj-lt"/>
              </a:rPr>
              <a:t>SKIN RASH</a:t>
            </a:r>
          </a:p>
          <a:p>
            <a:pPr lvl="1"/>
            <a:r>
              <a:rPr lang="en-IN" dirty="0">
                <a:latin typeface="+mj-lt"/>
              </a:rPr>
              <a:t>JOINT PAIN</a:t>
            </a:r>
          </a:p>
          <a:p>
            <a:pPr lvl="1"/>
            <a:r>
              <a:rPr lang="en-IN" dirty="0">
                <a:latin typeface="+mj-lt"/>
              </a:rPr>
              <a:t>SORE THROAT </a:t>
            </a:r>
          </a:p>
          <a:p>
            <a:pPr lvl="1"/>
            <a:r>
              <a:rPr lang="en-IN" dirty="0">
                <a:latin typeface="+mj-lt"/>
              </a:rPr>
              <a:t>RECENT SKIN INFECTION</a:t>
            </a:r>
          </a:p>
          <a:p>
            <a:pPr lvl="1"/>
            <a:r>
              <a:rPr lang="en-IN" dirty="0">
                <a:latin typeface="+mj-lt"/>
              </a:rPr>
              <a:t>ANY KNOWN ALLERGEN</a:t>
            </a:r>
          </a:p>
          <a:p>
            <a:pPr lvl="1"/>
            <a:r>
              <a:rPr lang="en-IN" dirty="0">
                <a:latin typeface="+mj-lt"/>
              </a:rPr>
              <a:t>ANAPHYLACTIC CAUSE</a:t>
            </a:r>
          </a:p>
          <a:p>
            <a:pPr lvl="1"/>
            <a:r>
              <a:rPr lang="en-IN" dirty="0">
                <a:latin typeface="+mj-lt"/>
              </a:rPr>
              <a:t>HYPERTENSION</a:t>
            </a:r>
          </a:p>
          <a:p>
            <a:pPr lvl="1"/>
            <a:r>
              <a:rPr lang="en-IN" dirty="0">
                <a:latin typeface="+mj-lt"/>
              </a:rPr>
              <a:t>HEADACHE </a:t>
            </a:r>
          </a:p>
        </p:txBody>
      </p:sp>
    </p:spTree>
    <p:extLst>
      <p:ext uri="{BB962C8B-B14F-4D97-AF65-F5344CB8AC3E}">
        <p14:creationId xmlns:p14="http://schemas.microsoft.com/office/powerpoint/2010/main" val="1987466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FD2A6-36B7-4C49-A1C1-22E9CF449B40}"/>
              </a:ext>
            </a:extLst>
          </p:cNvPr>
          <p:cNvSpPr>
            <a:spLocks noGrp="1"/>
          </p:cNvSpPr>
          <p:nvPr>
            <p:ph type="title"/>
          </p:nvPr>
        </p:nvSpPr>
        <p:spPr>
          <a:xfrm>
            <a:off x="2592925" y="624110"/>
            <a:ext cx="8911687" cy="1097114"/>
          </a:xfrm>
        </p:spPr>
        <p:txBody>
          <a:bodyPr/>
          <a:lstStyle/>
          <a:p>
            <a:pPr algn="ctr"/>
            <a:r>
              <a:rPr lang="en-US" dirty="0"/>
              <a:t>PAST HISTORY</a:t>
            </a:r>
            <a:endParaRPr lang="en-IN" dirty="0"/>
          </a:p>
        </p:txBody>
      </p:sp>
      <p:sp>
        <p:nvSpPr>
          <p:cNvPr id="3" name="Content Placeholder 2">
            <a:extLst>
              <a:ext uri="{FF2B5EF4-FFF2-40B4-BE49-F238E27FC236}">
                <a16:creationId xmlns:a16="http://schemas.microsoft.com/office/drawing/2014/main" id="{7A1B18EB-846C-4778-BC97-2AEADF2E52B4}"/>
              </a:ext>
            </a:extLst>
          </p:cNvPr>
          <p:cNvSpPr>
            <a:spLocks noGrp="1"/>
          </p:cNvSpPr>
          <p:nvPr>
            <p:ph idx="1"/>
          </p:nvPr>
        </p:nvSpPr>
        <p:spPr>
          <a:xfrm>
            <a:off x="2589212" y="1927412"/>
            <a:ext cx="8915400" cy="3801035"/>
          </a:xfrm>
        </p:spPr>
        <p:txBody>
          <a:bodyPr>
            <a:normAutofit/>
          </a:bodyPr>
          <a:lstStyle/>
          <a:p>
            <a:r>
              <a:rPr lang="en-US" dirty="0">
                <a:latin typeface="+mj-lt"/>
              </a:rPr>
              <a:t>TEN MONTHS AGO, THE PATIENT DEVELOPED FEVER, WHICH WAS SUDDEN IN ONSET, LOW-GRADE, UNDOCUMENTED, INTERMITTENT IN NATURE, AND ASSOCIATED WITH CHILLS AND RIGORS. </a:t>
            </a:r>
          </a:p>
          <a:p>
            <a:r>
              <a:rPr lang="en-US" dirty="0">
                <a:latin typeface="+mj-lt"/>
              </a:rPr>
              <a:t>THE FEVER WAS RELIEVED WITH MEDICATIONS. DURING THE SAME ILLNESS, THE PATIENT DEVELOPED GENERALISED BODY SWELLING, INITIALLY INVOLVING THE FACE AND LATER PROGRESSING TO THE LOWER LIMBS, ABDOMEN, AND THE REST OF THE BODY. </a:t>
            </a:r>
          </a:p>
          <a:p>
            <a:r>
              <a:rPr lang="en-US" dirty="0">
                <a:latin typeface="+mj-lt"/>
              </a:rPr>
              <a:t>THIS WAS ASSOCIATED WITH THE FACIAL PUFFINESS, DECREASED URINE OUTPUT, AND FROTHY URINE.</a:t>
            </a:r>
          </a:p>
        </p:txBody>
      </p:sp>
    </p:spTree>
    <p:extLst>
      <p:ext uri="{BB962C8B-B14F-4D97-AF65-F5344CB8AC3E}">
        <p14:creationId xmlns:p14="http://schemas.microsoft.com/office/powerpoint/2010/main" val="4004758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FD2A6-36B7-4C49-A1C1-22E9CF449B40}"/>
              </a:ext>
            </a:extLst>
          </p:cNvPr>
          <p:cNvSpPr>
            <a:spLocks noGrp="1"/>
          </p:cNvSpPr>
          <p:nvPr>
            <p:ph type="title"/>
          </p:nvPr>
        </p:nvSpPr>
        <p:spPr>
          <a:xfrm>
            <a:off x="2592925" y="624110"/>
            <a:ext cx="8911687" cy="1097114"/>
          </a:xfrm>
        </p:spPr>
        <p:txBody>
          <a:bodyPr/>
          <a:lstStyle/>
          <a:p>
            <a:pPr algn="ctr"/>
            <a:r>
              <a:rPr lang="en-US" dirty="0"/>
              <a:t>PAST HISTORY</a:t>
            </a:r>
            <a:endParaRPr lang="en-IN" dirty="0"/>
          </a:p>
        </p:txBody>
      </p:sp>
      <p:sp>
        <p:nvSpPr>
          <p:cNvPr id="3" name="Content Placeholder 2">
            <a:extLst>
              <a:ext uri="{FF2B5EF4-FFF2-40B4-BE49-F238E27FC236}">
                <a16:creationId xmlns:a16="http://schemas.microsoft.com/office/drawing/2014/main" id="{7A1B18EB-846C-4778-BC97-2AEADF2E52B4}"/>
              </a:ext>
            </a:extLst>
          </p:cNvPr>
          <p:cNvSpPr>
            <a:spLocks noGrp="1"/>
          </p:cNvSpPr>
          <p:nvPr>
            <p:ph idx="1"/>
          </p:nvPr>
        </p:nvSpPr>
        <p:spPr>
          <a:xfrm>
            <a:off x="2589212" y="1927412"/>
            <a:ext cx="8915400" cy="3801035"/>
          </a:xfrm>
        </p:spPr>
        <p:txBody>
          <a:bodyPr>
            <a:normAutofit/>
          </a:bodyPr>
          <a:lstStyle/>
          <a:p>
            <a:r>
              <a:rPr lang="en-US" dirty="0">
                <a:latin typeface="+mj-lt"/>
              </a:rPr>
              <a:t>THE CHILD WAS ADMITTED TO A GOVERNMENT HOSPITAL, WHERE HE WAS DIAGNOSED WITH NEPHROTIC SYNDROME AND TREATED ACCORDINGLY WITH STEROIDS FOR 8 DAYS DURING ADMISSION </a:t>
            </a:r>
            <a:r>
              <a:rPr lang="en-US" dirty="0" err="1">
                <a:latin typeface="+mj-lt"/>
              </a:rPr>
              <a:t>ADMISSION</a:t>
            </a:r>
            <a:r>
              <a:rPr lang="en-US" dirty="0">
                <a:latin typeface="+mj-lt"/>
              </a:rPr>
              <a:t>. HOWEVER, THERE WAS NO SIGNIFICANT IMPROVEMENT DESPITE TREATMENT, FOLLOWING WHICH HE WAS REFERRED TO A HIGHER CENTRE FOR RENAL BIOPSY.</a:t>
            </a:r>
            <a:endParaRPr lang="en-IN" dirty="0">
              <a:latin typeface="+mj-lt"/>
            </a:endParaRPr>
          </a:p>
          <a:p>
            <a:r>
              <a:rPr lang="en-IN" dirty="0">
                <a:latin typeface="+mj-lt"/>
              </a:rPr>
              <a:t>SUBSEQUENTLY, THE PATIENT CONTINUED TREATMENT AT A PRIVATE HOSPITAL WITH INTERMITTENT MEDICATIONS FOR AROUND 3 MONTHS. THE SWELLING IMPROVED WITH TREATMENT UNTIL THE PRESENT RELAPSE.</a:t>
            </a:r>
            <a:endParaRPr lang="en-US" dirty="0">
              <a:latin typeface="+mj-lt"/>
            </a:endParaRPr>
          </a:p>
        </p:txBody>
      </p:sp>
    </p:spTree>
    <p:extLst>
      <p:ext uri="{BB962C8B-B14F-4D97-AF65-F5344CB8AC3E}">
        <p14:creationId xmlns:p14="http://schemas.microsoft.com/office/powerpoint/2010/main" val="3453163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9311B-B7AB-41AA-A5E6-CD40D3F11139}"/>
              </a:ext>
            </a:extLst>
          </p:cNvPr>
          <p:cNvSpPr>
            <a:spLocks noGrp="1"/>
          </p:cNvSpPr>
          <p:nvPr>
            <p:ph type="title"/>
          </p:nvPr>
        </p:nvSpPr>
        <p:spPr/>
        <p:txBody>
          <a:bodyPr/>
          <a:lstStyle/>
          <a:p>
            <a:pPr algn="ctr"/>
            <a:r>
              <a:rPr lang="en-IN" dirty="0"/>
              <a:t>QUESTION</a:t>
            </a:r>
          </a:p>
        </p:txBody>
      </p:sp>
      <p:sp>
        <p:nvSpPr>
          <p:cNvPr id="3" name="Content Placeholder 2">
            <a:extLst>
              <a:ext uri="{FF2B5EF4-FFF2-40B4-BE49-F238E27FC236}">
                <a16:creationId xmlns:a16="http://schemas.microsoft.com/office/drawing/2014/main" id="{7DBA30F5-F814-4615-9163-D61DDEF34223}"/>
              </a:ext>
            </a:extLst>
          </p:cNvPr>
          <p:cNvSpPr>
            <a:spLocks noGrp="1"/>
          </p:cNvSpPr>
          <p:nvPr>
            <p:ph idx="1"/>
          </p:nvPr>
        </p:nvSpPr>
        <p:spPr/>
        <p:txBody>
          <a:bodyPr/>
          <a:lstStyle/>
          <a:p>
            <a:r>
              <a:rPr lang="en-IN" dirty="0">
                <a:latin typeface="+mj-lt"/>
              </a:rPr>
              <a:t>WHAT MAY BE THE PROBABLE DIAGNOSIS ACCORDING TO THE HISTORY?</a:t>
            </a:r>
          </a:p>
        </p:txBody>
      </p:sp>
    </p:spTree>
    <p:extLst>
      <p:ext uri="{BB962C8B-B14F-4D97-AF65-F5344CB8AC3E}">
        <p14:creationId xmlns:p14="http://schemas.microsoft.com/office/powerpoint/2010/main" val="3124762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B4FFD-B4CB-4EB4-907D-EE9C8291D005}"/>
              </a:ext>
            </a:extLst>
          </p:cNvPr>
          <p:cNvSpPr>
            <a:spLocks noGrp="1"/>
          </p:cNvSpPr>
          <p:nvPr>
            <p:ph type="title"/>
          </p:nvPr>
        </p:nvSpPr>
        <p:spPr/>
        <p:txBody>
          <a:bodyPr/>
          <a:lstStyle/>
          <a:p>
            <a:pPr algn="ctr"/>
            <a:r>
              <a:rPr lang="en-US" dirty="0"/>
              <a:t>DIFFERENTAL DIAGNOSIS</a:t>
            </a:r>
            <a:endParaRPr lang="en-IN" dirty="0"/>
          </a:p>
        </p:txBody>
      </p:sp>
      <p:sp>
        <p:nvSpPr>
          <p:cNvPr id="3" name="Content Placeholder 2">
            <a:extLst>
              <a:ext uri="{FF2B5EF4-FFF2-40B4-BE49-F238E27FC236}">
                <a16:creationId xmlns:a16="http://schemas.microsoft.com/office/drawing/2014/main" id="{7CE7E19F-1B1D-4236-BE9F-C51D59AC5243}"/>
              </a:ext>
            </a:extLst>
          </p:cNvPr>
          <p:cNvSpPr>
            <a:spLocks noGrp="1"/>
          </p:cNvSpPr>
          <p:nvPr>
            <p:ph idx="1"/>
          </p:nvPr>
        </p:nvSpPr>
        <p:spPr/>
        <p:txBody>
          <a:bodyPr/>
          <a:lstStyle/>
          <a:p>
            <a:r>
              <a:rPr lang="en-US" b="1" dirty="0">
                <a:latin typeface="+mj-lt"/>
              </a:rPr>
              <a:t>MINIMAL CHANGE DISEASE</a:t>
            </a:r>
            <a:endParaRPr lang="en-US" dirty="0">
              <a:latin typeface="+mj-lt"/>
            </a:endParaRPr>
          </a:p>
          <a:p>
            <a:pPr lvl="1"/>
            <a:r>
              <a:rPr lang="en-US" b="1" dirty="0">
                <a:latin typeface="+mj-lt"/>
              </a:rPr>
              <a:t>INCLUSIVE : </a:t>
            </a:r>
            <a:r>
              <a:rPr lang="en-US" dirty="0">
                <a:latin typeface="+mj-lt"/>
              </a:rPr>
              <a:t>MOST COMMON IN CHILDREN</a:t>
            </a:r>
            <a:r>
              <a:rPr lang="en-IN" b="1" dirty="0">
                <a:latin typeface="+mj-lt"/>
              </a:rPr>
              <a:t>. </a:t>
            </a:r>
            <a:r>
              <a:rPr lang="en-IN" dirty="0">
                <a:latin typeface="+mj-lt"/>
              </a:rPr>
              <a:t>SELECTIVE PROTEINURIACAUSING EDEMA AND FROTHY URINE. PREVIOUSLY HAD BETTER RESPONSE TO STEROIDS</a:t>
            </a:r>
          </a:p>
          <a:p>
            <a:pPr lvl="1"/>
            <a:r>
              <a:rPr lang="en-IN" b="1" dirty="0">
                <a:latin typeface="+mj-lt"/>
              </a:rPr>
              <a:t>EXCLUSIVE : </a:t>
            </a:r>
            <a:r>
              <a:rPr lang="en-IN" dirty="0">
                <a:latin typeface="+mj-lt"/>
              </a:rPr>
              <a:t> HISTOLOGICAL DIAGNOSIS IS REQUIRED (RENAL BIOPSY).</a:t>
            </a:r>
          </a:p>
          <a:p>
            <a:pPr marL="457200" lvl="1" indent="0">
              <a:buNone/>
            </a:pPr>
            <a:endParaRPr lang="en-IN" dirty="0">
              <a:latin typeface="+mj-lt"/>
            </a:endParaRPr>
          </a:p>
          <a:p>
            <a:r>
              <a:rPr lang="en-US" b="1" dirty="0">
                <a:latin typeface="+mj-lt"/>
              </a:rPr>
              <a:t>ACUTE POST STREPTOCOCCAL GLOMERULONEPHRITIS (APSGN)</a:t>
            </a:r>
          </a:p>
          <a:p>
            <a:pPr lvl="1"/>
            <a:r>
              <a:rPr lang="en-US" b="1" dirty="0">
                <a:latin typeface="+mj-lt"/>
              </a:rPr>
              <a:t>INCLUSIVE : </a:t>
            </a:r>
            <a:r>
              <a:rPr lang="en-US" dirty="0">
                <a:latin typeface="+mj-lt"/>
              </a:rPr>
              <a:t>GENERALISED EDEMA AND HISTORY OF PRECEDING FEVER.</a:t>
            </a:r>
          </a:p>
          <a:p>
            <a:pPr lvl="1"/>
            <a:r>
              <a:rPr lang="en-US" b="1" dirty="0">
                <a:latin typeface="+mj-lt"/>
              </a:rPr>
              <a:t>EXCLUSIVE : </a:t>
            </a:r>
            <a:r>
              <a:rPr lang="en-US" dirty="0">
                <a:latin typeface="+mj-lt"/>
              </a:rPr>
              <a:t>FROTHY URINE WITHOUT COLA-COLOURED URINE, NO HEMATURIA, HYPERTENSION AND OLIGURIA.</a:t>
            </a:r>
            <a:endParaRPr lang="en-US" b="1" dirty="0">
              <a:latin typeface="+mj-lt"/>
            </a:endParaRPr>
          </a:p>
        </p:txBody>
      </p:sp>
    </p:spTree>
    <p:extLst>
      <p:ext uri="{BB962C8B-B14F-4D97-AF65-F5344CB8AC3E}">
        <p14:creationId xmlns:p14="http://schemas.microsoft.com/office/powerpoint/2010/main" val="1897504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AC335-CDD8-4CD6-A5BB-379BDB944B2B}"/>
              </a:ext>
            </a:extLst>
          </p:cNvPr>
          <p:cNvSpPr>
            <a:spLocks noGrp="1"/>
          </p:cNvSpPr>
          <p:nvPr>
            <p:ph type="title"/>
          </p:nvPr>
        </p:nvSpPr>
        <p:spPr/>
        <p:txBody>
          <a:bodyPr/>
          <a:lstStyle/>
          <a:p>
            <a:pPr algn="ctr"/>
            <a:r>
              <a:rPr lang="en-US" dirty="0"/>
              <a:t>DIFFERENTIAL DIAGNOSIS</a:t>
            </a:r>
            <a:endParaRPr lang="en-IN" dirty="0"/>
          </a:p>
        </p:txBody>
      </p:sp>
      <p:sp>
        <p:nvSpPr>
          <p:cNvPr id="3" name="Content Placeholder 2">
            <a:extLst>
              <a:ext uri="{FF2B5EF4-FFF2-40B4-BE49-F238E27FC236}">
                <a16:creationId xmlns:a16="http://schemas.microsoft.com/office/drawing/2014/main" id="{ABA0F393-D68D-4EA4-BE9B-EBDCF522B227}"/>
              </a:ext>
            </a:extLst>
          </p:cNvPr>
          <p:cNvSpPr>
            <a:spLocks noGrp="1"/>
          </p:cNvSpPr>
          <p:nvPr>
            <p:ph idx="1"/>
          </p:nvPr>
        </p:nvSpPr>
        <p:spPr/>
        <p:txBody>
          <a:bodyPr/>
          <a:lstStyle/>
          <a:p>
            <a:r>
              <a:rPr lang="en-US" b="1" dirty="0">
                <a:latin typeface="+mj-lt"/>
              </a:rPr>
              <a:t>RELAPSE OF NEPHROTIC SYNDROME</a:t>
            </a:r>
          </a:p>
          <a:p>
            <a:r>
              <a:rPr lang="en-US" b="1" dirty="0">
                <a:latin typeface="+mj-lt"/>
              </a:rPr>
              <a:t>INCLUSIVE : </a:t>
            </a:r>
            <a:r>
              <a:rPr lang="en-US" dirty="0">
                <a:latin typeface="+mj-lt"/>
              </a:rPr>
              <a:t>PREVIOUS HISSTORY WITH NEPHROTIC SYNDROME WITH REMISSION. ANASARCA AND FROTHY URINE. COMMON IN CHILDREN. NO FEATURES OF ACUTE NEPHRITIS SUCH AS HEMATURIA AND HYPERTENSION.</a:t>
            </a:r>
          </a:p>
          <a:p>
            <a:r>
              <a:rPr lang="en-US" b="1" dirty="0">
                <a:latin typeface="+mj-lt"/>
              </a:rPr>
              <a:t>EXCLUSIVE : </a:t>
            </a:r>
            <a:r>
              <a:rPr lang="en-US" dirty="0">
                <a:latin typeface="+mj-lt"/>
              </a:rPr>
              <a:t>NONE</a:t>
            </a:r>
            <a:endParaRPr lang="en-IN" b="1" dirty="0">
              <a:latin typeface="+mj-lt"/>
            </a:endParaRPr>
          </a:p>
        </p:txBody>
      </p:sp>
    </p:spTree>
    <p:extLst>
      <p:ext uri="{BB962C8B-B14F-4D97-AF65-F5344CB8AC3E}">
        <p14:creationId xmlns:p14="http://schemas.microsoft.com/office/powerpoint/2010/main" val="2644762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ED3F1-11BC-4B8B-BF0A-07933622DA1F}"/>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050C6B03-65D9-457F-BFEE-2F335C33C3E4}"/>
              </a:ext>
            </a:extLst>
          </p:cNvPr>
          <p:cNvSpPr>
            <a:spLocks noGrp="1"/>
          </p:cNvSpPr>
          <p:nvPr>
            <p:ph idx="1"/>
          </p:nvPr>
        </p:nvSpPr>
        <p:spPr>
          <a:xfrm>
            <a:off x="2589212" y="1273629"/>
            <a:ext cx="8915400" cy="4637593"/>
          </a:xfrm>
        </p:spPr>
        <p:txBody>
          <a:bodyPr>
            <a:normAutofit/>
          </a:bodyPr>
          <a:lstStyle/>
          <a:p>
            <a:pPr lvl="1"/>
            <a:r>
              <a:rPr lang="en-IN" sz="2000" b="1" dirty="0">
                <a:latin typeface="+mj-lt"/>
              </a:rPr>
              <a:t>OLIGURIA</a:t>
            </a:r>
            <a:r>
              <a:rPr lang="en-IN" sz="2000" dirty="0">
                <a:latin typeface="+mj-lt"/>
              </a:rPr>
              <a:t> – URINE OUTPUT</a:t>
            </a:r>
          </a:p>
          <a:p>
            <a:pPr lvl="2"/>
            <a:r>
              <a:rPr lang="en-IN" sz="1800" dirty="0">
                <a:latin typeface="+mj-lt"/>
              </a:rPr>
              <a:t>INFANTS &amp; CHILDREN – 1 ML/KG/HR</a:t>
            </a:r>
            <a:r>
              <a:rPr lang="en-IN" sz="1600" dirty="0">
                <a:latin typeface="+mj-lt"/>
              </a:rPr>
              <a:t> </a:t>
            </a:r>
          </a:p>
          <a:p>
            <a:pPr lvl="2"/>
            <a:r>
              <a:rPr lang="en-IN" sz="1800" dirty="0">
                <a:latin typeface="+mj-lt"/>
              </a:rPr>
              <a:t>ADOLESCENTS - &lt;0.5 ML/KG/HR </a:t>
            </a:r>
          </a:p>
          <a:p>
            <a:pPr lvl="2"/>
            <a:r>
              <a:rPr lang="en-IN" sz="1800" dirty="0">
                <a:latin typeface="+mj-lt"/>
              </a:rPr>
              <a:t>FOR A SUSTAINED PERIOD</a:t>
            </a:r>
          </a:p>
          <a:p>
            <a:pPr lvl="1"/>
            <a:r>
              <a:rPr lang="en-IN" sz="2000" b="1" dirty="0">
                <a:latin typeface="+mj-lt"/>
              </a:rPr>
              <a:t>ANURIA </a:t>
            </a:r>
            <a:r>
              <a:rPr lang="en-IN" sz="2000" dirty="0">
                <a:latin typeface="+mj-lt"/>
              </a:rPr>
              <a:t>– URINE OUTPUT </a:t>
            </a:r>
          </a:p>
          <a:p>
            <a:pPr lvl="2"/>
            <a:r>
              <a:rPr lang="en-IN" sz="1800" dirty="0">
                <a:latin typeface="+mj-lt"/>
              </a:rPr>
              <a:t>&lt;0.5 ML/KG/HR OVER 24 HOURS </a:t>
            </a:r>
          </a:p>
          <a:p>
            <a:pPr lvl="2"/>
            <a:r>
              <a:rPr lang="en-IN" sz="1800" b="1" dirty="0">
                <a:latin typeface="+mj-lt"/>
              </a:rPr>
              <a:t>OR</a:t>
            </a:r>
          </a:p>
          <a:p>
            <a:pPr lvl="2"/>
            <a:r>
              <a:rPr lang="en-IN" sz="1800" dirty="0">
                <a:latin typeface="+mj-lt"/>
              </a:rPr>
              <a:t>&lt;100 ML/M²/DAY</a:t>
            </a:r>
          </a:p>
        </p:txBody>
      </p:sp>
    </p:spTree>
    <p:extLst>
      <p:ext uri="{BB962C8B-B14F-4D97-AF65-F5344CB8AC3E}">
        <p14:creationId xmlns:p14="http://schemas.microsoft.com/office/powerpoint/2010/main" val="415358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9BF68-E932-426B-B33D-E13C0458E1B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6319CD4-345B-4911-BEAC-58AAE29E4AAF}"/>
              </a:ext>
            </a:extLst>
          </p:cNvPr>
          <p:cNvSpPr>
            <a:spLocks noGrp="1"/>
          </p:cNvSpPr>
          <p:nvPr>
            <p:ph idx="1"/>
          </p:nvPr>
        </p:nvSpPr>
        <p:spPr>
          <a:xfrm>
            <a:off x="2589212" y="624110"/>
            <a:ext cx="8915400" cy="5287112"/>
          </a:xfrm>
        </p:spPr>
        <p:txBody>
          <a:bodyPr>
            <a:normAutofit/>
          </a:bodyPr>
          <a:lstStyle/>
          <a:p>
            <a:r>
              <a:rPr lang="en-IN" b="1" dirty="0">
                <a:latin typeface="+mj-lt"/>
              </a:rPr>
              <a:t>REMISSION : </a:t>
            </a:r>
            <a:r>
              <a:rPr lang="en-IN" dirty="0">
                <a:latin typeface="+mj-lt"/>
              </a:rPr>
              <a:t>URINE ALBUMIN NIL OR TRACE BY DIPSTICK FOR 3 CONSECUTIVE DAYS OR URINARY PROTEIN EXCRETION &lt;4MG/M²/HOUR.</a:t>
            </a:r>
          </a:p>
          <a:p>
            <a:r>
              <a:rPr lang="en-IN" b="1" dirty="0">
                <a:latin typeface="+mj-lt"/>
              </a:rPr>
              <a:t>RELAPSE : </a:t>
            </a:r>
            <a:r>
              <a:rPr lang="en-IN" dirty="0">
                <a:latin typeface="+mj-lt"/>
              </a:rPr>
              <a:t>THE REAPPEARANCE OF SIGNIFICANT PROTEINURIA (URINE ALBUMIN 3+ OR 4+ BY DIPSTICK OR PROTEINURIA &gt;40MG/M²/HOUR) FOR 3 CONSECUTIVE DAYS IN A CHILD WHO HAS ACHIEVED REMISSION PREVIOUSLY.</a:t>
            </a:r>
          </a:p>
          <a:p>
            <a:r>
              <a:rPr lang="en-IN" b="1" dirty="0">
                <a:latin typeface="+mj-lt"/>
              </a:rPr>
              <a:t>FREQUENT RELAPSE NEPHROTIC SYNDROME (FRNS) : </a:t>
            </a:r>
            <a:r>
              <a:rPr lang="en-IN" dirty="0">
                <a:latin typeface="+mj-lt"/>
              </a:rPr>
              <a:t>TWO OR MORE RELAPSES WITHIN 6 MONTHS OF THE INITIAL RESPONSE , OR FOUR OR MORE RELAPSES WITHIN 12 MONTH PERIOD.</a:t>
            </a:r>
          </a:p>
          <a:p>
            <a:r>
              <a:rPr lang="en-IN" b="1" dirty="0">
                <a:latin typeface="+mj-lt"/>
              </a:rPr>
              <a:t>STEROID DEPENDANT NEPHROTIC SYNDROME (SDNS) : </a:t>
            </a:r>
            <a:r>
              <a:rPr lang="en-IN" dirty="0">
                <a:latin typeface="+mj-lt"/>
              </a:rPr>
              <a:t>TWO CONSECUTIVE RELAPSES DURING CORTICOSTEROID THERAPY OR WITHIN 14 DAYS OF STOPPING STEROIDS.</a:t>
            </a:r>
          </a:p>
          <a:p>
            <a:r>
              <a:rPr lang="en-IN" b="1" dirty="0">
                <a:latin typeface="+mj-lt"/>
              </a:rPr>
              <a:t>STEROID RESISTANT NEPHROTIC SYNDROME (SRNS) : </a:t>
            </a:r>
            <a:r>
              <a:rPr lang="en-IN" dirty="0">
                <a:latin typeface="+mj-lt"/>
              </a:rPr>
              <a:t>FAILURE TO ACHIEVE REMISSION DESPITE 4 WEEKS OF DAILY PREDNISOLONE AT STANDARD DOSES.</a:t>
            </a:r>
            <a:endParaRPr lang="en-IN" b="1" dirty="0">
              <a:latin typeface="+mj-lt"/>
            </a:endParaRPr>
          </a:p>
        </p:txBody>
      </p:sp>
    </p:spTree>
    <p:extLst>
      <p:ext uri="{BB962C8B-B14F-4D97-AF65-F5344CB8AC3E}">
        <p14:creationId xmlns:p14="http://schemas.microsoft.com/office/powerpoint/2010/main" val="914290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83455-C85B-4BB4-BF3F-B784A59C8CD6}"/>
              </a:ext>
            </a:extLst>
          </p:cNvPr>
          <p:cNvSpPr>
            <a:spLocks noGrp="1"/>
          </p:cNvSpPr>
          <p:nvPr>
            <p:ph type="title"/>
          </p:nvPr>
        </p:nvSpPr>
        <p:spPr/>
        <p:txBody>
          <a:bodyPr/>
          <a:lstStyle/>
          <a:p>
            <a:pPr algn="ctr"/>
            <a:r>
              <a:rPr lang="en-IN" dirty="0"/>
              <a:t>BIRTH HISTORY</a:t>
            </a:r>
          </a:p>
        </p:txBody>
      </p:sp>
      <p:sp>
        <p:nvSpPr>
          <p:cNvPr id="3" name="Content Placeholder 2">
            <a:extLst>
              <a:ext uri="{FF2B5EF4-FFF2-40B4-BE49-F238E27FC236}">
                <a16:creationId xmlns:a16="http://schemas.microsoft.com/office/drawing/2014/main" id="{0CB318BA-B048-4C61-A465-F76043055B85}"/>
              </a:ext>
            </a:extLst>
          </p:cNvPr>
          <p:cNvSpPr>
            <a:spLocks noGrp="1"/>
          </p:cNvSpPr>
          <p:nvPr>
            <p:ph idx="1"/>
          </p:nvPr>
        </p:nvSpPr>
        <p:spPr/>
        <p:txBody>
          <a:bodyPr/>
          <a:lstStyle/>
          <a:p>
            <a:r>
              <a:rPr lang="en-IN" dirty="0">
                <a:latin typeface="+mj-lt"/>
              </a:rPr>
              <a:t>NORMAL VAGINAL DELIVERY AT HOME.</a:t>
            </a:r>
          </a:p>
          <a:p>
            <a:r>
              <a:rPr lang="en-IN" dirty="0">
                <a:latin typeface="+mj-lt"/>
              </a:rPr>
              <a:t>IT WAS A TERM PREGNANCY.</a:t>
            </a:r>
          </a:p>
          <a:p>
            <a:r>
              <a:rPr lang="en-IN" dirty="0">
                <a:latin typeface="+mj-lt"/>
              </a:rPr>
              <a:t>CRIED CONTINUOUSLY AFTER BIRTH.</a:t>
            </a:r>
          </a:p>
          <a:p>
            <a:r>
              <a:rPr lang="en-IN" dirty="0">
                <a:latin typeface="+mj-lt"/>
              </a:rPr>
              <a:t>NO HISTORY OF NICU ADMISSION.</a:t>
            </a:r>
          </a:p>
          <a:p>
            <a:r>
              <a:rPr lang="en-IN" dirty="0">
                <a:latin typeface="+mj-lt"/>
              </a:rPr>
              <a:t>THERE WAS NO HISTORY OF BIRTH ASPHYXIA</a:t>
            </a:r>
          </a:p>
          <a:p>
            <a:r>
              <a:rPr lang="en-IN" dirty="0">
                <a:latin typeface="+mj-lt"/>
              </a:rPr>
              <a:t>THERE WAS NO HISTORY OF NEONATAL JAUNDICE.</a:t>
            </a:r>
          </a:p>
        </p:txBody>
      </p:sp>
    </p:spTree>
    <p:extLst>
      <p:ext uri="{BB962C8B-B14F-4D97-AF65-F5344CB8AC3E}">
        <p14:creationId xmlns:p14="http://schemas.microsoft.com/office/powerpoint/2010/main" val="2217381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172AD-D7C3-4EF5-BD0A-25F55606D77E}"/>
              </a:ext>
            </a:extLst>
          </p:cNvPr>
          <p:cNvSpPr>
            <a:spLocks noGrp="1"/>
          </p:cNvSpPr>
          <p:nvPr>
            <p:ph type="title"/>
          </p:nvPr>
        </p:nvSpPr>
        <p:spPr/>
        <p:txBody>
          <a:bodyPr/>
          <a:lstStyle/>
          <a:p>
            <a:pPr algn="ctr"/>
            <a:r>
              <a:rPr lang="en-IN" dirty="0"/>
              <a:t>PEDIGREE CHART</a:t>
            </a:r>
          </a:p>
        </p:txBody>
      </p:sp>
      <p:sp>
        <p:nvSpPr>
          <p:cNvPr id="3" name="Content Placeholder 2">
            <a:extLst>
              <a:ext uri="{FF2B5EF4-FFF2-40B4-BE49-F238E27FC236}">
                <a16:creationId xmlns:a16="http://schemas.microsoft.com/office/drawing/2014/main" id="{C3CF48FD-22DA-441F-A2D2-227FF7C58E14}"/>
              </a:ext>
            </a:extLst>
          </p:cNvPr>
          <p:cNvSpPr>
            <a:spLocks noGrp="1"/>
          </p:cNvSpPr>
          <p:nvPr>
            <p:ph idx="1"/>
          </p:nvPr>
        </p:nvSpPr>
        <p:spPr>
          <a:xfrm>
            <a:off x="2589212" y="2150410"/>
            <a:ext cx="8915400" cy="3777622"/>
          </a:xfrm>
        </p:spPr>
        <p:style>
          <a:lnRef idx="2">
            <a:schemeClr val="accent6"/>
          </a:lnRef>
          <a:fillRef idx="1">
            <a:schemeClr val="lt1"/>
          </a:fillRef>
          <a:effectRef idx="0">
            <a:schemeClr val="accent6"/>
          </a:effectRef>
          <a:fontRef idx="minor">
            <a:schemeClr val="dk1"/>
          </a:fontRef>
        </p:style>
        <p:txBody>
          <a:bodyPr/>
          <a:lstStyle/>
          <a:p>
            <a:endParaRPr lang="en-IN" dirty="0">
              <a:latin typeface="+mj-lt"/>
            </a:endParaRPr>
          </a:p>
        </p:txBody>
      </p:sp>
      <p:sp>
        <p:nvSpPr>
          <p:cNvPr id="4" name="Rectangle 3">
            <a:extLst>
              <a:ext uri="{FF2B5EF4-FFF2-40B4-BE49-F238E27FC236}">
                <a16:creationId xmlns:a16="http://schemas.microsoft.com/office/drawing/2014/main" id="{23A19C58-0520-48D0-8FB1-F235EEE4C31A}"/>
              </a:ext>
            </a:extLst>
          </p:cNvPr>
          <p:cNvSpPr/>
          <p:nvPr/>
        </p:nvSpPr>
        <p:spPr>
          <a:xfrm>
            <a:off x="4876800" y="2310063"/>
            <a:ext cx="481263" cy="49730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p>
        </p:txBody>
      </p:sp>
      <p:sp>
        <p:nvSpPr>
          <p:cNvPr id="5" name="Oval 4">
            <a:extLst>
              <a:ext uri="{FF2B5EF4-FFF2-40B4-BE49-F238E27FC236}">
                <a16:creationId xmlns:a16="http://schemas.microsoft.com/office/drawing/2014/main" id="{A763852F-0929-4067-8E20-F99859B07168}"/>
              </a:ext>
            </a:extLst>
          </p:cNvPr>
          <p:cNvSpPr/>
          <p:nvPr/>
        </p:nvSpPr>
        <p:spPr>
          <a:xfrm>
            <a:off x="5935579" y="2310063"/>
            <a:ext cx="481263" cy="49730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p>
        </p:txBody>
      </p:sp>
      <p:sp>
        <p:nvSpPr>
          <p:cNvPr id="6" name="Rectangle 5">
            <a:extLst>
              <a:ext uri="{FF2B5EF4-FFF2-40B4-BE49-F238E27FC236}">
                <a16:creationId xmlns:a16="http://schemas.microsoft.com/office/drawing/2014/main" id="{750B8F41-1882-48F2-ABD9-F87C6A9EDF35}"/>
              </a:ext>
            </a:extLst>
          </p:cNvPr>
          <p:cNvSpPr/>
          <p:nvPr/>
        </p:nvSpPr>
        <p:spPr>
          <a:xfrm>
            <a:off x="4860758" y="3402458"/>
            <a:ext cx="497305" cy="49730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p>
        </p:txBody>
      </p:sp>
      <p:sp>
        <p:nvSpPr>
          <p:cNvPr id="7" name="Rectangle 6">
            <a:extLst>
              <a:ext uri="{FF2B5EF4-FFF2-40B4-BE49-F238E27FC236}">
                <a16:creationId xmlns:a16="http://schemas.microsoft.com/office/drawing/2014/main" id="{C4DBEDEB-BDA1-4D7B-B214-663C749291B0}"/>
              </a:ext>
            </a:extLst>
          </p:cNvPr>
          <p:cNvSpPr/>
          <p:nvPr/>
        </p:nvSpPr>
        <p:spPr>
          <a:xfrm>
            <a:off x="5919537" y="3429000"/>
            <a:ext cx="497305" cy="4973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dirty="0"/>
          </a:p>
        </p:txBody>
      </p:sp>
      <p:cxnSp>
        <p:nvCxnSpPr>
          <p:cNvPr id="9" name="Straight Connector 8">
            <a:extLst>
              <a:ext uri="{FF2B5EF4-FFF2-40B4-BE49-F238E27FC236}">
                <a16:creationId xmlns:a16="http://schemas.microsoft.com/office/drawing/2014/main" id="{63D631F5-A898-464D-BBA7-FEA70736A52D}"/>
              </a:ext>
            </a:extLst>
          </p:cNvPr>
          <p:cNvCxnSpPr>
            <a:endCxn id="5" idx="2"/>
          </p:cNvCxnSpPr>
          <p:nvPr/>
        </p:nvCxnSpPr>
        <p:spPr>
          <a:xfrm>
            <a:off x="5358063" y="2558715"/>
            <a:ext cx="577516" cy="1"/>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D7CF8016-0538-4FA0-A0AB-E3A5F049F94D}"/>
              </a:ext>
            </a:extLst>
          </p:cNvPr>
          <p:cNvCxnSpPr/>
          <p:nvPr/>
        </p:nvCxnSpPr>
        <p:spPr>
          <a:xfrm>
            <a:off x="5117431" y="3108960"/>
            <a:ext cx="105075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DB5EF04-E134-43FC-8223-1A706C09F64D}"/>
              </a:ext>
            </a:extLst>
          </p:cNvPr>
          <p:cNvCxnSpPr/>
          <p:nvPr/>
        </p:nvCxnSpPr>
        <p:spPr>
          <a:xfrm>
            <a:off x="5642810" y="2558715"/>
            <a:ext cx="0" cy="56869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B34F505-CF4A-4F86-8443-AA8DB90BE583}"/>
              </a:ext>
            </a:extLst>
          </p:cNvPr>
          <p:cNvCxnSpPr>
            <a:endCxn id="6" idx="0"/>
          </p:cNvCxnSpPr>
          <p:nvPr/>
        </p:nvCxnSpPr>
        <p:spPr>
          <a:xfrm flipH="1">
            <a:off x="5109411" y="3108960"/>
            <a:ext cx="8020" cy="29349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2D7EC48-8133-4A23-9C9B-5200C33A818F}"/>
              </a:ext>
            </a:extLst>
          </p:cNvPr>
          <p:cNvCxnSpPr>
            <a:endCxn id="7" idx="0"/>
          </p:cNvCxnSpPr>
          <p:nvPr/>
        </p:nvCxnSpPr>
        <p:spPr>
          <a:xfrm>
            <a:off x="6168189" y="3122231"/>
            <a:ext cx="1" cy="306769"/>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4857422-CA5F-421F-BCE5-6A8AD061231A}"/>
              </a:ext>
            </a:extLst>
          </p:cNvPr>
          <p:cNvSpPr txBox="1"/>
          <p:nvPr/>
        </p:nvSpPr>
        <p:spPr>
          <a:xfrm>
            <a:off x="5650831" y="4077067"/>
            <a:ext cx="1050758" cy="338554"/>
          </a:xfrm>
          <a:prstGeom prst="rect">
            <a:avLst/>
          </a:prstGeom>
          <a:noFill/>
        </p:spPr>
        <p:txBody>
          <a:bodyPr wrap="square" rtlCol="0">
            <a:spAutoFit/>
          </a:bodyPr>
          <a:lstStyle/>
          <a:p>
            <a:r>
              <a:rPr lang="en-US" sz="1600" dirty="0"/>
              <a:t>6 YEARS</a:t>
            </a:r>
            <a:endParaRPr lang="en-IN" sz="1600" dirty="0"/>
          </a:p>
        </p:txBody>
      </p:sp>
      <p:sp>
        <p:nvSpPr>
          <p:cNvPr id="10" name="TextBox 9">
            <a:extLst>
              <a:ext uri="{FF2B5EF4-FFF2-40B4-BE49-F238E27FC236}">
                <a16:creationId xmlns:a16="http://schemas.microsoft.com/office/drawing/2014/main" id="{4FF60223-E125-4871-B42B-45C8EB76C0D8}"/>
              </a:ext>
            </a:extLst>
          </p:cNvPr>
          <p:cNvSpPr txBox="1"/>
          <p:nvPr/>
        </p:nvSpPr>
        <p:spPr>
          <a:xfrm flipH="1">
            <a:off x="4688544" y="4107844"/>
            <a:ext cx="962287" cy="307777"/>
          </a:xfrm>
          <a:prstGeom prst="rect">
            <a:avLst/>
          </a:prstGeom>
          <a:noFill/>
        </p:spPr>
        <p:txBody>
          <a:bodyPr wrap="square" rtlCol="0">
            <a:spAutoFit/>
          </a:bodyPr>
          <a:lstStyle/>
          <a:p>
            <a:r>
              <a:rPr lang="en-US" sz="1400" dirty="0"/>
              <a:t>8 YEARS</a:t>
            </a:r>
            <a:endParaRPr lang="en-IN" sz="1600" dirty="0"/>
          </a:p>
        </p:txBody>
      </p:sp>
      <p:sp>
        <p:nvSpPr>
          <p:cNvPr id="14" name="Rectangle 13">
            <a:extLst>
              <a:ext uri="{FF2B5EF4-FFF2-40B4-BE49-F238E27FC236}">
                <a16:creationId xmlns:a16="http://schemas.microsoft.com/office/drawing/2014/main" id="{7F33447B-BC1D-49BA-8F5B-7F985539953B}"/>
              </a:ext>
            </a:extLst>
          </p:cNvPr>
          <p:cNvSpPr/>
          <p:nvPr/>
        </p:nvSpPr>
        <p:spPr>
          <a:xfrm>
            <a:off x="5650831" y="4039221"/>
            <a:ext cx="1050758" cy="37021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6 YEARS</a:t>
            </a:r>
            <a:endParaRPr lang="en-IN" sz="1400" dirty="0"/>
          </a:p>
        </p:txBody>
      </p:sp>
    </p:spTree>
    <p:extLst>
      <p:ext uri="{BB962C8B-B14F-4D97-AF65-F5344CB8AC3E}">
        <p14:creationId xmlns:p14="http://schemas.microsoft.com/office/powerpoint/2010/main" val="2282503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729DB-1F70-4663-A4D2-9FBBCA67A45D}"/>
              </a:ext>
            </a:extLst>
          </p:cNvPr>
          <p:cNvSpPr>
            <a:spLocks noGrp="1"/>
          </p:cNvSpPr>
          <p:nvPr>
            <p:ph type="title"/>
          </p:nvPr>
        </p:nvSpPr>
        <p:spPr/>
        <p:txBody>
          <a:bodyPr/>
          <a:lstStyle/>
          <a:p>
            <a:pPr algn="ctr"/>
            <a:r>
              <a:rPr lang="en-IN" dirty="0"/>
              <a:t>PEDIGREE CHART</a:t>
            </a:r>
          </a:p>
        </p:txBody>
      </p:sp>
      <p:sp>
        <p:nvSpPr>
          <p:cNvPr id="3" name="Content Placeholder 2">
            <a:extLst>
              <a:ext uri="{FF2B5EF4-FFF2-40B4-BE49-F238E27FC236}">
                <a16:creationId xmlns:a16="http://schemas.microsoft.com/office/drawing/2014/main" id="{22BF54CD-1F9E-4873-9279-CA47808B164D}"/>
              </a:ext>
            </a:extLst>
          </p:cNvPr>
          <p:cNvSpPr>
            <a:spLocks noGrp="1"/>
          </p:cNvSpPr>
          <p:nvPr>
            <p:ph idx="1"/>
          </p:nvPr>
        </p:nvSpPr>
        <p:spPr/>
        <p:txBody>
          <a:bodyPr/>
          <a:lstStyle/>
          <a:p>
            <a:r>
              <a:rPr lang="en-US" dirty="0">
                <a:latin typeface="+mj-lt"/>
              </a:rPr>
              <a:t>THIS </a:t>
            </a:r>
            <a:r>
              <a:rPr lang="en-US" dirty="0">
                <a:latin typeface="+mj-lt"/>
                <a:cs typeface="Times New Roman" panose="02020603050405020304" pitchFamily="18" charset="0"/>
              </a:rPr>
              <a:t>PEDIGREE</a:t>
            </a:r>
            <a:r>
              <a:rPr lang="en-US" dirty="0">
                <a:latin typeface="+mj-lt"/>
              </a:rPr>
              <a:t> CHART INCLUDES TWO GENERATIONS. </a:t>
            </a:r>
          </a:p>
          <a:p>
            <a:r>
              <a:rPr lang="en-US" dirty="0">
                <a:latin typeface="+mj-lt"/>
              </a:rPr>
              <a:t>THERE IS NO HISTORY OF CONSANGUINITY. </a:t>
            </a:r>
          </a:p>
          <a:p>
            <a:r>
              <a:rPr lang="en-US" dirty="0">
                <a:latin typeface="+mj-lt"/>
              </a:rPr>
              <a:t>THERE IS NO SIMILAR ILLNESS IN THE FAMILY. </a:t>
            </a:r>
          </a:p>
          <a:p>
            <a:r>
              <a:rPr lang="en-US" dirty="0">
                <a:latin typeface="+mj-lt"/>
              </a:rPr>
              <a:t>THERE IS NO HISTORY SUGGESTIVE OF HEREDITARY DISORDERS OR GENETIC DISEASES.</a:t>
            </a:r>
            <a:endParaRPr lang="en-IN" dirty="0">
              <a:latin typeface="+mj-lt"/>
            </a:endParaRPr>
          </a:p>
          <a:p>
            <a:endParaRPr lang="en-IN" dirty="0">
              <a:latin typeface="+mj-lt"/>
            </a:endParaRPr>
          </a:p>
        </p:txBody>
      </p:sp>
    </p:spTree>
    <p:extLst>
      <p:ext uri="{BB962C8B-B14F-4D97-AF65-F5344CB8AC3E}">
        <p14:creationId xmlns:p14="http://schemas.microsoft.com/office/powerpoint/2010/main" val="1489801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9E8B9-BC9C-49F0-8E51-7F9878291695}"/>
              </a:ext>
            </a:extLst>
          </p:cNvPr>
          <p:cNvSpPr>
            <a:spLocks noGrp="1"/>
          </p:cNvSpPr>
          <p:nvPr>
            <p:ph type="title"/>
          </p:nvPr>
        </p:nvSpPr>
        <p:spPr/>
        <p:txBody>
          <a:bodyPr/>
          <a:lstStyle/>
          <a:p>
            <a:pPr algn="ctr"/>
            <a:r>
              <a:rPr lang="en-IN" dirty="0"/>
              <a:t>IMMUNIZATION HISTORY</a:t>
            </a:r>
          </a:p>
        </p:txBody>
      </p:sp>
      <p:sp>
        <p:nvSpPr>
          <p:cNvPr id="3" name="Content Placeholder 2">
            <a:extLst>
              <a:ext uri="{FF2B5EF4-FFF2-40B4-BE49-F238E27FC236}">
                <a16:creationId xmlns:a16="http://schemas.microsoft.com/office/drawing/2014/main" id="{2F3A4A39-AB35-4ED0-8805-A8AE1ADB4126}"/>
              </a:ext>
            </a:extLst>
          </p:cNvPr>
          <p:cNvSpPr>
            <a:spLocks noGrp="1"/>
          </p:cNvSpPr>
          <p:nvPr>
            <p:ph idx="1"/>
          </p:nvPr>
        </p:nvSpPr>
        <p:spPr/>
        <p:txBody>
          <a:bodyPr/>
          <a:lstStyle/>
          <a:p>
            <a:r>
              <a:rPr lang="en-IN" dirty="0">
                <a:latin typeface="+mj-lt"/>
              </a:rPr>
              <a:t>NOT FULLY IMMUNIZED TILL DATE ACCORDING TO NATIONAL IMUNISATIONAL SCHEDULE (NIS).</a:t>
            </a:r>
          </a:p>
          <a:p>
            <a:r>
              <a:rPr lang="en-IN" dirty="0">
                <a:latin typeface="+mj-lt"/>
              </a:rPr>
              <a:t>IMMNIZATION STATUS COULD NOT BE ASCERTAINED DUE TO LACK OF RECORDS </a:t>
            </a:r>
          </a:p>
          <a:p>
            <a:r>
              <a:rPr lang="en-IN" dirty="0">
                <a:latin typeface="+mj-lt"/>
              </a:rPr>
              <a:t>ON EXAMINATION - BCG SCAR PRESENT</a:t>
            </a:r>
          </a:p>
        </p:txBody>
      </p:sp>
    </p:spTree>
    <p:extLst>
      <p:ext uri="{BB962C8B-B14F-4D97-AF65-F5344CB8AC3E}">
        <p14:creationId xmlns:p14="http://schemas.microsoft.com/office/powerpoint/2010/main" val="1631994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66026-7C32-41AA-BAF2-D3A9B175FD97}"/>
              </a:ext>
            </a:extLst>
          </p:cNvPr>
          <p:cNvSpPr>
            <a:spLocks noGrp="1"/>
          </p:cNvSpPr>
          <p:nvPr>
            <p:ph type="title"/>
          </p:nvPr>
        </p:nvSpPr>
        <p:spPr/>
        <p:txBody>
          <a:bodyPr/>
          <a:lstStyle/>
          <a:p>
            <a:pPr algn="ctr"/>
            <a:r>
              <a:rPr lang="en-IN" dirty="0"/>
              <a:t>DIETARY HISTORY</a:t>
            </a:r>
            <a:br>
              <a:rPr lang="en-IN" dirty="0"/>
            </a:br>
            <a:r>
              <a:rPr lang="en-IN" dirty="0"/>
              <a:t>1 DAY CHART</a:t>
            </a:r>
          </a:p>
        </p:txBody>
      </p:sp>
      <p:graphicFrame>
        <p:nvGraphicFramePr>
          <p:cNvPr id="5" name="Table 5">
            <a:extLst>
              <a:ext uri="{FF2B5EF4-FFF2-40B4-BE49-F238E27FC236}">
                <a16:creationId xmlns:a16="http://schemas.microsoft.com/office/drawing/2014/main" id="{A593865F-8229-4EBD-B71E-145FA66134C0}"/>
              </a:ext>
            </a:extLst>
          </p:cNvPr>
          <p:cNvGraphicFramePr>
            <a:graphicFrameLocks noGrp="1"/>
          </p:cNvGraphicFramePr>
          <p:nvPr>
            <p:ph idx="1"/>
            <p:extLst>
              <p:ext uri="{D42A27DB-BD31-4B8C-83A1-F6EECF244321}">
                <p14:modId xmlns:p14="http://schemas.microsoft.com/office/powerpoint/2010/main" val="1847203490"/>
              </p:ext>
            </p:extLst>
          </p:nvPr>
        </p:nvGraphicFramePr>
        <p:xfrm>
          <a:off x="2589212" y="1797423"/>
          <a:ext cx="8915400" cy="4947920"/>
        </p:xfrm>
        <a:graphic>
          <a:graphicData uri="http://schemas.openxmlformats.org/drawingml/2006/table">
            <a:tbl>
              <a:tblPr firstRow="1" bandRow="1">
                <a:tableStyleId>{5C22544A-7EE6-4342-B048-85BDC9FD1C3A}</a:tableStyleId>
              </a:tblPr>
              <a:tblGrid>
                <a:gridCol w="2971800">
                  <a:extLst>
                    <a:ext uri="{9D8B030D-6E8A-4147-A177-3AD203B41FA5}">
                      <a16:colId xmlns:a16="http://schemas.microsoft.com/office/drawing/2014/main" val="2135715494"/>
                    </a:ext>
                  </a:extLst>
                </a:gridCol>
                <a:gridCol w="2971800">
                  <a:extLst>
                    <a:ext uri="{9D8B030D-6E8A-4147-A177-3AD203B41FA5}">
                      <a16:colId xmlns:a16="http://schemas.microsoft.com/office/drawing/2014/main" val="3692934245"/>
                    </a:ext>
                  </a:extLst>
                </a:gridCol>
                <a:gridCol w="2971800">
                  <a:extLst>
                    <a:ext uri="{9D8B030D-6E8A-4147-A177-3AD203B41FA5}">
                      <a16:colId xmlns:a16="http://schemas.microsoft.com/office/drawing/2014/main" val="359342907"/>
                    </a:ext>
                  </a:extLst>
                </a:gridCol>
              </a:tblGrid>
              <a:tr h="370840">
                <a:tc>
                  <a:txBody>
                    <a:bodyPr/>
                    <a:lstStyle/>
                    <a:p>
                      <a:pPr algn="ctr"/>
                      <a:r>
                        <a:rPr lang="en-IN" dirty="0"/>
                        <a:t>BREAKFAST</a:t>
                      </a:r>
                    </a:p>
                  </a:txBody>
                  <a:tcPr/>
                </a:tc>
                <a:tc>
                  <a:txBody>
                    <a:bodyPr/>
                    <a:lstStyle/>
                    <a:p>
                      <a:pPr algn="ctr"/>
                      <a:r>
                        <a:rPr lang="en-IN" dirty="0"/>
                        <a:t>LUNCH</a:t>
                      </a:r>
                    </a:p>
                  </a:txBody>
                  <a:tcPr/>
                </a:tc>
                <a:tc>
                  <a:txBody>
                    <a:bodyPr/>
                    <a:lstStyle/>
                    <a:p>
                      <a:pPr algn="ctr"/>
                      <a:r>
                        <a:rPr lang="en-IN" dirty="0"/>
                        <a:t>DINNER</a:t>
                      </a:r>
                    </a:p>
                  </a:txBody>
                  <a:tcPr/>
                </a:tc>
                <a:extLst>
                  <a:ext uri="{0D108BD9-81ED-4DB2-BD59-A6C34878D82A}">
                    <a16:rowId xmlns:a16="http://schemas.microsoft.com/office/drawing/2014/main" val="2193272503"/>
                  </a:ext>
                </a:extLst>
              </a:tr>
              <a:tr h="606313">
                <a:tc>
                  <a:txBody>
                    <a:bodyPr/>
                    <a:lstStyle/>
                    <a:p>
                      <a:pPr algn="ctr"/>
                      <a:r>
                        <a:rPr lang="en-IN" dirty="0"/>
                        <a:t>1 GLASS MILK</a:t>
                      </a:r>
                    </a:p>
                    <a:p>
                      <a:pPr algn="ctr"/>
                      <a:r>
                        <a:rPr lang="en-IN" dirty="0"/>
                        <a:t>(130 KCAL)</a:t>
                      </a:r>
                    </a:p>
                    <a:p>
                      <a:pPr algn="ctr"/>
                      <a:r>
                        <a:rPr lang="en-IN" dirty="0"/>
                        <a:t>6.6 GRAMS PROTEIN</a:t>
                      </a:r>
                    </a:p>
                  </a:txBody>
                  <a:tcPr/>
                </a:tc>
                <a:tc>
                  <a:txBody>
                    <a:bodyPr/>
                    <a:lstStyle/>
                    <a:p>
                      <a:pPr algn="ctr"/>
                      <a:r>
                        <a:rPr lang="en-IN" dirty="0"/>
                        <a:t>1 ROTI </a:t>
                      </a:r>
                    </a:p>
                    <a:p>
                      <a:pPr algn="ctr"/>
                      <a:r>
                        <a:rPr lang="en-IN" dirty="0"/>
                        <a:t>(100 KCAL)</a:t>
                      </a:r>
                    </a:p>
                    <a:p>
                      <a:pPr algn="ctr"/>
                      <a:r>
                        <a:rPr lang="en-IN" dirty="0"/>
                        <a:t>3.0 GRAMS PROTEIN</a:t>
                      </a:r>
                    </a:p>
                  </a:txBody>
                  <a:tcPr/>
                </a:tc>
                <a:tc>
                  <a:txBody>
                    <a:bodyPr/>
                    <a:lstStyle/>
                    <a:p>
                      <a:pPr algn="ctr"/>
                      <a:r>
                        <a:rPr lang="en-IN" dirty="0"/>
                        <a:t>1 ROTI</a:t>
                      </a:r>
                    </a:p>
                    <a:p>
                      <a:pPr algn="ctr"/>
                      <a:r>
                        <a:rPr lang="en-IN" dirty="0"/>
                        <a:t>(100 KCAL)</a:t>
                      </a:r>
                    </a:p>
                    <a:p>
                      <a:pPr algn="ctr"/>
                      <a:r>
                        <a:rPr lang="en-IN" dirty="0"/>
                        <a:t>3.0 GRAMS PROTEIN</a:t>
                      </a:r>
                    </a:p>
                  </a:txBody>
                  <a:tcPr/>
                </a:tc>
                <a:extLst>
                  <a:ext uri="{0D108BD9-81ED-4DB2-BD59-A6C34878D82A}">
                    <a16:rowId xmlns:a16="http://schemas.microsoft.com/office/drawing/2014/main" val="3606406830"/>
                  </a:ext>
                </a:extLst>
              </a:tr>
              <a:tr h="370840">
                <a:tc>
                  <a:txBody>
                    <a:bodyPr/>
                    <a:lstStyle/>
                    <a:p>
                      <a:pPr algn="ctr"/>
                      <a:r>
                        <a:rPr lang="en-IN" dirty="0"/>
                        <a:t>1 SMALL PACKET OF BISCUITS</a:t>
                      </a:r>
                    </a:p>
                    <a:p>
                      <a:pPr algn="ctr"/>
                      <a:r>
                        <a:rPr lang="en-IN" dirty="0"/>
                        <a:t>(120 KCAL)</a:t>
                      </a:r>
                    </a:p>
                    <a:p>
                      <a:pPr algn="ctr"/>
                      <a:r>
                        <a:rPr lang="en-IN" dirty="0"/>
                        <a:t>2.0 GRAMS PROTEIN</a:t>
                      </a:r>
                    </a:p>
                  </a:txBody>
                  <a:tcPr/>
                </a:tc>
                <a:tc>
                  <a:txBody>
                    <a:bodyPr/>
                    <a:lstStyle/>
                    <a:p>
                      <a:pPr algn="ctr"/>
                      <a:r>
                        <a:rPr lang="en-IN" dirty="0"/>
                        <a:t>1 SMALL CUP SABJI</a:t>
                      </a:r>
                    </a:p>
                    <a:p>
                      <a:pPr algn="ctr"/>
                      <a:r>
                        <a:rPr lang="en-IN" dirty="0"/>
                        <a:t>(80 KCAL)</a:t>
                      </a:r>
                    </a:p>
                    <a:p>
                      <a:pPr algn="ctr"/>
                      <a:r>
                        <a:rPr lang="en-IN" dirty="0"/>
                        <a:t>2.0 GRAMS PROTEIN</a:t>
                      </a:r>
                    </a:p>
                  </a:txBody>
                  <a:tcPr/>
                </a:tc>
                <a:tc>
                  <a:txBody>
                    <a:bodyPr/>
                    <a:lstStyle/>
                    <a:p>
                      <a:pPr algn="ctr"/>
                      <a:r>
                        <a:rPr lang="en-IN" dirty="0"/>
                        <a:t>½ SMALL CUP MOONG DAL</a:t>
                      </a:r>
                    </a:p>
                    <a:p>
                      <a:pPr algn="ctr"/>
                      <a:r>
                        <a:rPr lang="en-IN" dirty="0"/>
                        <a:t>(55 KCAL)</a:t>
                      </a:r>
                    </a:p>
                    <a:p>
                      <a:pPr algn="ctr"/>
                      <a:r>
                        <a:rPr lang="en-IN" dirty="0"/>
                        <a:t>3.0 GRAMS PROTEIN</a:t>
                      </a:r>
                    </a:p>
                  </a:txBody>
                  <a:tcPr/>
                </a:tc>
                <a:extLst>
                  <a:ext uri="{0D108BD9-81ED-4DB2-BD59-A6C34878D82A}">
                    <a16:rowId xmlns:a16="http://schemas.microsoft.com/office/drawing/2014/main" val="1124649083"/>
                  </a:ext>
                </a:extLst>
              </a:tr>
              <a:tr h="492163">
                <a:tc>
                  <a:txBody>
                    <a:bodyPr/>
                    <a:lstStyle/>
                    <a:p>
                      <a:pPr algn="ctr"/>
                      <a:endParaRPr lang="en-IN" dirty="0"/>
                    </a:p>
                  </a:txBody>
                  <a:tcPr/>
                </a:tc>
                <a:tc>
                  <a:txBody>
                    <a:bodyPr/>
                    <a:lstStyle/>
                    <a:p>
                      <a:pPr algn="ctr"/>
                      <a:r>
                        <a:rPr lang="en-IN" dirty="0"/>
                        <a:t>1 SMALL CUP DAL</a:t>
                      </a:r>
                    </a:p>
                    <a:p>
                      <a:pPr algn="ctr"/>
                      <a:r>
                        <a:rPr lang="en-IN" dirty="0"/>
                        <a:t>(110 KCAL)</a:t>
                      </a:r>
                    </a:p>
                    <a:p>
                      <a:pPr algn="ctr"/>
                      <a:r>
                        <a:rPr lang="en-IN" dirty="0"/>
                        <a:t>6.0 GRAMS PROTEIN</a:t>
                      </a:r>
                    </a:p>
                  </a:txBody>
                  <a:tcPr/>
                </a:tc>
                <a:tc>
                  <a:txBody>
                    <a:bodyPr/>
                    <a:lstStyle/>
                    <a:p>
                      <a:pPr algn="ctr"/>
                      <a:endParaRPr lang="en-IN" dirty="0"/>
                    </a:p>
                  </a:txBody>
                  <a:tcPr/>
                </a:tc>
                <a:extLst>
                  <a:ext uri="{0D108BD9-81ED-4DB2-BD59-A6C34878D82A}">
                    <a16:rowId xmlns:a16="http://schemas.microsoft.com/office/drawing/2014/main" val="2079914412"/>
                  </a:ext>
                </a:extLst>
              </a:tr>
              <a:tr h="370840">
                <a:tc>
                  <a:txBody>
                    <a:bodyPr/>
                    <a:lstStyle/>
                    <a:p>
                      <a:pPr algn="ctr"/>
                      <a:endParaRPr lang="en-IN" dirty="0"/>
                    </a:p>
                  </a:txBody>
                  <a:tcPr/>
                </a:tc>
                <a:tc>
                  <a:txBody>
                    <a:bodyPr/>
                    <a:lstStyle/>
                    <a:p>
                      <a:pPr algn="ctr"/>
                      <a:endParaRPr lang="en-IN" dirty="0"/>
                    </a:p>
                  </a:txBody>
                  <a:tcPr/>
                </a:tc>
                <a:tc>
                  <a:txBody>
                    <a:bodyPr/>
                    <a:lstStyle/>
                    <a:p>
                      <a:pPr algn="ctr"/>
                      <a:endParaRPr lang="en-IN" dirty="0"/>
                    </a:p>
                  </a:txBody>
                  <a:tcPr/>
                </a:tc>
                <a:extLst>
                  <a:ext uri="{0D108BD9-81ED-4DB2-BD59-A6C34878D82A}">
                    <a16:rowId xmlns:a16="http://schemas.microsoft.com/office/drawing/2014/main" val="1319685842"/>
                  </a:ext>
                </a:extLst>
              </a:tr>
              <a:tr h="370840">
                <a:tc>
                  <a:txBody>
                    <a:bodyPr/>
                    <a:lstStyle/>
                    <a:p>
                      <a:pPr algn="ctr"/>
                      <a:r>
                        <a:rPr lang="en-IN" dirty="0"/>
                        <a:t>TOTAL</a:t>
                      </a:r>
                    </a:p>
                    <a:p>
                      <a:pPr algn="ctr"/>
                      <a:r>
                        <a:rPr lang="en-IN" dirty="0"/>
                        <a:t>250 KCAL</a:t>
                      </a:r>
                    </a:p>
                    <a:p>
                      <a:pPr algn="ctr"/>
                      <a:r>
                        <a:rPr lang="en-IN" dirty="0"/>
                        <a:t>8.6 GRAMS PROTEIN</a:t>
                      </a:r>
                    </a:p>
                  </a:txBody>
                  <a:tcPr/>
                </a:tc>
                <a:tc>
                  <a:txBody>
                    <a:bodyPr/>
                    <a:lstStyle/>
                    <a:p>
                      <a:pPr algn="ctr"/>
                      <a:r>
                        <a:rPr lang="en-IN" dirty="0"/>
                        <a:t>TOTAL </a:t>
                      </a:r>
                    </a:p>
                    <a:p>
                      <a:pPr algn="ctr"/>
                      <a:r>
                        <a:rPr lang="en-IN" dirty="0"/>
                        <a:t>290 KCAL</a:t>
                      </a:r>
                    </a:p>
                    <a:p>
                      <a:pPr algn="ctr"/>
                      <a:r>
                        <a:rPr lang="en-IN" dirty="0"/>
                        <a:t>11.0 GRAMS PROTEIN</a:t>
                      </a:r>
                    </a:p>
                  </a:txBody>
                  <a:tcPr/>
                </a:tc>
                <a:tc>
                  <a:txBody>
                    <a:bodyPr/>
                    <a:lstStyle/>
                    <a:p>
                      <a:pPr algn="ctr"/>
                      <a:r>
                        <a:rPr lang="en-IN" dirty="0"/>
                        <a:t>TOTAL</a:t>
                      </a:r>
                    </a:p>
                    <a:p>
                      <a:pPr algn="ctr"/>
                      <a:r>
                        <a:rPr lang="en-IN" dirty="0"/>
                        <a:t>155 KCAL</a:t>
                      </a:r>
                    </a:p>
                    <a:p>
                      <a:pPr algn="ctr"/>
                      <a:r>
                        <a:rPr lang="en-IN" dirty="0"/>
                        <a:t>6.0 GRAMS PROTEIN</a:t>
                      </a:r>
                    </a:p>
                    <a:p>
                      <a:pPr algn="ctr"/>
                      <a:endParaRPr lang="en-IN" dirty="0"/>
                    </a:p>
                  </a:txBody>
                  <a:tcPr/>
                </a:tc>
                <a:extLst>
                  <a:ext uri="{0D108BD9-81ED-4DB2-BD59-A6C34878D82A}">
                    <a16:rowId xmlns:a16="http://schemas.microsoft.com/office/drawing/2014/main" val="2065279702"/>
                  </a:ext>
                </a:extLst>
              </a:tr>
            </a:tbl>
          </a:graphicData>
        </a:graphic>
      </p:graphicFrame>
    </p:spTree>
    <p:extLst>
      <p:ext uri="{BB962C8B-B14F-4D97-AF65-F5344CB8AC3E}">
        <p14:creationId xmlns:p14="http://schemas.microsoft.com/office/powerpoint/2010/main" val="1825260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C4412-C71C-46A3-A574-011D67C04096}"/>
              </a:ext>
            </a:extLst>
          </p:cNvPr>
          <p:cNvSpPr>
            <a:spLocks noGrp="1"/>
          </p:cNvSpPr>
          <p:nvPr>
            <p:ph type="title"/>
          </p:nvPr>
        </p:nvSpPr>
        <p:spPr/>
        <p:txBody>
          <a:bodyPr/>
          <a:lstStyle/>
          <a:p>
            <a:pPr algn="ctr"/>
            <a:r>
              <a:rPr lang="en-IN" dirty="0"/>
              <a:t>DIETARY HISTORY</a:t>
            </a:r>
          </a:p>
        </p:txBody>
      </p:sp>
      <p:sp>
        <p:nvSpPr>
          <p:cNvPr id="3" name="Content Placeholder 2">
            <a:extLst>
              <a:ext uri="{FF2B5EF4-FFF2-40B4-BE49-F238E27FC236}">
                <a16:creationId xmlns:a16="http://schemas.microsoft.com/office/drawing/2014/main" id="{1E9C3F6D-B6E9-4CDE-A36B-220CC965CB0E}"/>
              </a:ext>
            </a:extLst>
          </p:cNvPr>
          <p:cNvSpPr>
            <a:spLocks noGrp="1"/>
          </p:cNvSpPr>
          <p:nvPr>
            <p:ph idx="1"/>
          </p:nvPr>
        </p:nvSpPr>
        <p:spPr>
          <a:xfrm>
            <a:off x="2589212" y="2133600"/>
            <a:ext cx="8915400" cy="4100290"/>
          </a:xfrm>
        </p:spPr>
        <p:txBody>
          <a:bodyPr>
            <a:normAutofit fontScale="85000" lnSpcReduction="10000"/>
          </a:bodyPr>
          <a:lstStyle/>
          <a:p>
            <a:r>
              <a:rPr lang="en-IN" dirty="0">
                <a:latin typeface="+mj-lt"/>
              </a:rPr>
              <a:t>TOTAL CALORIE INTAKE : 695 KCAL/DAY</a:t>
            </a:r>
          </a:p>
          <a:p>
            <a:r>
              <a:rPr lang="en-IN" dirty="0">
                <a:latin typeface="+mj-lt"/>
              </a:rPr>
              <a:t>TOTAL PROTEIN INTAKE : 25.6 GRAMS/DAY</a:t>
            </a:r>
          </a:p>
          <a:p>
            <a:endParaRPr lang="en-IN" dirty="0">
              <a:latin typeface="+mj-lt"/>
            </a:endParaRPr>
          </a:p>
          <a:p>
            <a:r>
              <a:rPr lang="en-IN" dirty="0">
                <a:latin typeface="+mj-lt"/>
              </a:rPr>
              <a:t>RECOMMENDED REQUIREMENT</a:t>
            </a:r>
          </a:p>
          <a:p>
            <a:r>
              <a:rPr lang="en-IN" dirty="0">
                <a:latin typeface="+mj-lt"/>
              </a:rPr>
              <a:t>CALORIE : 1350-1450 KCAL/DAY</a:t>
            </a:r>
          </a:p>
          <a:p>
            <a:r>
              <a:rPr lang="en-IN" dirty="0">
                <a:latin typeface="+mj-lt"/>
              </a:rPr>
              <a:t>PROTEIN : 20-25 GRAMS/DAY (~1.0-1.2 GRAMS/KG/DAY)</a:t>
            </a:r>
          </a:p>
          <a:p>
            <a:endParaRPr lang="en-IN" dirty="0">
              <a:latin typeface="+mj-lt"/>
            </a:endParaRPr>
          </a:p>
          <a:p>
            <a:r>
              <a:rPr lang="en-IN" dirty="0">
                <a:latin typeface="+mj-lt"/>
              </a:rPr>
              <a:t>CALORIE DEFICIT : 1400 – 695 = 705 KCAL/DAY</a:t>
            </a:r>
          </a:p>
          <a:p>
            <a:r>
              <a:rPr lang="en-IN" dirty="0">
                <a:latin typeface="+mj-lt"/>
              </a:rPr>
              <a:t>PROTEIN DEFICIT : NO PROTEIN DEFICIT</a:t>
            </a:r>
          </a:p>
          <a:p>
            <a:endParaRPr lang="en-IN" dirty="0">
              <a:latin typeface="+mj-lt"/>
            </a:endParaRPr>
          </a:p>
          <a:p>
            <a:r>
              <a:rPr lang="en-IN" dirty="0">
                <a:latin typeface="+mj-lt"/>
              </a:rPr>
              <a:t>REFERENCE </a:t>
            </a:r>
          </a:p>
          <a:p>
            <a:r>
              <a:rPr lang="en-IN" dirty="0">
                <a:latin typeface="+mj-lt"/>
              </a:rPr>
              <a:t>PROTEIN INTAKE IS ADEQUATE, WHILE ENERGY INTAKE IS MARKEDLY INADEQUATE </a:t>
            </a:r>
          </a:p>
        </p:txBody>
      </p:sp>
    </p:spTree>
    <p:extLst>
      <p:ext uri="{BB962C8B-B14F-4D97-AF65-F5344CB8AC3E}">
        <p14:creationId xmlns:p14="http://schemas.microsoft.com/office/powerpoint/2010/main" val="3399810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092C6-C1DB-4616-9BB9-C6D3AD625D44}"/>
              </a:ext>
            </a:extLst>
          </p:cNvPr>
          <p:cNvSpPr>
            <a:spLocks noGrp="1"/>
          </p:cNvSpPr>
          <p:nvPr>
            <p:ph type="title"/>
          </p:nvPr>
        </p:nvSpPr>
        <p:spPr/>
        <p:txBody>
          <a:bodyPr/>
          <a:lstStyle/>
          <a:p>
            <a:pPr algn="ctr"/>
            <a:r>
              <a:rPr lang="en-IN" dirty="0"/>
              <a:t>DEVELOPMENTAL HISTORY</a:t>
            </a:r>
          </a:p>
        </p:txBody>
      </p:sp>
      <p:sp>
        <p:nvSpPr>
          <p:cNvPr id="3" name="Content Placeholder 2">
            <a:extLst>
              <a:ext uri="{FF2B5EF4-FFF2-40B4-BE49-F238E27FC236}">
                <a16:creationId xmlns:a16="http://schemas.microsoft.com/office/drawing/2014/main" id="{C98EECE4-5E47-4188-9B6F-84F3CEEE0725}"/>
              </a:ext>
            </a:extLst>
          </p:cNvPr>
          <p:cNvSpPr>
            <a:spLocks noGrp="1"/>
          </p:cNvSpPr>
          <p:nvPr>
            <p:ph idx="1"/>
          </p:nvPr>
        </p:nvSpPr>
        <p:spPr/>
        <p:txBody>
          <a:bodyPr/>
          <a:lstStyle/>
          <a:p>
            <a:r>
              <a:rPr lang="en-IN" sz="2400" b="1" dirty="0">
                <a:latin typeface="+mj-lt"/>
              </a:rPr>
              <a:t>MILESTONES</a:t>
            </a:r>
            <a:endParaRPr lang="en-IN" sz="2400" dirty="0">
              <a:latin typeface="+mj-lt"/>
            </a:endParaRPr>
          </a:p>
          <a:p>
            <a:pPr lvl="1"/>
            <a:r>
              <a:rPr lang="en-IN" dirty="0">
                <a:latin typeface="+mj-lt"/>
              </a:rPr>
              <a:t>GROSS MOTOR : WALKS, RUNS, AND CLIMBS STAIRS CONFIDENTLY</a:t>
            </a:r>
          </a:p>
          <a:p>
            <a:pPr lvl="1"/>
            <a:r>
              <a:rPr lang="en-IN" dirty="0">
                <a:latin typeface="+mj-lt"/>
              </a:rPr>
              <a:t>FINE MOTOR : BUTTONS AND UNBUTTONS CLOTHES</a:t>
            </a:r>
          </a:p>
          <a:p>
            <a:pPr lvl="1"/>
            <a:r>
              <a:rPr lang="en-IN" dirty="0">
                <a:latin typeface="+mj-lt"/>
              </a:rPr>
              <a:t>LANGUAGE : SPEAKS IN COMPLETE, GRAMMATICALLY CORRECT SENTENCES</a:t>
            </a:r>
          </a:p>
          <a:p>
            <a:pPr lvl="1"/>
            <a:r>
              <a:rPr lang="en-IN" dirty="0">
                <a:latin typeface="+mj-lt"/>
              </a:rPr>
              <a:t>SOCIAL : PLAYS COOPERATIVELY WITH PEERS, FOLLOWS RULES &amp; TAKES TURNS.</a:t>
            </a:r>
          </a:p>
          <a:p>
            <a:pPr lvl="1"/>
            <a:r>
              <a:rPr lang="en-US" dirty="0">
                <a:latin typeface="+mj-lt"/>
              </a:rPr>
              <a:t>THE CHILD HAS ACHIEVED ALL DEVELOPMENTAL MILESTONES APPROPRIATE FOR AGE. </a:t>
            </a:r>
          </a:p>
          <a:p>
            <a:pPr lvl="1"/>
            <a:r>
              <a:rPr lang="en-US" dirty="0">
                <a:latin typeface="+mj-lt"/>
              </a:rPr>
              <a:t>THERE IS NO HISTORY OF DEVELOPMENTAL DELAY OR REGRESSION.</a:t>
            </a:r>
          </a:p>
          <a:p>
            <a:pPr lvl="1"/>
            <a:endParaRPr lang="en-IN" dirty="0">
              <a:latin typeface="+mj-lt"/>
            </a:endParaRPr>
          </a:p>
          <a:p>
            <a:endParaRPr lang="en-IN" b="1" dirty="0">
              <a:latin typeface="+mj-lt"/>
            </a:endParaRPr>
          </a:p>
        </p:txBody>
      </p:sp>
    </p:spTree>
    <p:extLst>
      <p:ext uri="{BB962C8B-B14F-4D97-AF65-F5344CB8AC3E}">
        <p14:creationId xmlns:p14="http://schemas.microsoft.com/office/powerpoint/2010/main" val="3776772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E0B13-E8D8-4387-B07E-2AE9A2EB5A1E}"/>
              </a:ext>
            </a:extLst>
          </p:cNvPr>
          <p:cNvSpPr>
            <a:spLocks noGrp="1"/>
          </p:cNvSpPr>
          <p:nvPr>
            <p:ph type="title"/>
          </p:nvPr>
        </p:nvSpPr>
        <p:spPr>
          <a:xfrm>
            <a:off x="2592925" y="624110"/>
            <a:ext cx="8911687" cy="894447"/>
          </a:xfrm>
        </p:spPr>
        <p:txBody>
          <a:bodyPr/>
          <a:lstStyle/>
          <a:p>
            <a:pPr algn="ctr"/>
            <a:r>
              <a:rPr lang="en-US" dirty="0"/>
              <a:t>CASE SUMMARY</a:t>
            </a:r>
            <a:endParaRPr lang="en-IN" dirty="0"/>
          </a:p>
        </p:txBody>
      </p:sp>
      <p:sp>
        <p:nvSpPr>
          <p:cNvPr id="3" name="Content Placeholder 2">
            <a:extLst>
              <a:ext uri="{FF2B5EF4-FFF2-40B4-BE49-F238E27FC236}">
                <a16:creationId xmlns:a16="http://schemas.microsoft.com/office/drawing/2014/main" id="{9F1ABF96-0F5B-437F-A6ED-EAF79458BD57}"/>
              </a:ext>
            </a:extLst>
          </p:cNvPr>
          <p:cNvSpPr>
            <a:spLocks noGrp="1"/>
          </p:cNvSpPr>
          <p:nvPr>
            <p:ph idx="1"/>
          </p:nvPr>
        </p:nvSpPr>
        <p:spPr>
          <a:xfrm>
            <a:off x="2589212" y="1518557"/>
            <a:ext cx="8915400" cy="4715333"/>
          </a:xfrm>
        </p:spPr>
        <p:txBody>
          <a:bodyPr>
            <a:normAutofit lnSpcReduction="10000"/>
          </a:bodyPr>
          <a:lstStyle/>
          <a:p>
            <a:r>
              <a:rPr lang="en-US" dirty="0">
                <a:latin typeface="+mj-lt"/>
              </a:rPr>
              <a:t>A 6-YEAR-OLD MALE CHILD, A KNOWN CASE OF NEPHROTIC SYNDROME, PRESENTED WITH GENERALIZED BODY SWELLING (ANASARCA) FOR 8 DAYS AND FROTHY URINE WITH DECREASED URINE OUTPUT FOR 7 DAYS. </a:t>
            </a:r>
          </a:p>
          <a:p>
            <a:r>
              <a:rPr lang="en-US" dirty="0">
                <a:latin typeface="+mj-lt"/>
              </a:rPr>
              <a:t>THE SWELLING WAS INSIDIOUS IN ONSET, INITIALLY INVOLVING THE FACE AND GRADUALLY PROGRESSING TO THE LOWER LIMBS, ABDOMEN, SCROTUM, AND THE REST OF THE BODY. </a:t>
            </a:r>
          </a:p>
          <a:p>
            <a:r>
              <a:rPr lang="en-US" dirty="0">
                <a:latin typeface="+mj-lt"/>
              </a:rPr>
              <a:t>THERE WAS NO HISTORY OF HEMATURIA, DYSURIA, BURNING MICTURITION, BREATHLESSNESS, SEIZURES, ALTERED SENSORIUM, JAUNDICE, SKIN RASH, JOINT PAIN, SORE THROAT, OR RECENT SKIN INFECTION. </a:t>
            </a:r>
          </a:p>
          <a:p>
            <a:r>
              <a:rPr lang="en-US" dirty="0">
                <a:latin typeface="+mj-lt"/>
              </a:rPr>
              <a:t>THE CHILD HAD A SIMILAR EPISODE 10 MONTHS AGO, WHEN HE DEVELOPED FEVER FOLLOWED BY GENERALIZED EDEMA, FROTHY URINE, AND OLIGURIA, FOR WHICH HE WAS DIAGNOSED WITH NEPHROTIC SYNDROME AND TREATED. AS THERE WAS INADEQUATE RESPONSE, </a:t>
            </a:r>
          </a:p>
          <a:p>
            <a:r>
              <a:rPr lang="en-US" dirty="0">
                <a:latin typeface="+mj-lt"/>
              </a:rPr>
              <a:t>HE WAS REFERRED FOR RENAL BIOPSY AND LATER CONTINUED TREATMENT AT A PRIVATE HOSPITAL. THE CURRENT ILLNESS REPRESENTS A RELAPSE OF NEPHROTIC SYNDROME. </a:t>
            </a:r>
          </a:p>
          <a:p>
            <a:endParaRPr lang="en-IN" dirty="0">
              <a:latin typeface="+mj-lt"/>
            </a:endParaRPr>
          </a:p>
        </p:txBody>
      </p:sp>
    </p:spTree>
    <p:extLst>
      <p:ext uri="{BB962C8B-B14F-4D97-AF65-F5344CB8AC3E}">
        <p14:creationId xmlns:p14="http://schemas.microsoft.com/office/powerpoint/2010/main" val="402073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E9A5A-AC3D-44A9-9AA8-3CEA823CB7DD}"/>
              </a:ext>
            </a:extLst>
          </p:cNvPr>
          <p:cNvSpPr>
            <a:spLocks noGrp="1"/>
          </p:cNvSpPr>
          <p:nvPr>
            <p:ph type="title"/>
          </p:nvPr>
        </p:nvSpPr>
        <p:spPr/>
        <p:txBody>
          <a:bodyPr/>
          <a:lstStyle/>
          <a:p>
            <a:pPr algn="ctr"/>
            <a:r>
              <a:rPr lang="en-IN" dirty="0"/>
              <a:t>GENERAL PHYSICAL EXAMINATION</a:t>
            </a:r>
          </a:p>
        </p:txBody>
      </p:sp>
      <p:sp>
        <p:nvSpPr>
          <p:cNvPr id="3" name="Content Placeholder 2">
            <a:extLst>
              <a:ext uri="{FF2B5EF4-FFF2-40B4-BE49-F238E27FC236}">
                <a16:creationId xmlns:a16="http://schemas.microsoft.com/office/drawing/2014/main" id="{675A0AE9-2ED9-4E8F-BE80-77A918DD6ED3}"/>
              </a:ext>
            </a:extLst>
          </p:cNvPr>
          <p:cNvSpPr>
            <a:spLocks noGrp="1"/>
          </p:cNvSpPr>
          <p:nvPr>
            <p:ph idx="1"/>
          </p:nvPr>
        </p:nvSpPr>
        <p:spPr/>
        <p:txBody>
          <a:bodyPr>
            <a:normAutofit/>
          </a:bodyPr>
          <a:lstStyle/>
          <a:p>
            <a:r>
              <a:rPr lang="en-IN" dirty="0">
                <a:latin typeface="+mj-lt"/>
              </a:rPr>
              <a:t>DOE : 17</a:t>
            </a:r>
            <a:r>
              <a:rPr lang="en-IN" baseline="30000" dirty="0">
                <a:latin typeface="+mj-lt"/>
              </a:rPr>
              <a:t>TH</a:t>
            </a:r>
            <a:r>
              <a:rPr lang="en-IN" dirty="0">
                <a:latin typeface="+mj-lt"/>
              </a:rPr>
              <a:t> JULY 2026</a:t>
            </a:r>
          </a:p>
          <a:p>
            <a:r>
              <a:rPr lang="en-IN" dirty="0">
                <a:latin typeface="+mj-lt"/>
              </a:rPr>
              <a:t>THE PATIENT WAS WELL ORIENTED TO TIME, PLACE, AND PERSON.</a:t>
            </a:r>
          </a:p>
          <a:p>
            <a:r>
              <a:rPr lang="en-IN" dirty="0">
                <a:latin typeface="+mj-lt"/>
              </a:rPr>
              <a:t>THE PATIENT APPEARED SWOLLEN THROUGHOUT THE BODY, WITH PUFFINESS NOTICABLE IN THE FACE, HANDS, ABDOMEN AND LEGS AND THE SWELLING IS PRESENT ON BOTH SIDES OF THE BODY.</a:t>
            </a:r>
          </a:p>
          <a:p>
            <a:endParaRPr lang="en-IN" dirty="0">
              <a:latin typeface="+mj-lt"/>
            </a:endParaRPr>
          </a:p>
        </p:txBody>
      </p:sp>
    </p:spTree>
    <p:extLst>
      <p:ext uri="{BB962C8B-B14F-4D97-AF65-F5344CB8AC3E}">
        <p14:creationId xmlns:p14="http://schemas.microsoft.com/office/powerpoint/2010/main" val="2971040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C1D3-C563-41E0-9B21-6A107AE68637}"/>
              </a:ext>
            </a:extLst>
          </p:cNvPr>
          <p:cNvSpPr>
            <a:spLocks noGrp="1"/>
          </p:cNvSpPr>
          <p:nvPr>
            <p:ph type="title"/>
          </p:nvPr>
        </p:nvSpPr>
        <p:spPr>
          <a:xfrm flipV="1">
            <a:off x="2592925" y="179294"/>
            <a:ext cx="8911687" cy="444816"/>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3D43C519-E1A5-4A77-94B4-49F6499BFC64}"/>
              </a:ext>
            </a:extLst>
          </p:cNvPr>
          <p:cNvSpPr>
            <a:spLocks noGrp="1"/>
          </p:cNvSpPr>
          <p:nvPr>
            <p:ph idx="1"/>
          </p:nvPr>
        </p:nvSpPr>
        <p:spPr>
          <a:xfrm>
            <a:off x="2589212" y="624110"/>
            <a:ext cx="8915400" cy="5287112"/>
          </a:xfrm>
        </p:spPr>
        <p:txBody>
          <a:bodyPr>
            <a:normAutofit lnSpcReduction="10000"/>
          </a:bodyPr>
          <a:lstStyle/>
          <a:p>
            <a:r>
              <a:rPr lang="en-IN" dirty="0">
                <a:latin typeface="+mj-lt"/>
              </a:rPr>
              <a:t>VITALS </a:t>
            </a:r>
          </a:p>
          <a:p>
            <a:pPr lvl="1"/>
            <a:r>
              <a:rPr lang="en-IN" dirty="0">
                <a:latin typeface="+mj-lt"/>
              </a:rPr>
              <a:t>PULSE RATE : 106 BEATS/MIN </a:t>
            </a:r>
          </a:p>
          <a:p>
            <a:pPr lvl="2"/>
            <a:r>
              <a:rPr lang="en-IN" dirty="0">
                <a:latin typeface="+mj-lt"/>
              </a:rPr>
              <a:t>SITE : RIGHT RADIAL ARTERY</a:t>
            </a:r>
          </a:p>
          <a:p>
            <a:pPr lvl="2"/>
            <a:r>
              <a:rPr lang="en-IN" dirty="0">
                <a:latin typeface="+mj-lt"/>
              </a:rPr>
              <a:t>VOLUME : NORMAL</a:t>
            </a:r>
          </a:p>
          <a:p>
            <a:pPr lvl="2"/>
            <a:r>
              <a:rPr lang="en-IN" dirty="0">
                <a:latin typeface="+mj-lt"/>
              </a:rPr>
              <a:t>CHARACTER : REGULARLY REGULAR</a:t>
            </a:r>
          </a:p>
          <a:p>
            <a:pPr lvl="2"/>
            <a:r>
              <a:rPr lang="en-IN" dirty="0">
                <a:latin typeface="+mj-lt"/>
              </a:rPr>
              <a:t>SYNCHRONOUS WITH OTHER PULSES : PRESENT</a:t>
            </a:r>
          </a:p>
          <a:p>
            <a:pPr lvl="2"/>
            <a:r>
              <a:rPr lang="en-IN" dirty="0">
                <a:latin typeface="+mj-lt"/>
              </a:rPr>
              <a:t>RADIOFEMORAL DELAY : ABSENT</a:t>
            </a:r>
          </a:p>
          <a:p>
            <a:pPr lvl="2"/>
            <a:r>
              <a:rPr lang="en-IN" dirty="0">
                <a:latin typeface="+mj-lt"/>
              </a:rPr>
              <a:t>ALL PERIPHERAL PULSES FELT</a:t>
            </a:r>
          </a:p>
          <a:p>
            <a:pPr lvl="1"/>
            <a:r>
              <a:rPr lang="en-IN" dirty="0">
                <a:latin typeface="+mj-lt"/>
              </a:rPr>
              <a:t>RESPIRATORY RATE : 22 BREATHES/MIN</a:t>
            </a:r>
          </a:p>
          <a:p>
            <a:pPr lvl="2"/>
            <a:r>
              <a:rPr lang="en-IN" dirty="0">
                <a:latin typeface="+mj-lt"/>
              </a:rPr>
              <a:t>TYPE : THORACOABDOMINAL</a:t>
            </a:r>
          </a:p>
          <a:p>
            <a:pPr lvl="2"/>
            <a:r>
              <a:rPr lang="en-IN" dirty="0">
                <a:latin typeface="+mj-lt"/>
              </a:rPr>
              <a:t>RETRACTIONS : ABSENT</a:t>
            </a:r>
          </a:p>
          <a:p>
            <a:pPr lvl="1"/>
            <a:r>
              <a:rPr lang="en-IN" dirty="0">
                <a:latin typeface="+mj-lt"/>
              </a:rPr>
              <a:t>BLOOD PRESSURE : 140/100 MMHG</a:t>
            </a:r>
          </a:p>
          <a:p>
            <a:pPr lvl="2"/>
            <a:r>
              <a:rPr lang="en-IN" dirty="0">
                <a:latin typeface="+mj-lt"/>
              </a:rPr>
              <a:t>ARM : LEFT UPPER ARM </a:t>
            </a:r>
          </a:p>
          <a:p>
            <a:pPr lvl="2"/>
            <a:r>
              <a:rPr lang="en-IN" dirty="0">
                <a:latin typeface="+mj-lt"/>
              </a:rPr>
              <a:t>POSITION : SUPINE</a:t>
            </a:r>
          </a:p>
          <a:p>
            <a:pPr lvl="2"/>
            <a:r>
              <a:rPr lang="en-IN" dirty="0">
                <a:latin typeface="+mj-lt"/>
              </a:rPr>
              <a:t>BRACHIAL ARTERY</a:t>
            </a:r>
          </a:p>
          <a:p>
            <a:pPr lvl="1"/>
            <a:r>
              <a:rPr lang="en-IN" dirty="0">
                <a:latin typeface="+mj-lt"/>
              </a:rPr>
              <a:t>SPO2 : 97% ON ROOM AIR</a:t>
            </a:r>
            <a:endParaRPr lang="en-IN" dirty="0"/>
          </a:p>
        </p:txBody>
      </p:sp>
    </p:spTree>
    <p:extLst>
      <p:ext uri="{BB962C8B-B14F-4D97-AF65-F5344CB8AC3E}">
        <p14:creationId xmlns:p14="http://schemas.microsoft.com/office/powerpoint/2010/main" val="785978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5C506-504E-481D-ADF5-60B4B935AEAA}"/>
              </a:ext>
            </a:extLst>
          </p:cNvPr>
          <p:cNvSpPr>
            <a:spLocks noGrp="1"/>
          </p:cNvSpPr>
          <p:nvPr>
            <p:ph type="title"/>
          </p:nvPr>
        </p:nvSpPr>
        <p:spPr>
          <a:xfrm>
            <a:off x="2592925" y="624110"/>
            <a:ext cx="8911687" cy="75137"/>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15A1CDEB-EBD9-42A7-BF7B-5004CFB34DBD}"/>
              </a:ext>
            </a:extLst>
          </p:cNvPr>
          <p:cNvSpPr>
            <a:spLocks noGrp="1"/>
          </p:cNvSpPr>
          <p:nvPr>
            <p:ph idx="1"/>
          </p:nvPr>
        </p:nvSpPr>
        <p:spPr>
          <a:xfrm>
            <a:off x="2589212" y="1129553"/>
            <a:ext cx="8915400" cy="4781669"/>
          </a:xfrm>
        </p:spPr>
        <p:txBody>
          <a:bodyPr/>
          <a:lstStyle/>
          <a:p>
            <a:r>
              <a:rPr lang="en-IN" dirty="0">
                <a:latin typeface="+mj-lt"/>
              </a:rPr>
              <a:t>PALLOR : ABSENT</a:t>
            </a:r>
          </a:p>
          <a:p>
            <a:r>
              <a:rPr lang="en-IN" dirty="0">
                <a:latin typeface="+mj-lt"/>
              </a:rPr>
              <a:t>ICTERUS : ABSENT</a:t>
            </a:r>
          </a:p>
          <a:p>
            <a:r>
              <a:rPr lang="en-IN" dirty="0">
                <a:latin typeface="+mj-lt"/>
              </a:rPr>
              <a:t>CYANOSIS : ABSENT</a:t>
            </a:r>
          </a:p>
          <a:p>
            <a:r>
              <a:rPr lang="en-IN" dirty="0">
                <a:latin typeface="+mj-lt"/>
              </a:rPr>
              <a:t>CLUBBING : ABSENT</a:t>
            </a:r>
          </a:p>
          <a:p>
            <a:r>
              <a:rPr lang="en-IN" dirty="0">
                <a:latin typeface="+mj-lt"/>
              </a:rPr>
              <a:t>LYMPHADENOPATHY : ABSENT</a:t>
            </a:r>
          </a:p>
          <a:p>
            <a:r>
              <a:rPr lang="en-IN" dirty="0">
                <a:latin typeface="+mj-lt"/>
              </a:rPr>
              <a:t>EDEMA : PRESENT (PITTING – GENERALISED) GRADE 2+</a:t>
            </a:r>
          </a:p>
          <a:p>
            <a:pPr lvl="1"/>
            <a:r>
              <a:rPr lang="en-IN" dirty="0">
                <a:latin typeface="+mj-lt"/>
              </a:rPr>
              <a:t>PITTING EDEMA GRADING</a:t>
            </a:r>
          </a:p>
          <a:p>
            <a:pPr lvl="1"/>
            <a:r>
              <a:rPr lang="en-IN" dirty="0">
                <a:latin typeface="+mj-lt"/>
              </a:rPr>
              <a:t>GRADE 1+ : MILD (~2MM PIT) </a:t>
            </a:r>
          </a:p>
          <a:p>
            <a:pPr lvl="1"/>
            <a:r>
              <a:rPr lang="en-IN" dirty="0">
                <a:latin typeface="+mj-lt"/>
              </a:rPr>
              <a:t>GRADE 2+ : MODERATE (~4MM PIT)</a:t>
            </a:r>
          </a:p>
          <a:p>
            <a:pPr lvl="1"/>
            <a:r>
              <a:rPr lang="en-IN" dirty="0">
                <a:latin typeface="+mj-lt"/>
              </a:rPr>
              <a:t>GRADE 3+ : MODERATELY SEVERE (~6MM PIT)</a:t>
            </a:r>
          </a:p>
          <a:p>
            <a:pPr lvl="1"/>
            <a:r>
              <a:rPr lang="en-IN" dirty="0">
                <a:latin typeface="+mj-lt"/>
              </a:rPr>
              <a:t>GRADE 4+ : SEVERE (~8MM PIT)</a:t>
            </a:r>
          </a:p>
        </p:txBody>
      </p:sp>
    </p:spTree>
    <p:extLst>
      <p:ext uri="{BB962C8B-B14F-4D97-AF65-F5344CB8AC3E}">
        <p14:creationId xmlns:p14="http://schemas.microsoft.com/office/powerpoint/2010/main" val="3201815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13E4D-6206-4A08-8C02-B44D6848F81F}"/>
              </a:ext>
            </a:extLst>
          </p:cNvPr>
          <p:cNvSpPr>
            <a:spLocks noGrp="1"/>
          </p:cNvSpPr>
          <p:nvPr>
            <p:ph type="title"/>
          </p:nvPr>
        </p:nvSpPr>
        <p:spPr>
          <a:xfrm>
            <a:off x="2592925" y="624110"/>
            <a:ext cx="8911687" cy="720596"/>
          </a:xfrm>
        </p:spPr>
        <p:txBody>
          <a:bodyPr>
            <a:normAutofit/>
          </a:bodyPr>
          <a:lstStyle/>
          <a:p>
            <a:pPr algn="ctr"/>
            <a:r>
              <a:rPr lang="en-IN" dirty="0"/>
              <a:t>ANTHROPOMETRY</a:t>
            </a:r>
          </a:p>
        </p:txBody>
      </p:sp>
      <p:sp>
        <p:nvSpPr>
          <p:cNvPr id="3" name="Content Placeholder 2">
            <a:extLst>
              <a:ext uri="{FF2B5EF4-FFF2-40B4-BE49-F238E27FC236}">
                <a16:creationId xmlns:a16="http://schemas.microsoft.com/office/drawing/2014/main" id="{307F070B-BCDB-444D-A7F1-1BFF41CB2EBD}"/>
              </a:ext>
            </a:extLst>
          </p:cNvPr>
          <p:cNvSpPr>
            <a:spLocks noGrp="1"/>
          </p:cNvSpPr>
          <p:nvPr>
            <p:ph idx="1"/>
          </p:nvPr>
        </p:nvSpPr>
        <p:spPr>
          <a:xfrm>
            <a:off x="2589212" y="1344706"/>
            <a:ext cx="8915400" cy="4889184"/>
          </a:xfrm>
        </p:spPr>
        <p:txBody>
          <a:bodyPr>
            <a:normAutofit fontScale="92500" lnSpcReduction="20000"/>
          </a:bodyPr>
          <a:lstStyle/>
          <a:p>
            <a:r>
              <a:rPr lang="en-IN" dirty="0">
                <a:latin typeface="+mj-lt"/>
              </a:rPr>
              <a:t>WEIGHT : </a:t>
            </a:r>
          </a:p>
          <a:p>
            <a:pPr lvl="1">
              <a:buFont typeface="Arial" panose="020B0604020202020204" pitchFamily="34" charset="0"/>
              <a:buChar char="•"/>
            </a:pPr>
            <a:r>
              <a:rPr lang="en-IN" sz="1700" dirty="0">
                <a:latin typeface="+mj-lt"/>
              </a:rPr>
              <a:t>DOA : 23.3 KILOGRAMS (BETWEEN 50</a:t>
            </a:r>
            <a:r>
              <a:rPr lang="en-IN" sz="1700" baseline="30000" dirty="0">
                <a:latin typeface="+mj-lt"/>
              </a:rPr>
              <a:t>TH</a:t>
            </a:r>
            <a:r>
              <a:rPr lang="en-IN" sz="1700" dirty="0">
                <a:latin typeface="+mj-lt"/>
              </a:rPr>
              <a:t> AND 90</a:t>
            </a:r>
            <a:r>
              <a:rPr lang="en-IN" sz="1700" baseline="30000" dirty="0">
                <a:latin typeface="+mj-lt"/>
              </a:rPr>
              <a:t>TH</a:t>
            </a:r>
            <a:r>
              <a:rPr lang="en-IN" sz="1700" dirty="0">
                <a:latin typeface="+mj-lt"/>
              </a:rPr>
              <a:t> PERCENTILE)</a:t>
            </a:r>
          </a:p>
          <a:p>
            <a:pPr lvl="1">
              <a:buFont typeface="Arial" panose="020B0604020202020204" pitchFamily="34" charset="0"/>
              <a:buChar char="•"/>
            </a:pPr>
            <a:r>
              <a:rPr lang="en-IN" sz="1700" dirty="0">
                <a:latin typeface="+mj-lt"/>
              </a:rPr>
              <a:t>DOE : 17.1 KILOGRAMS (BETWEEN 10</a:t>
            </a:r>
            <a:r>
              <a:rPr lang="en-IN" sz="1700" baseline="30000" dirty="0">
                <a:latin typeface="+mj-lt"/>
              </a:rPr>
              <a:t>TH</a:t>
            </a:r>
            <a:r>
              <a:rPr lang="en-IN" sz="1700" dirty="0">
                <a:latin typeface="+mj-lt"/>
              </a:rPr>
              <a:t> AND 25</a:t>
            </a:r>
            <a:r>
              <a:rPr lang="en-IN" sz="1700" baseline="30000" dirty="0">
                <a:latin typeface="+mj-lt"/>
              </a:rPr>
              <a:t>TH</a:t>
            </a:r>
            <a:r>
              <a:rPr lang="en-IN" sz="1700" dirty="0">
                <a:latin typeface="+mj-lt"/>
              </a:rPr>
              <a:t> PERCENTILE)</a:t>
            </a:r>
          </a:p>
          <a:p>
            <a:r>
              <a:rPr lang="en-IN" dirty="0">
                <a:latin typeface="+mj-lt"/>
              </a:rPr>
              <a:t>HEIGHT : 111 CENTIMETRES (BETWEEN 10</a:t>
            </a:r>
            <a:r>
              <a:rPr lang="en-IN" baseline="30000" dirty="0">
                <a:latin typeface="+mj-lt"/>
              </a:rPr>
              <a:t>TH</a:t>
            </a:r>
            <a:r>
              <a:rPr lang="en-IN" dirty="0">
                <a:latin typeface="+mj-lt"/>
              </a:rPr>
              <a:t> AND 25</a:t>
            </a:r>
            <a:r>
              <a:rPr lang="en-IN" baseline="30000" dirty="0">
                <a:latin typeface="+mj-lt"/>
              </a:rPr>
              <a:t>TH</a:t>
            </a:r>
            <a:r>
              <a:rPr lang="en-IN" dirty="0">
                <a:latin typeface="+mj-lt"/>
              </a:rPr>
              <a:t>  PERCENTILE)</a:t>
            </a:r>
          </a:p>
          <a:p>
            <a:endParaRPr lang="en-IN" dirty="0">
              <a:latin typeface="+mj-lt"/>
            </a:endParaRPr>
          </a:p>
          <a:p>
            <a:r>
              <a:rPr lang="en-IN" dirty="0">
                <a:latin typeface="+mj-lt"/>
              </a:rPr>
              <a:t>EXPECTED WEIGHT FOR AGE : 19.3 KILOGRAMS </a:t>
            </a:r>
          </a:p>
          <a:p>
            <a:r>
              <a:rPr lang="en-IN" dirty="0">
                <a:latin typeface="+mj-lt"/>
              </a:rPr>
              <a:t>EXPECTED HEIGHT FOR AGE : 114.8 CENTIMETRES</a:t>
            </a:r>
          </a:p>
          <a:p>
            <a:endParaRPr lang="en-IN" dirty="0">
              <a:latin typeface="+mj-lt"/>
            </a:endParaRPr>
          </a:p>
          <a:p>
            <a:r>
              <a:rPr lang="en-IN" dirty="0">
                <a:latin typeface="+mj-lt"/>
              </a:rPr>
              <a:t>BMI (DOA) : 14.9 KGM² </a:t>
            </a:r>
            <a:r>
              <a:rPr lang="en-IN" sz="1800" dirty="0">
                <a:latin typeface="+mj-lt"/>
              </a:rPr>
              <a:t>(BETWEEN 50</a:t>
            </a:r>
            <a:r>
              <a:rPr lang="en-IN" sz="1800" baseline="30000" dirty="0">
                <a:latin typeface="+mj-lt"/>
              </a:rPr>
              <a:t>TH</a:t>
            </a:r>
            <a:r>
              <a:rPr lang="en-IN" sz="1800" dirty="0">
                <a:latin typeface="+mj-lt"/>
              </a:rPr>
              <a:t> AND 90</a:t>
            </a:r>
            <a:r>
              <a:rPr lang="en-IN" sz="1800" baseline="30000" dirty="0">
                <a:latin typeface="+mj-lt"/>
              </a:rPr>
              <a:t>TH</a:t>
            </a:r>
            <a:r>
              <a:rPr lang="en-IN" sz="1800" dirty="0">
                <a:latin typeface="+mj-lt"/>
              </a:rPr>
              <a:t> PERCENTILE)</a:t>
            </a:r>
            <a:endParaRPr lang="en-IN" dirty="0">
              <a:latin typeface="+mj-lt"/>
            </a:endParaRPr>
          </a:p>
          <a:p>
            <a:r>
              <a:rPr lang="en-IN" dirty="0">
                <a:latin typeface="+mj-lt"/>
              </a:rPr>
              <a:t>BMI (DOE) : 13.8 KGM² </a:t>
            </a:r>
            <a:r>
              <a:rPr lang="en-IN" sz="1800" dirty="0">
                <a:latin typeface="+mj-lt"/>
              </a:rPr>
              <a:t>(BETWEEN 5</a:t>
            </a:r>
            <a:r>
              <a:rPr lang="en-IN" sz="1800" baseline="30000" dirty="0">
                <a:latin typeface="+mj-lt"/>
              </a:rPr>
              <a:t>TH</a:t>
            </a:r>
            <a:r>
              <a:rPr lang="en-IN" sz="1800" dirty="0">
                <a:latin typeface="+mj-lt"/>
              </a:rPr>
              <a:t> AND 10</a:t>
            </a:r>
            <a:r>
              <a:rPr lang="en-IN" sz="1800" baseline="30000" dirty="0">
                <a:latin typeface="+mj-lt"/>
              </a:rPr>
              <a:t>TH</a:t>
            </a:r>
            <a:r>
              <a:rPr lang="en-IN" sz="1800" dirty="0">
                <a:latin typeface="+mj-lt"/>
              </a:rPr>
              <a:t> PERCENTILE)</a:t>
            </a:r>
            <a:endParaRPr lang="en-IN" dirty="0">
              <a:latin typeface="+mj-lt"/>
            </a:endParaRPr>
          </a:p>
          <a:p>
            <a:endParaRPr lang="en-IN" dirty="0">
              <a:latin typeface="+mj-lt"/>
            </a:endParaRPr>
          </a:p>
          <a:p>
            <a:r>
              <a:rPr lang="en-IN" dirty="0">
                <a:latin typeface="+mj-lt"/>
              </a:rPr>
              <a:t>IMPRESSION</a:t>
            </a:r>
          </a:p>
          <a:p>
            <a:pPr lvl="1"/>
            <a:r>
              <a:rPr lang="en-IN" dirty="0">
                <a:latin typeface="+mj-lt"/>
              </a:rPr>
              <a:t>WEIGHT : REFLECTS LOW/REDUCED WEIGHT</a:t>
            </a:r>
          </a:p>
          <a:p>
            <a:pPr lvl="1"/>
            <a:r>
              <a:rPr lang="en-IN" dirty="0">
                <a:latin typeface="+mj-lt"/>
              </a:rPr>
              <a:t>HEIGHT : MILDLY BELOW EXPECTED</a:t>
            </a:r>
          </a:p>
          <a:p>
            <a:pPr lvl="1"/>
            <a:endParaRPr lang="en-IN" dirty="0">
              <a:latin typeface="+mj-lt"/>
            </a:endParaRPr>
          </a:p>
        </p:txBody>
      </p:sp>
    </p:spTree>
    <p:extLst>
      <p:ext uri="{BB962C8B-B14F-4D97-AF65-F5344CB8AC3E}">
        <p14:creationId xmlns:p14="http://schemas.microsoft.com/office/powerpoint/2010/main" val="156376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C5956-4434-4E2E-8538-CD0E0E650F5D}"/>
              </a:ext>
            </a:extLst>
          </p:cNvPr>
          <p:cNvSpPr>
            <a:spLocks noGrp="1"/>
          </p:cNvSpPr>
          <p:nvPr>
            <p:ph type="title"/>
          </p:nvPr>
        </p:nvSpPr>
        <p:spPr/>
        <p:txBody>
          <a:bodyPr/>
          <a:lstStyle/>
          <a:p>
            <a:pPr algn="ctr"/>
            <a:r>
              <a:rPr lang="en-IN" dirty="0"/>
              <a:t>HEAD TO TOE EXAMINATION</a:t>
            </a:r>
          </a:p>
        </p:txBody>
      </p:sp>
      <p:sp>
        <p:nvSpPr>
          <p:cNvPr id="3" name="Content Placeholder 2">
            <a:extLst>
              <a:ext uri="{FF2B5EF4-FFF2-40B4-BE49-F238E27FC236}">
                <a16:creationId xmlns:a16="http://schemas.microsoft.com/office/drawing/2014/main" id="{7C14A0B2-AE5E-479C-8006-AEA0CF40FB75}"/>
              </a:ext>
            </a:extLst>
          </p:cNvPr>
          <p:cNvSpPr>
            <a:spLocks noGrp="1"/>
          </p:cNvSpPr>
          <p:nvPr>
            <p:ph idx="1"/>
          </p:nvPr>
        </p:nvSpPr>
        <p:spPr>
          <a:xfrm>
            <a:off x="2589212" y="1905000"/>
            <a:ext cx="8915400" cy="4328890"/>
          </a:xfrm>
        </p:spPr>
        <p:txBody>
          <a:bodyPr>
            <a:normAutofit/>
          </a:bodyPr>
          <a:lstStyle/>
          <a:p>
            <a:r>
              <a:rPr lang="en-IN" dirty="0">
                <a:latin typeface="+mj-lt"/>
              </a:rPr>
              <a:t>HAIR : BLACK AND THIN</a:t>
            </a:r>
          </a:p>
          <a:p>
            <a:r>
              <a:rPr lang="en-IN" dirty="0">
                <a:latin typeface="+mj-lt"/>
              </a:rPr>
              <a:t>EYE : NORMAL IN SHAPE, BLACK IN COLOUR, NO DISCHARGE</a:t>
            </a:r>
          </a:p>
          <a:p>
            <a:r>
              <a:rPr lang="en-IN" dirty="0">
                <a:latin typeface="+mj-lt"/>
              </a:rPr>
              <a:t>EAR : NORMAL, NO DISCHARGE, EAC CLEAR</a:t>
            </a:r>
          </a:p>
          <a:p>
            <a:r>
              <a:rPr lang="en-IN" dirty="0">
                <a:latin typeface="+mj-lt"/>
              </a:rPr>
              <a:t>LIPS : PINK AND MOIST</a:t>
            </a:r>
          </a:p>
          <a:p>
            <a:r>
              <a:rPr lang="en-IN" dirty="0">
                <a:latin typeface="+mj-lt"/>
              </a:rPr>
              <a:t>ORAL : WELL MAINTAINED ORAL HYGIENE</a:t>
            </a:r>
          </a:p>
          <a:p>
            <a:r>
              <a:rPr lang="en-IN" dirty="0">
                <a:latin typeface="+mj-lt"/>
              </a:rPr>
              <a:t>THROAT : UVULA CENTRAL, NO PHARYNGEAL CONGESTION</a:t>
            </a:r>
          </a:p>
          <a:p>
            <a:r>
              <a:rPr lang="en-IN" dirty="0">
                <a:latin typeface="+mj-lt"/>
              </a:rPr>
              <a:t>FACE : FACIAL PUFFINESS OBSERVED</a:t>
            </a:r>
          </a:p>
          <a:p>
            <a:r>
              <a:rPr lang="en-IN" dirty="0">
                <a:latin typeface="+mj-lt"/>
              </a:rPr>
              <a:t>SKIN ABNORMALITY : SHINY AND STRETCHED</a:t>
            </a:r>
          </a:p>
          <a:p>
            <a:r>
              <a:rPr lang="en-IN" dirty="0">
                <a:latin typeface="+mj-lt"/>
              </a:rPr>
              <a:t>RESPIRATORY : BILATERAL EQUAL ENTRY, NO WHEEZE OR CREPITATIONS</a:t>
            </a:r>
          </a:p>
          <a:p>
            <a:endParaRPr lang="en-IN" dirty="0">
              <a:latin typeface="+mj-lt"/>
            </a:endParaRPr>
          </a:p>
        </p:txBody>
      </p:sp>
    </p:spTree>
    <p:extLst>
      <p:ext uri="{BB962C8B-B14F-4D97-AF65-F5344CB8AC3E}">
        <p14:creationId xmlns:p14="http://schemas.microsoft.com/office/powerpoint/2010/main" val="32033399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C5956-4434-4E2E-8538-CD0E0E650F5D}"/>
              </a:ext>
            </a:extLst>
          </p:cNvPr>
          <p:cNvSpPr>
            <a:spLocks noGrp="1"/>
          </p:cNvSpPr>
          <p:nvPr>
            <p:ph type="title"/>
          </p:nvPr>
        </p:nvSpPr>
        <p:spPr/>
        <p:txBody>
          <a:bodyPr/>
          <a:lstStyle/>
          <a:p>
            <a:pPr algn="ctr"/>
            <a:r>
              <a:rPr lang="en-IN" dirty="0"/>
              <a:t>HEAD TO TOE EXAMINATION</a:t>
            </a:r>
          </a:p>
        </p:txBody>
      </p:sp>
      <p:sp>
        <p:nvSpPr>
          <p:cNvPr id="3" name="Content Placeholder 2">
            <a:extLst>
              <a:ext uri="{FF2B5EF4-FFF2-40B4-BE49-F238E27FC236}">
                <a16:creationId xmlns:a16="http://schemas.microsoft.com/office/drawing/2014/main" id="{7C14A0B2-AE5E-479C-8006-AEA0CF40FB75}"/>
              </a:ext>
            </a:extLst>
          </p:cNvPr>
          <p:cNvSpPr>
            <a:spLocks noGrp="1"/>
          </p:cNvSpPr>
          <p:nvPr>
            <p:ph idx="1"/>
          </p:nvPr>
        </p:nvSpPr>
        <p:spPr>
          <a:xfrm>
            <a:off x="2589212" y="1905000"/>
            <a:ext cx="8915400" cy="4328890"/>
          </a:xfrm>
        </p:spPr>
        <p:txBody>
          <a:bodyPr>
            <a:normAutofit lnSpcReduction="10000"/>
          </a:bodyPr>
          <a:lstStyle/>
          <a:p>
            <a:r>
              <a:rPr lang="en-IN" dirty="0">
                <a:latin typeface="+mj-lt"/>
              </a:rPr>
              <a:t>ABDOMEN : SOFT AND NON TENDER</a:t>
            </a:r>
          </a:p>
          <a:p>
            <a:r>
              <a:rPr lang="en-IN" dirty="0">
                <a:latin typeface="+mj-lt"/>
              </a:rPr>
              <a:t>UMBILICUS : CENTRAL AND EVERTED</a:t>
            </a:r>
          </a:p>
          <a:p>
            <a:r>
              <a:rPr lang="en-IN" dirty="0">
                <a:latin typeface="+mj-lt"/>
              </a:rPr>
              <a:t>SCROTUM : SCROTAL SWELLING</a:t>
            </a:r>
          </a:p>
          <a:p>
            <a:r>
              <a:rPr lang="en-IN" dirty="0">
                <a:latin typeface="+mj-lt"/>
              </a:rPr>
              <a:t>PENIS : SWOLLEN AND TURNED TOWARDS ABDOMEN</a:t>
            </a:r>
          </a:p>
          <a:p>
            <a:r>
              <a:rPr lang="en-IN" dirty="0">
                <a:latin typeface="+mj-lt"/>
              </a:rPr>
              <a:t>JOINTS : NO SWELLING, NO DEFORMITY</a:t>
            </a:r>
          </a:p>
          <a:p>
            <a:r>
              <a:rPr lang="en-IN" dirty="0">
                <a:latin typeface="+mj-lt"/>
              </a:rPr>
              <a:t>LIMBS : SWOLLEN</a:t>
            </a:r>
          </a:p>
          <a:p>
            <a:r>
              <a:rPr lang="en-IN" dirty="0">
                <a:latin typeface="+mj-lt"/>
              </a:rPr>
              <a:t>SPINE : NORMAL</a:t>
            </a:r>
          </a:p>
          <a:p>
            <a:r>
              <a:rPr lang="en-IN" dirty="0">
                <a:latin typeface="+mj-lt"/>
              </a:rPr>
              <a:t>DEEP TENDON REFLEXES : NORMAL</a:t>
            </a:r>
          </a:p>
          <a:p>
            <a:r>
              <a:rPr lang="en-IN" dirty="0">
                <a:latin typeface="+mj-lt"/>
              </a:rPr>
              <a:t>SPECIAL FACIAL FEATURES : ABSENT</a:t>
            </a:r>
          </a:p>
          <a:p>
            <a:r>
              <a:rPr lang="en-IN" dirty="0">
                <a:latin typeface="+mj-lt"/>
              </a:rPr>
              <a:t>VITAMIN DEFICIENCY SIGNS : ABSENT</a:t>
            </a:r>
          </a:p>
          <a:p>
            <a:r>
              <a:rPr lang="en-IN" dirty="0">
                <a:latin typeface="+mj-lt"/>
              </a:rPr>
              <a:t>SIGNS OF DEHYDRATION : NO SIGNS OF DEHYDRATION</a:t>
            </a:r>
          </a:p>
          <a:p>
            <a:endParaRPr lang="en-IN" dirty="0">
              <a:latin typeface="+mj-lt"/>
            </a:endParaRPr>
          </a:p>
        </p:txBody>
      </p:sp>
    </p:spTree>
    <p:extLst>
      <p:ext uri="{BB962C8B-B14F-4D97-AF65-F5344CB8AC3E}">
        <p14:creationId xmlns:p14="http://schemas.microsoft.com/office/powerpoint/2010/main" val="9130428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FEAD2-F2AE-47FA-A3E5-62E3DE590039}"/>
              </a:ext>
            </a:extLst>
          </p:cNvPr>
          <p:cNvSpPr>
            <a:spLocks noGrp="1"/>
          </p:cNvSpPr>
          <p:nvPr>
            <p:ph type="title"/>
          </p:nvPr>
        </p:nvSpPr>
        <p:spPr/>
        <p:txBody>
          <a:bodyPr/>
          <a:lstStyle/>
          <a:p>
            <a:pPr algn="ctr"/>
            <a:r>
              <a:rPr lang="en-US" dirty="0"/>
              <a:t>ABDOMINAL EXAMINATION</a:t>
            </a:r>
            <a:endParaRPr lang="en-IN" dirty="0"/>
          </a:p>
        </p:txBody>
      </p:sp>
      <p:sp>
        <p:nvSpPr>
          <p:cNvPr id="3" name="AutoShape 2" descr="Image result for regions of abdomen">
            <a:extLst>
              <a:ext uri="{FF2B5EF4-FFF2-40B4-BE49-F238E27FC236}">
                <a16:creationId xmlns:a16="http://schemas.microsoft.com/office/drawing/2014/main" id="{B2CBD937-B308-457D-B37A-0836FA0630F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pic>
        <p:nvPicPr>
          <p:cNvPr id="8" name="Picture 7">
            <a:extLst>
              <a:ext uri="{FF2B5EF4-FFF2-40B4-BE49-F238E27FC236}">
                <a16:creationId xmlns:a16="http://schemas.microsoft.com/office/drawing/2014/main" id="{26D61312-F41B-456A-ABCB-8CF7DE410E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06" y="1265830"/>
            <a:ext cx="9502588" cy="5158867"/>
          </a:xfrm>
          <a:prstGeom prst="rect">
            <a:avLst/>
          </a:prstGeom>
        </p:spPr>
      </p:pic>
    </p:spTree>
    <p:extLst>
      <p:ext uri="{BB962C8B-B14F-4D97-AF65-F5344CB8AC3E}">
        <p14:creationId xmlns:p14="http://schemas.microsoft.com/office/powerpoint/2010/main" val="1454414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F1554-695B-421C-A950-D984DA30DACE}"/>
              </a:ext>
            </a:extLst>
          </p:cNvPr>
          <p:cNvSpPr>
            <a:spLocks noGrp="1"/>
          </p:cNvSpPr>
          <p:nvPr>
            <p:ph type="title"/>
          </p:nvPr>
        </p:nvSpPr>
        <p:spPr/>
        <p:txBody>
          <a:bodyPr/>
          <a:lstStyle/>
          <a:p>
            <a:pPr algn="ctr"/>
            <a:r>
              <a:rPr lang="en-IN" dirty="0"/>
              <a:t>ABDOMINAL EXAMINATION</a:t>
            </a:r>
          </a:p>
        </p:txBody>
      </p:sp>
      <p:sp>
        <p:nvSpPr>
          <p:cNvPr id="3" name="Content Placeholder 2">
            <a:extLst>
              <a:ext uri="{FF2B5EF4-FFF2-40B4-BE49-F238E27FC236}">
                <a16:creationId xmlns:a16="http://schemas.microsoft.com/office/drawing/2014/main" id="{7F18D86A-ACF7-44D9-9A6F-6FDFEEF1EB29}"/>
              </a:ext>
            </a:extLst>
          </p:cNvPr>
          <p:cNvSpPr>
            <a:spLocks noGrp="1"/>
          </p:cNvSpPr>
          <p:nvPr>
            <p:ph idx="1"/>
          </p:nvPr>
        </p:nvSpPr>
        <p:spPr/>
        <p:txBody>
          <a:bodyPr/>
          <a:lstStyle/>
          <a:p>
            <a:r>
              <a:rPr lang="en-IN" b="1" dirty="0">
                <a:latin typeface="+mj-lt"/>
              </a:rPr>
              <a:t>INSPECTION</a:t>
            </a:r>
            <a:r>
              <a:rPr lang="en-IN" dirty="0">
                <a:latin typeface="+mj-lt"/>
              </a:rPr>
              <a:t> : </a:t>
            </a:r>
          </a:p>
          <a:p>
            <a:pPr lvl="1"/>
            <a:r>
              <a:rPr lang="en-IN" dirty="0">
                <a:latin typeface="+mj-lt"/>
              </a:rPr>
              <a:t>ABDOMINAL DISTENSION</a:t>
            </a:r>
          </a:p>
          <a:p>
            <a:pPr lvl="1"/>
            <a:r>
              <a:rPr lang="en-IN" dirty="0">
                <a:latin typeface="+mj-lt"/>
              </a:rPr>
              <a:t>SHINY AND STRETCHED SKIN</a:t>
            </a:r>
          </a:p>
          <a:p>
            <a:pPr lvl="1"/>
            <a:r>
              <a:rPr lang="en-IN" dirty="0">
                <a:latin typeface="+mj-lt"/>
              </a:rPr>
              <a:t>SHAPE : SYMMETRICAL</a:t>
            </a:r>
          </a:p>
          <a:p>
            <a:pPr lvl="1"/>
            <a:r>
              <a:rPr lang="en-IN" dirty="0">
                <a:latin typeface="+mj-lt"/>
              </a:rPr>
              <a:t>NO SCARS PRESENT</a:t>
            </a:r>
          </a:p>
          <a:p>
            <a:pPr lvl="1"/>
            <a:r>
              <a:rPr lang="en-IN" dirty="0">
                <a:latin typeface="+mj-lt"/>
              </a:rPr>
              <a:t>UMBILICUS EVERTED</a:t>
            </a:r>
          </a:p>
          <a:p>
            <a:pPr lvl="1"/>
            <a:r>
              <a:rPr lang="en-IN" dirty="0">
                <a:latin typeface="+mj-lt"/>
              </a:rPr>
              <a:t>FLANKS APPEARED FULL IN SUPINE POSITION</a:t>
            </a:r>
          </a:p>
          <a:p>
            <a:pPr lvl="1"/>
            <a:r>
              <a:rPr lang="en-IN" dirty="0">
                <a:latin typeface="+mj-lt"/>
              </a:rPr>
              <a:t>NO DILATED ABDOMINAL VEINS</a:t>
            </a:r>
          </a:p>
          <a:p>
            <a:pPr lvl="1"/>
            <a:r>
              <a:rPr lang="en-IN" dirty="0">
                <a:latin typeface="+mj-lt"/>
              </a:rPr>
              <a:t>REDUCED ABDOMINAL MOVEMENTS IN RESPIRATION</a:t>
            </a:r>
          </a:p>
        </p:txBody>
      </p:sp>
    </p:spTree>
    <p:extLst>
      <p:ext uri="{BB962C8B-B14F-4D97-AF65-F5344CB8AC3E}">
        <p14:creationId xmlns:p14="http://schemas.microsoft.com/office/powerpoint/2010/main" val="42744409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F1554-695B-421C-A950-D984DA30DACE}"/>
              </a:ext>
            </a:extLst>
          </p:cNvPr>
          <p:cNvSpPr>
            <a:spLocks noGrp="1"/>
          </p:cNvSpPr>
          <p:nvPr>
            <p:ph type="title"/>
          </p:nvPr>
        </p:nvSpPr>
        <p:spPr/>
        <p:txBody>
          <a:bodyPr/>
          <a:lstStyle/>
          <a:p>
            <a:pPr algn="ctr"/>
            <a:r>
              <a:rPr lang="en-IN" dirty="0"/>
              <a:t>ABDOMINAL EXAMINATION</a:t>
            </a:r>
          </a:p>
        </p:txBody>
      </p:sp>
      <p:sp>
        <p:nvSpPr>
          <p:cNvPr id="3" name="Content Placeholder 2">
            <a:extLst>
              <a:ext uri="{FF2B5EF4-FFF2-40B4-BE49-F238E27FC236}">
                <a16:creationId xmlns:a16="http://schemas.microsoft.com/office/drawing/2014/main" id="{7F18D86A-ACF7-44D9-9A6F-6FDFEEF1EB29}"/>
              </a:ext>
            </a:extLst>
          </p:cNvPr>
          <p:cNvSpPr>
            <a:spLocks noGrp="1"/>
          </p:cNvSpPr>
          <p:nvPr>
            <p:ph idx="1"/>
          </p:nvPr>
        </p:nvSpPr>
        <p:spPr/>
        <p:txBody>
          <a:bodyPr/>
          <a:lstStyle/>
          <a:p>
            <a:r>
              <a:rPr lang="en-IN" b="1" dirty="0">
                <a:latin typeface="+mj-lt"/>
              </a:rPr>
              <a:t>PALPATION :</a:t>
            </a:r>
            <a:endParaRPr lang="en-IN" dirty="0">
              <a:latin typeface="+mj-lt"/>
            </a:endParaRPr>
          </a:p>
          <a:p>
            <a:pPr lvl="1"/>
            <a:r>
              <a:rPr lang="en-IN" dirty="0">
                <a:latin typeface="+mj-lt"/>
              </a:rPr>
              <a:t>ALL THE INSPECTORY FINDINGS WERE CONFIRMED</a:t>
            </a:r>
          </a:p>
          <a:p>
            <a:pPr lvl="1"/>
            <a:r>
              <a:rPr lang="en-IN" dirty="0">
                <a:latin typeface="+mj-lt"/>
              </a:rPr>
              <a:t>NO LOCAL RISE OF TEMPERATURE</a:t>
            </a:r>
          </a:p>
          <a:p>
            <a:pPr lvl="1"/>
            <a:r>
              <a:rPr lang="en-IN" dirty="0">
                <a:latin typeface="+mj-lt"/>
              </a:rPr>
              <a:t>SOFT AND NON TENDER</a:t>
            </a:r>
          </a:p>
          <a:p>
            <a:pPr lvl="1"/>
            <a:r>
              <a:rPr lang="en-IN" dirty="0">
                <a:latin typeface="+mj-lt"/>
              </a:rPr>
              <a:t>NO GUARDING AND RIGIDITY</a:t>
            </a:r>
          </a:p>
          <a:p>
            <a:pPr lvl="1"/>
            <a:r>
              <a:rPr lang="en-IN" dirty="0">
                <a:latin typeface="+mj-lt"/>
              </a:rPr>
              <a:t>LIVER : NOT ELLICITABLE</a:t>
            </a:r>
          </a:p>
          <a:p>
            <a:pPr lvl="1"/>
            <a:r>
              <a:rPr lang="en-IN" dirty="0">
                <a:latin typeface="+mj-lt"/>
              </a:rPr>
              <a:t>SPLEEN : NOT ELLICITABLE</a:t>
            </a:r>
          </a:p>
          <a:p>
            <a:pPr lvl="1"/>
            <a:r>
              <a:rPr lang="en-IN" dirty="0">
                <a:latin typeface="+mj-lt"/>
              </a:rPr>
              <a:t>SHIFTING DULLNESS : ABSENT</a:t>
            </a:r>
          </a:p>
          <a:p>
            <a:pPr lvl="1"/>
            <a:r>
              <a:rPr lang="en-IN" dirty="0">
                <a:latin typeface="+mj-lt"/>
              </a:rPr>
              <a:t>PUDDLE SIGN : ABSENT</a:t>
            </a:r>
          </a:p>
          <a:p>
            <a:pPr lvl="1"/>
            <a:r>
              <a:rPr lang="en-IN" dirty="0">
                <a:latin typeface="+mj-lt"/>
              </a:rPr>
              <a:t>FLUID THRILL : PRESENT</a:t>
            </a:r>
          </a:p>
          <a:p>
            <a:pPr lvl="1"/>
            <a:endParaRPr lang="en-IN" dirty="0">
              <a:latin typeface="+mj-lt"/>
            </a:endParaRPr>
          </a:p>
          <a:p>
            <a:pPr lvl="1"/>
            <a:endParaRPr lang="en-IN" dirty="0">
              <a:latin typeface="+mj-lt"/>
            </a:endParaRPr>
          </a:p>
          <a:p>
            <a:pPr lvl="1"/>
            <a:endParaRPr lang="en-IN" dirty="0">
              <a:latin typeface="+mj-lt"/>
            </a:endParaRPr>
          </a:p>
        </p:txBody>
      </p:sp>
    </p:spTree>
    <p:extLst>
      <p:ext uri="{BB962C8B-B14F-4D97-AF65-F5344CB8AC3E}">
        <p14:creationId xmlns:p14="http://schemas.microsoft.com/office/powerpoint/2010/main" val="11397254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F1554-695B-421C-A950-D984DA30DACE}"/>
              </a:ext>
            </a:extLst>
          </p:cNvPr>
          <p:cNvSpPr>
            <a:spLocks noGrp="1"/>
          </p:cNvSpPr>
          <p:nvPr>
            <p:ph type="title"/>
          </p:nvPr>
        </p:nvSpPr>
        <p:spPr/>
        <p:txBody>
          <a:bodyPr/>
          <a:lstStyle/>
          <a:p>
            <a:pPr algn="ctr"/>
            <a:r>
              <a:rPr lang="en-IN" dirty="0"/>
              <a:t>ABDOMINAL EXAMINATION</a:t>
            </a:r>
          </a:p>
        </p:txBody>
      </p:sp>
      <p:sp>
        <p:nvSpPr>
          <p:cNvPr id="3" name="Content Placeholder 2">
            <a:extLst>
              <a:ext uri="{FF2B5EF4-FFF2-40B4-BE49-F238E27FC236}">
                <a16:creationId xmlns:a16="http://schemas.microsoft.com/office/drawing/2014/main" id="{7F18D86A-ACF7-44D9-9A6F-6FDFEEF1EB29}"/>
              </a:ext>
            </a:extLst>
          </p:cNvPr>
          <p:cNvSpPr>
            <a:spLocks noGrp="1"/>
          </p:cNvSpPr>
          <p:nvPr>
            <p:ph idx="1"/>
          </p:nvPr>
        </p:nvSpPr>
        <p:spPr/>
        <p:txBody>
          <a:bodyPr/>
          <a:lstStyle/>
          <a:p>
            <a:r>
              <a:rPr lang="en-IN" b="1" dirty="0">
                <a:latin typeface="+mj-lt"/>
              </a:rPr>
              <a:t>PERCUSSION :</a:t>
            </a:r>
            <a:endParaRPr lang="en-IN" dirty="0">
              <a:latin typeface="+mj-lt"/>
            </a:endParaRPr>
          </a:p>
          <a:p>
            <a:pPr lvl="1"/>
            <a:r>
              <a:rPr lang="en-IN" dirty="0">
                <a:latin typeface="+mj-lt"/>
              </a:rPr>
              <a:t>CENTRAL RESONANCE </a:t>
            </a:r>
          </a:p>
          <a:p>
            <a:pPr lvl="1"/>
            <a:r>
              <a:rPr lang="en-IN" dirty="0">
                <a:latin typeface="+mj-lt"/>
              </a:rPr>
              <a:t>FLANK DULLNESS</a:t>
            </a:r>
          </a:p>
          <a:p>
            <a:pPr lvl="1"/>
            <a:r>
              <a:rPr lang="en-IN" dirty="0">
                <a:latin typeface="+mj-lt"/>
              </a:rPr>
              <a:t>SHIFTING DULLNESS : ABSENT</a:t>
            </a:r>
          </a:p>
          <a:p>
            <a:pPr lvl="1"/>
            <a:endParaRPr lang="en-IN" dirty="0">
              <a:latin typeface="+mj-lt"/>
            </a:endParaRPr>
          </a:p>
        </p:txBody>
      </p:sp>
    </p:spTree>
    <p:extLst>
      <p:ext uri="{BB962C8B-B14F-4D97-AF65-F5344CB8AC3E}">
        <p14:creationId xmlns:p14="http://schemas.microsoft.com/office/powerpoint/2010/main" val="1967632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F1554-695B-421C-A950-D984DA30DACE}"/>
              </a:ext>
            </a:extLst>
          </p:cNvPr>
          <p:cNvSpPr>
            <a:spLocks noGrp="1"/>
          </p:cNvSpPr>
          <p:nvPr>
            <p:ph type="title"/>
          </p:nvPr>
        </p:nvSpPr>
        <p:spPr/>
        <p:txBody>
          <a:bodyPr/>
          <a:lstStyle/>
          <a:p>
            <a:pPr algn="ctr"/>
            <a:r>
              <a:rPr lang="en-IN" dirty="0"/>
              <a:t>ABDOMINAL EXAMINATION</a:t>
            </a:r>
          </a:p>
        </p:txBody>
      </p:sp>
      <p:sp>
        <p:nvSpPr>
          <p:cNvPr id="3" name="Content Placeholder 2">
            <a:extLst>
              <a:ext uri="{FF2B5EF4-FFF2-40B4-BE49-F238E27FC236}">
                <a16:creationId xmlns:a16="http://schemas.microsoft.com/office/drawing/2014/main" id="{7F18D86A-ACF7-44D9-9A6F-6FDFEEF1EB29}"/>
              </a:ext>
            </a:extLst>
          </p:cNvPr>
          <p:cNvSpPr>
            <a:spLocks noGrp="1"/>
          </p:cNvSpPr>
          <p:nvPr>
            <p:ph idx="1"/>
          </p:nvPr>
        </p:nvSpPr>
        <p:spPr/>
        <p:txBody>
          <a:bodyPr/>
          <a:lstStyle/>
          <a:p>
            <a:r>
              <a:rPr lang="en-IN" b="1" dirty="0">
                <a:latin typeface="+mj-lt"/>
              </a:rPr>
              <a:t>AUSCULTATION :</a:t>
            </a:r>
            <a:endParaRPr lang="en-IN" dirty="0">
              <a:latin typeface="+mj-lt"/>
            </a:endParaRPr>
          </a:p>
          <a:p>
            <a:pPr lvl="1"/>
            <a:r>
              <a:rPr lang="en-IN" dirty="0">
                <a:latin typeface="+mj-lt"/>
              </a:rPr>
              <a:t>BOWEL SOUNDS : PRESENT &amp; NORMAL </a:t>
            </a:r>
          </a:p>
          <a:p>
            <a:pPr lvl="1"/>
            <a:r>
              <a:rPr lang="en-IN" dirty="0">
                <a:latin typeface="+mj-lt"/>
              </a:rPr>
              <a:t>NO VISIBLE BRUIT</a:t>
            </a:r>
          </a:p>
        </p:txBody>
      </p:sp>
    </p:spTree>
    <p:extLst>
      <p:ext uri="{BB962C8B-B14F-4D97-AF65-F5344CB8AC3E}">
        <p14:creationId xmlns:p14="http://schemas.microsoft.com/office/powerpoint/2010/main" val="5113981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F1554-695B-421C-A950-D984DA30DACE}"/>
              </a:ext>
            </a:extLst>
          </p:cNvPr>
          <p:cNvSpPr>
            <a:spLocks noGrp="1"/>
          </p:cNvSpPr>
          <p:nvPr>
            <p:ph type="title"/>
          </p:nvPr>
        </p:nvSpPr>
        <p:spPr/>
        <p:txBody>
          <a:bodyPr/>
          <a:lstStyle/>
          <a:p>
            <a:r>
              <a:rPr lang="en-IN" dirty="0"/>
              <a:t>ABDOMINAL EXAMINATION</a:t>
            </a:r>
          </a:p>
        </p:txBody>
      </p:sp>
      <p:sp>
        <p:nvSpPr>
          <p:cNvPr id="3" name="Content Placeholder 2">
            <a:extLst>
              <a:ext uri="{FF2B5EF4-FFF2-40B4-BE49-F238E27FC236}">
                <a16:creationId xmlns:a16="http://schemas.microsoft.com/office/drawing/2014/main" id="{7F18D86A-ACF7-44D9-9A6F-6FDFEEF1EB29}"/>
              </a:ext>
            </a:extLst>
          </p:cNvPr>
          <p:cNvSpPr>
            <a:spLocks noGrp="1"/>
          </p:cNvSpPr>
          <p:nvPr>
            <p:ph idx="1"/>
          </p:nvPr>
        </p:nvSpPr>
        <p:spPr/>
        <p:txBody>
          <a:bodyPr/>
          <a:lstStyle/>
          <a:p>
            <a:r>
              <a:rPr lang="en-US" b="1" dirty="0">
                <a:latin typeface="+mj-lt"/>
              </a:rPr>
              <a:t>EXAMINATION OF FLUID THRILL</a:t>
            </a:r>
          </a:p>
          <a:p>
            <a:pPr lvl="1"/>
            <a:r>
              <a:rPr lang="en-US" dirty="0">
                <a:latin typeface="+mj-lt"/>
              </a:rPr>
              <a:t>TAKE THE CONSENT FROM THE PATIENT.</a:t>
            </a:r>
          </a:p>
          <a:p>
            <a:pPr lvl="1"/>
            <a:r>
              <a:rPr lang="en-US" dirty="0">
                <a:latin typeface="+mj-lt"/>
              </a:rPr>
              <a:t>ASK THE PATIENT TO LIE IN SUPINE POSITION ON THE EXAMINTION TABLE.</a:t>
            </a:r>
          </a:p>
          <a:p>
            <a:pPr lvl="1"/>
            <a:r>
              <a:rPr lang="en-US" dirty="0">
                <a:latin typeface="+mj-lt"/>
              </a:rPr>
              <a:t>ENSURE THE ABDOMEN IS FULLY EXPOSED FROM XIPHISTERNUM TO THE PUBIC SYMPHYSIS.</a:t>
            </a:r>
          </a:p>
          <a:p>
            <a:pPr lvl="1"/>
            <a:r>
              <a:rPr lang="en-US" dirty="0">
                <a:latin typeface="+mj-lt"/>
              </a:rPr>
              <a:t>THE PATIENT SHOULD BE RELAXED.</a:t>
            </a:r>
          </a:p>
          <a:p>
            <a:pPr lvl="1"/>
            <a:r>
              <a:rPr lang="en-US" dirty="0">
                <a:latin typeface="+mj-lt"/>
              </a:rPr>
              <a:t>STAND ON THE RIGHT SIDE OF THE PATIENT AND PLACE LEFT THE ULNAR BORDER OR PALM AGANST LINEA ALBA.</a:t>
            </a:r>
          </a:p>
          <a:p>
            <a:pPr lvl="1"/>
            <a:r>
              <a:rPr lang="en-US" dirty="0">
                <a:latin typeface="+mj-lt"/>
              </a:rPr>
              <a:t>ASK THE ASSISTANT OR PATIENT TO PLACE HAND IN THE MIDLINE.</a:t>
            </a:r>
          </a:p>
          <a:p>
            <a:pPr lvl="1"/>
            <a:r>
              <a:rPr lang="en-US" dirty="0">
                <a:latin typeface="+mj-lt"/>
              </a:rPr>
              <a:t>TAP THE FLANK ON YOUR SIDE WITH THE FINGERTIPS AND FEEL THE IMPULSE ON THE OPPPOSITE SIDE.</a:t>
            </a:r>
          </a:p>
          <a:p>
            <a:pPr lvl="1"/>
            <a:endParaRPr lang="en-IN" dirty="0">
              <a:latin typeface="+mj-lt"/>
            </a:endParaRPr>
          </a:p>
        </p:txBody>
      </p:sp>
      <p:pic>
        <p:nvPicPr>
          <p:cNvPr id="5" name="Picture 4">
            <a:extLst>
              <a:ext uri="{FF2B5EF4-FFF2-40B4-BE49-F238E27FC236}">
                <a16:creationId xmlns:a16="http://schemas.microsoft.com/office/drawing/2014/main" id="{1E1445A5-433D-48F0-88B9-55E305E33993}"/>
              </a:ext>
            </a:extLst>
          </p:cNvPr>
          <p:cNvPicPr>
            <a:picLocks noChangeAspect="1"/>
          </p:cNvPicPr>
          <p:nvPr/>
        </p:nvPicPr>
        <p:blipFill>
          <a:blip r:embed="rId2"/>
          <a:stretch>
            <a:fillRect/>
          </a:stretch>
        </p:blipFill>
        <p:spPr>
          <a:xfrm>
            <a:off x="8851060" y="624110"/>
            <a:ext cx="2653552" cy="1959573"/>
          </a:xfrm>
          <a:prstGeom prst="rect">
            <a:avLst/>
          </a:prstGeom>
        </p:spPr>
      </p:pic>
    </p:spTree>
    <p:extLst>
      <p:ext uri="{BB962C8B-B14F-4D97-AF65-F5344CB8AC3E}">
        <p14:creationId xmlns:p14="http://schemas.microsoft.com/office/powerpoint/2010/main" val="1669044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F1554-695B-421C-A950-D984DA30DACE}"/>
              </a:ext>
            </a:extLst>
          </p:cNvPr>
          <p:cNvSpPr>
            <a:spLocks noGrp="1"/>
          </p:cNvSpPr>
          <p:nvPr>
            <p:ph type="title"/>
          </p:nvPr>
        </p:nvSpPr>
        <p:spPr/>
        <p:txBody>
          <a:bodyPr/>
          <a:lstStyle/>
          <a:p>
            <a:pPr algn="ctr"/>
            <a:r>
              <a:rPr lang="en-IN" dirty="0"/>
              <a:t>ABDOMINAL EXAMINATION</a:t>
            </a:r>
          </a:p>
        </p:txBody>
      </p:sp>
      <p:sp>
        <p:nvSpPr>
          <p:cNvPr id="3" name="Content Placeholder 2">
            <a:extLst>
              <a:ext uri="{FF2B5EF4-FFF2-40B4-BE49-F238E27FC236}">
                <a16:creationId xmlns:a16="http://schemas.microsoft.com/office/drawing/2014/main" id="{7F18D86A-ACF7-44D9-9A6F-6FDFEEF1EB29}"/>
              </a:ext>
            </a:extLst>
          </p:cNvPr>
          <p:cNvSpPr>
            <a:spLocks noGrp="1"/>
          </p:cNvSpPr>
          <p:nvPr>
            <p:ph idx="1"/>
          </p:nvPr>
        </p:nvSpPr>
        <p:spPr/>
        <p:txBody>
          <a:bodyPr>
            <a:normAutofit fontScale="92500" lnSpcReduction="10000"/>
          </a:bodyPr>
          <a:lstStyle/>
          <a:p>
            <a:r>
              <a:rPr lang="en-US" b="1" dirty="0">
                <a:latin typeface="+mj-lt"/>
              </a:rPr>
              <a:t>EXAMINATION OF SHIFTING DULLNESS </a:t>
            </a:r>
            <a:endParaRPr lang="en-US" dirty="0">
              <a:latin typeface="+mj-lt"/>
            </a:endParaRPr>
          </a:p>
          <a:p>
            <a:pPr lvl="1"/>
            <a:r>
              <a:rPr lang="en-IN" dirty="0">
                <a:latin typeface="+mj-lt"/>
              </a:rPr>
              <a:t>ASK THE PATIENT TO LIE SUPINE ON THE EXAMINATION TABLE.</a:t>
            </a:r>
          </a:p>
          <a:p>
            <a:pPr lvl="1"/>
            <a:r>
              <a:rPr lang="en-IN" dirty="0">
                <a:latin typeface="+mj-lt"/>
              </a:rPr>
              <a:t>ENSURE THE ABDOMEN IS COMPLETELY EXPOSED.</a:t>
            </a:r>
          </a:p>
          <a:p>
            <a:pPr lvl="1"/>
            <a:r>
              <a:rPr lang="en-IN" dirty="0">
                <a:latin typeface="+mj-lt"/>
              </a:rPr>
              <a:t>OBTAIN THE CONSENT BY EXPLAINING THE PROCEDURE IS TO ASSESS THE PRESENCE OF FLUID.</a:t>
            </a:r>
          </a:p>
          <a:p>
            <a:pPr lvl="1"/>
            <a:r>
              <a:rPr lang="en-IN" dirty="0">
                <a:latin typeface="+mj-lt"/>
              </a:rPr>
              <a:t>BEGIN THE PERCUSSION IN THE MIDLINE AROUND THE UMBILICUS TOWARDS FLANK.</a:t>
            </a:r>
          </a:p>
          <a:p>
            <a:pPr lvl="1"/>
            <a:r>
              <a:rPr lang="en-IN" dirty="0">
                <a:latin typeface="+mj-lt"/>
              </a:rPr>
              <a:t>NOTE THE POINT WHERE THE PERCUSSION NOTE CHANGES FROM TYMPANIC O DULL NOTE.</a:t>
            </a:r>
          </a:p>
          <a:p>
            <a:pPr lvl="1"/>
            <a:r>
              <a:rPr lang="en-IN" dirty="0">
                <a:latin typeface="+mj-lt"/>
              </a:rPr>
              <a:t>TURN THE PATIENT TO LATERAL DECUBITUS POSITION.</a:t>
            </a:r>
          </a:p>
          <a:p>
            <a:pPr lvl="1"/>
            <a:r>
              <a:rPr lang="en-IN" dirty="0">
                <a:latin typeface="+mj-lt"/>
              </a:rPr>
              <a:t>WAIT FOR AROUND 1-2 MINSTO ALLOW FLUID TO SHIFT UNDER GRAVITY.</a:t>
            </a:r>
          </a:p>
          <a:p>
            <a:pPr lvl="1"/>
            <a:r>
              <a:rPr lang="en-IN" dirty="0">
                <a:latin typeface="+mj-lt"/>
              </a:rPr>
              <a:t>PERCUSS FROM UPPERMOST TO THE MIDLINETO IDENTIFY THE TYMPANIC TO THE DULL NOTE.</a:t>
            </a:r>
          </a:p>
        </p:txBody>
      </p:sp>
    </p:spTree>
    <p:extLst>
      <p:ext uri="{BB962C8B-B14F-4D97-AF65-F5344CB8AC3E}">
        <p14:creationId xmlns:p14="http://schemas.microsoft.com/office/powerpoint/2010/main" val="18052219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16FB2-1512-4C3E-B0B2-46D2790B4CF3}"/>
              </a:ext>
            </a:extLst>
          </p:cNvPr>
          <p:cNvSpPr>
            <a:spLocks noGrp="1"/>
          </p:cNvSpPr>
          <p:nvPr>
            <p:ph type="title"/>
          </p:nvPr>
        </p:nvSpPr>
        <p:spPr/>
        <p:txBody>
          <a:bodyPr/>
          <a:lstStyle/>
          <a:p>
            <a:pPr algn="ctr"/>
            <a:r>
              <a:rPr lang="en-IN" dirty="0"/>
              <a:t>CENTRAL NERVOUS SYSTEM</a:t>
            </a:r>
          </a:p>
        </p:txBody>
      </p:sp>
      <p:sp>
        <p:nvSpPr>
          <p:cNvPr id="3" name="Content Placeholder 2">
            <a:extLst>
              <a:ext uri="{FF2B5EF4-FFF2-40B4-BE49-F238E27FC236}">
                <a16:creationId xmlns:a16="http://schemas.microsoft.com/office/drawing/2014/main" id="{9A2A8048-7FEF-4A0D-93CA-84EB184BE283}"/>
              </a:ext>
            </a:extLst>
          </p:cNvPr>
          <p:cNvSpPr>
            <a:spLocks noGrp="1"/>
          </p:cNvSpPr>
          <p:nvPr>
            <p:ph idx="1"/>
          </p:nvPr>
        </p:nvSpPr>
        <p:spPr/>
        <p:txBody>
          <a:bodyPr>
            <a:normAutofit fontScale="92500" lnSpcReduction="10000"/>
          </a:bodyPr>
          <a:lstStyle/>
          <a:p>
            <a:r>
              <a:rPr lang="en-IN" b="1" dirty="0">
                <a:latin typeface="+mj-lt"/>
              </a:rPr>
              <a:t>HIGHER MENTAL FUNCTIONS :</a:t>
            </a:r>
          </a:p>
          <a:p>
            <a:pPr lvl="1"/>
            <a:r>
              <a:rPr lang="en-IN" dirty="0">
                <a:latin typeface="+mj-lt"/>
              </a:rPr>
              <a:t>LEVEL OF CONSCIOUSNESS : E4V5M6 – 15/15</a:t>
            </a:r>
          </a:p>
          <a:p>
            <a:pPr lvl="1"/>
            <a:r>
              <a:rPr lang="en-IN" dirty="0">
                <a:latin typeface="+mj-lt"/>
              </a:rPr>
              <a:t>SPEECH : NORMAL FOR AGE</a:t>
            </a:r>
          </a:p>
          <a:p>
            <a:pPr lvl="1"/>
            <a:r>
              <a:rPr lang="en-IN" dirty="0">
                <a:latin typeface="+mj-lt"/>
              </a:rPr>
              <a:t>HALLUCINATIONS/DELUSIONS : ABSENT</a:t>
            </a:r>
          </a:p>
          <a:p>
            <a:pPr lvl="1"/>
            <a:r>
              <a:rPr lang="en-IN" dirty="0">
                <a:latin typeface="+mj-lt"/>
              </a:rPr>
              <a:t>EMOTIONAL STATUS : NORMAL</a:t>
            </a:r>
          </a:p>
          <a:p>
            <a:pPr lvl="1"/>
            <a:r>
              <a:rPr lang="en-IN" dirty="0">
                <a:latin typeface="+mj-lt"/>
              </a:rPr>
              <a:t>GAIT : NORMAL</a:t>
            </a:r>
          </a:p>
          <a:p>
            <a:pPr lvl="1"/>
            <a:r>
              <a:rPr lang="en-IN" dirty="0">
                <a:latin typeface="+mj-lt"/>
              </a:rPr>
              <a:t>POSTURE : NORMAL</a:t>
            </a:r>
          </a:p>
          <a:p>
            <a:pPr lvl="1"/>
            <a:r>
              <a:rPr lang="en-IN" dirty="0">
                <a:latin typeface="+mj-lt"/>
              </a:rPr>
              <a:t>CRANIAL NERVES : INTACT</a:t>
            </a:r>
          </a:p>
          <a:p>
            <a:pPr lvl="1"/>
            <a:r>
              <a:rPr lang="en-IN" dirty="0">
                <a:latin typeface="+mj-lt"/>
              </a:rPr>
              <a:t>SIGNS OF MENINGEAL IRRITATION : ABSENT</a:t>
            </a:r>
          </a:p>
          <a:p>
            <a:pPr lvl="1"/>
            <a:r>
              <a:rPr lang="en-IN" dirty="0">
                <a:latin typeface="+mj-lt"/>
              </a:rPr>
              <a:t>DEEP TENDON REFLEXES : GRADE 2+ PRESENT</a:t>
            </a:r>
          </a:p>
          <a:p>
            <a:pPr lvl="1"/>
            <a:r>
              <a:rPr lang="en-IN" dirty="0">
                <a:latin typeface="+mj-lt"/>
              </a:rPr>
              <a:t>SUPERFICIAL REFLEXES : GRADE 2+ PRESENT</a:t>
            </a:r>
          </a:p>
        </p:txBody>
      </p:sp>
    </p:spTree>
    <p:extLst>
      <p:ext uri="{BB962C8B-B14F-4D97-AF65-F5344CB8AC3E}">
        <p14:creationId xmlns:p14="http://schemas.microsoft.com/office/powerpoint/2010/main" val="925561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16FB2-1512-4C3E-B0B2-46D2790B4CF3}"/>
              </a:ext>
            </a:extLst>
          </p:cNvPr>
          <p:cNvSpPr>
            <a:spLocks noGrp="1"/>
          </p:cNvSpPr>
          <p:nvPr>
            <p:ph type="title"/>
          </p:nvPr>
        </p:nvSpPr>
        <p:spPr/>
        <p:txBody>
          <a:bodyPr/>
          <a:lstStyle/>
          <a:p>
            <a:pPr algn="ctr"/>
            <a:r>
              <a:rPr lang="en-IN" dirty="0"/>
              <a:t>CENTRAL NERVOUS SYSTEM</a:t>
            </a:r>
          </a:p>
        </p:txBody>
      </p:sp>
      <p:sp>
        <p:nvSpPr>
          <p:cNvPr id="3" name="Content Placeholder 2">
            <a:extLst>
              <a:ext uri="{FF2B5EF4-FFF2-40B4-BE49-F238E27FC236}">
                <a16:creationId xmlns:a16="http://schemas.microsoft.com/office/drawing/2014/main" id="{9A2A8048-7FEF-4A0D-93CA-84EB184BE283}"/>
              </a:ext>
            </a:extLst>
          </p:cNvPr>
          <p:cNvSpPr>
            <a:spLocks noGrp="1"/>
          </p:cNvSpPr>
          <p:nvPr>
            <p:ph idx="1"/>
          </p:nvPr>
        </p:nvSpPr>
        <p:spPr/>
        <p:txBody>
          <a:bodyPr>
            <a:normAutofit/>
          </a:bodyPr>
          <a:lstStyle/>
          <a:p>
            <a:r>
              <a:rPr lang="en-IN" b="1" dirty="0">
                <a:latin typeface="+mj-lt"/>
              </a:rPr>
              <a:t>MOTOR SYSTEM : </a:t>
            </a:r>
          </a:p>
          <a:p>
            <a:pPr lvl="1"/>
            <a:r>
              <a:rPr lang="en-IN" dirty="0">
                <a:latin typeface="+mj-lt"/>
              </a:rPr>
              <a:t>NORMAL BULK AND TONE IN ALL FOUR LIMBS</a:t>
            </a:r>
          </a:p>
          <a:p>
            <a:pPr lvl="1"/>
            <a:r>
              <a:rPr lang="en-IN" dirty="0">
                <a:latin typeface="+mj-lt"/>
              </a:rPr>
              <a:t>POWER 5/5 IN ALL MUSCLE GROUPS</a:t>
            </a:r>
          </a:p>
          <a:p>
            <a:r>
              <a:rPr lang="en-IN" b="1" dirty="0">
                <a:latin typeface="+mj-lt"/>
              </a:rPr>
              <a:t>SENSORY SYSTEM : </a:t>
            </a:r>
          </a:p>
          <a:p>
            <a:pPr lvl="1"/>
            <a:r>
              <a:rPr lang="en-US" dirty="0">
                <a:latin typeface="+mj-lt"/>
              </a:rPr>
              <a:t>SENSATIONS INTACT TO </a:t>
            </a:r>
          </a:p>
          <a:p>
            <a:pPr lvl="2"/>
            <a:r>
              <a:rPr lang="en-US" dirty="0">
                <a:latin typeface="+mj-lt"/>
              </a:rPr>
              <a:t>TOUCH, </a:t>
            </a:r>
          </a:p>
          <a:p>
            <a:pPr lvl="2"/>
            <a:r>
              <a:rPr lang="en-US" dirty="0">
                <a:latin typeface="+mj-lt"/>
              </a:rPr>
              <a:t>PAIN, </a:t>
            </a:r>
          </a:p>
          <a:p>
            <a:pPr lvl="2"/>
            <a:r>
              <a:rPr lang="en-US" dirty="0">
                <a:latin typeface="+mj-lt"/>
              </a:rPr>
              <a:t>TEMPERATURE, </a:t>
            </a:r>
          </a:p>
          <a:p>
            <a:pPr lvl="2"/>
            <a:r>
              <a:rPr lang="en-US" dirty="0">
                <a:latin typeface="+mj-lt"/>
              </a:rPr>
              <a:t>VIBRATION, AND </a:t>
            </a:r>
          </a:p>
          <a:p>
            <a:pPr lvl="2"/>
            <a:r>
              <a:rPr lang="en-US" dirty="0">
                <a:latin typeface="+mj-lt"/>
              </a:rPr>
              <a:t>PROPRIOCEPTION</a:t>
            </a:r>
            <a:endParaRPr lang="en-IN" b="1" dirty="0">
              <a:latin typeface="+mj-lt"/>
            </a:endParaRPr>
          </a:p>
        </p:txBody>
      </p:sp>
    </p:spTree>
    <p:extLst>
      <p:ext uri="{BB962C8B-B14F-4D97-AF65-F5344CB8AC3E}">
        <p14:creationId xmlns:p14="http://schemas.microsoft.com/office/powerpoint/2010/main" val="41612743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16FB2-1512-4C3E-B0B2-46D2790B4CF3}"/>
              </a:ext>
            </a:extLst>
          </p:cNvPr>
          <p:cNvSpPr>
            <a:spLocks noGrp="1"/>
          </p:cNvSpPr>
          <p:nvPr>
            <p:ph type="title"/>
          </p:nvPr>
        </p:nvSpPr>
        <p:spPr/>
        <p:txBody>
          <a:bodyPr/>
          <a:lstStyle/>
          <a:p>
            <a:pPr algn="ctr"/>
            <a:r>
              <a:rPr lang="en-IN" dirty="0"/>
              <a:t>CENTRAL NERVOUS SYSTEM</a:t>
            </a:r>
          </a:p>
        </p:txBody>
      </p:sp>
      <p:sp>
        <p:nvSpPr>
          <p:cNvPr id="3" name="Content Placeholder 2">
            <a:extLst>
              <a:ext uri="{FF2B5EF4-FFF2-40B4-BE49-F238E27FC236}">
                <a16:creationId xmlns:a16="http://schemas.microsoft.com/office/drawing/2014/main" id="{9A2A8048-7FEF-4A0D-93CA-84EB184BE283}"/>
              </a:ext>
            </a:extLst>
          </p:cNvPr>
          <p:cNvSpPr>
            <a:spLocks noGrp="1"/>
          </p:cNvSpPr>
          <p:nvPr>
            <p:ph idx="1"/>
          </p:nvPr>
        </p:nvSpPr>
        <p:spPr/>
        <p:txBody>
          <a:bodyPr>
            <a:normAutofit/>
          </a:bodyPr>
          <a:lstStyle/>
          <a:p>
            <a:r>
              <a:rPr lang="en-IN" b="1" dirty="0">
                <a:latin typeface="+mj-lt"/>
              </a:rPr>
              <a:t>CEREBELLAR SIGNS : </a:t>
            </a:r>
          </a:p>
          <a:p>
            <a:pPr lvl="1"/>
            <a:r>
              <a:rPr lang="en-IN" dirty="0">
                <a:latin typeface="+mj-lt"/>
              </a:rPr>
              <a:t>NO SIGNS</a:t>
            </a:r>
          </a:p>
          <a:p>
            <a:pPr lvl="1"/>
            <a:r>
              <a:rPr lang="en-IN" dirty="0">
                <a:latin typeface="+mj-lt"/>
              </a:rPr>
              <a:t>COORDINATION : NORMAL </a:t>
            </a:r>
          </a:p>
        </p:txBody>
      </p:sp>
    </p:spTree>
    <p:extLst>
      <p:ext uri="{BB962C8B-B14F-4D97-AF65-F5344CB8AC3E}">
        <p14:creationId xmlns:p14="http://schemas.microsoft.com/office/powerpoint/2010/main" val="32242942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4749C-1B23-45FB-9EE6-1AC817F3C112}"/>
              </a:ext>
            </a:extLst>
          </p:cNvPr>
          <p:cNvSpPr>
            <a:spLocks noGrp="1"/>
          </p:cNvSpPr>
          <p:nvPr>
            <p:ph type="title"/>
          </p:nvPr>
        </p:nvSpPr>
        <p:spPr/>
        <p:txBody>
          <a:bodyPr/>
          <a:lstStyle/>
          <a:p>
            <a:pPr algn="ctr"/>
            <a:r>
              <a:rPr lang="en-IN" dirty="0"/>
              <a:t>CARDIOVASCULAR EXAMINATION</a:t>
            </a:r>
          </a:p>
        </p:txBody>
      </p:sp>
      <p:sp>
        <p:nvSpPr>
          <p:cNvPr id="3" name="Content Placeholder 2">
            <a:extLst>
              <a:ext uri="{FF2B5EF4-FFF2-40B4-BE49-F238E27FC236}">
                <a16:creationId xmlns:a16="http://schemas.microsoft.com/office/drawing/2014/main" id="{00944297-1E3D-4163-B0B2-8846619904B1}"/>
              </a:ext>
            </a:extLst>
          </p:cNvPr>
          <p:cNvSpPr>
            <a:spLocks noGrp="1"/>
          </p:cNvSpPr>
          <p:nvPr>
            <p:ph idx="1"/>
          </p:nvPr>
        </p:nvSpPr>
        <p:spPr/>
        <p:txBody>
          <a:bodyPr>
            <a:normAutofit fontScale="92500" lnSpcReduction="10000"/>
          </a:bodyPr>
          <a:lstStyle/>
          <a:p>
            <a:r>
              <a:rPr lang="en-IN" b="1" dirty="0">
                <a:latin typeface="+mj-lt"/>
              </a:rPr>
              <a:t>INSPECTION : </a:t>
            </a:r>
          </a:p>
          <a:p>
            <a:pPr lvl="1"/>
            <a:r>
              <a:rPr lang="en-IN" dirty="0">
                <a:latin typeface="+mj-lt"/>
              </a:rPr>
              <a:t>APEX BEAT : NOT VISIBLE</a:t>
            </a:r>
          </a:p>
          <a:p>
            <a:pPr lvl="1"/>
            <a:r>
              <a:rPr lang="en-IN" dirty="0">
                <a:latin typeface="+mj-lt"/>
              </a:rPr>
              <a:t>VISIBLE PULSATIONS : ABSENT</a:t>
            </a:r>
          </a:p>
          <a:p>
            <a:pPr lvl="1"/>
            <a:r>
              <a:rPr lang="en-IN" dirty="0">
                <a:latin typeface="+mj-lt"/>
              </a:rPr>
              <a:t>SCARS : NOT VISIBLE</a:t>
            </a:r>
          </a:p>
          <a:p>
            <a:r>
              <a:rPr lang="en-IN" b="1" dirty="0">
                <a:latin typeface="+mj-lt"/>
              </a:rPr>
              <a:t>PALPATION :</a:t>
            </a:r>
          </a:p>
          <a:p>
            <a:pPr lvl="1"/>
            <a:r>
              <a:rPr lang="en-IN" dirty="0">
                <a:latin typeface="+mj-lt"/>
              </a:rPr>
              <a:t>APEX BEAT NORMAL</a:t>
            </a:r>
          </a:p>
          <a:p>
            <a:pPr lvl="1"/>
            <a:r>
              <a:rPr lang="en-IN" dirty="0">
                <a:latin typeface="+mj-lt"/>
              </a:rPr>
              <a:t>APEX BEAT : PALPABLE AT 4</a:t>
            </a:r>
            <a:r>
              <a:rPr lang="en-IN" baseline="30000" dirty="0">
                <a:latin typeface="+mj-lt"/>
              </a:rPr>
              <a:t>TH</a:t>
            </a:r>
            <a:r>
              <a:rPr lang="en-IN" dirty="0">
                <a:latin typeface="+mj-lt"/>
              </a:rPr>
              <a:t> INTERCOSTAL SPACE</a:t>
            </a:r>
          </a:p>
          <a:p>
            <a:pPr lvl="1"/>
            <a:r>
              <a:rPr lang="en-IN" dirty="0">
                <a:latin typeface="+mj-lt"/>
              </a:rPr>
              <a:t>HEAVE : ABSENT</a:t>
            </a:r>
          </a:p>
          <a:p>
            <a:pPr lvl="1"/>
            <a:r>
              <a:rPr lang="en-IN" dirty="0">
                <a:latin typeface="+mj-lt"/>
              </a:rPr>
              <a:t>THRILL : ABSENT</a:t>
            </a:r>
          </a:p>
          <a:p>
            <a:r>
              <a:rPr lang="en-IN" b="1" dirty="0">
                <a:latin typeface="+mj-lt"/>
              </a:rPr>
              <a:t>PERCUSSION : </a:t>
            </a:r>
          </a:p>
          <a:p>
            <a:pPr lvl="1"/>
            <a:r>
              <a:rPr lang="en-IN" dirty="0">
                <a:latin typeface="+mj-lt"/>
              </a:rPr>
              <a:t>CARDIAC DULLNESS : FELT</a:t>
            </a:r>
          </a:p>
        </p:txBody>
      </p:sp>
    </p:spTree>
    <p:extLst>
      <p:ext uri="{BB962C8B-B14F-4D97-AF65-F5344CB8AC3E}">
        <p14:creationId xmlns:p14="http://schemas.microsoft.com/office/powerpoint/2010/main" val="29809736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4749C-1B23-45FB-9EE6-1AC817F3C112}"/>
              </a:ext>
            </a:extLst>
          </p:cNvPr>
          <p:cNvSpPr>
            <a:spLocks noGrp="1"/>
          </p:cNvSpPr>
          <p:nvPr>
            <p:ph type="title"/>
          </p:nvPr>
        </p:nvSpPr>
        <p:spPr/>
        <p:txBody>
          <a:bodyPr/>
          <a:lstStyle/>
          <a:p>
            <a:pPr algn="ctr"/>
            <a:r>
              <a:rPr lang="en-IN" dirty="0"/>
              <a:t>CARDIOVASCULAR EXAMINATION</a:t>
            </a:r>
          </a:p>
        </p:txBody>
      </p:sp>
      <p:sp>
        <p:nvSpPr>
          <p:cNvPr id="3" name="Content Placeholder 2">
            <a:extLst>
              <a:ext uri="{FF2B5EF4-FFF2-40B4-BE49-F238E27FC236}">
                <a16:creationId xmlns:a16="http://schemas.microsoft.com/office/drawing/2014/main" id="{00944297-1E3D-4163-B0B2-8846619904B1}"/>
              </a:ext>
            </a:extLst>
          </p:cNvPr>
          <p:cNvSpPr>
            <a:spLocks noGrp="1"/>
          </p:cNvSpPr>
          <p:nvPr>
            <p:ph idx="1"/>
          </p:nvPr>
        </p:nvSpPr>
        <p:spPr>
          <a:xfrm>
            <a:off x="2589212" y="1905000"/>
            <a:ext cx="8915400" cy="4606857"/>
          </a:xfrm>
        </p:spPr>
        <p:txBody>
          <a:bodyPr>
            <a:normAutofit/>
          </a:bodyPr>
          <a:lstStyle/>
          <a:p>
            <a:r>
              <a:rPr lang="en-IN" b="1" dirty="0">
                <a:latin typeface="+mj-lt"/>
              </a:rPr>
              <a:t>AUSCULTATION : </a:t>
            </a:r>
            <a:endParaRPr lang="en-IN" dirty="0">
              <a:latin typeface="+mj-lt"/>
            </a:endParaRPr>
          </a:p>
          <a:p>
            <a:pPr lvl="1"/>
            <a:r>
              <a:rPr lang="en-IN" dirty="0">
                <a:latin typeface="+mj-lt"/>
              </a:rPr>
              <a:t>MITRAL AREA  : S1 S2 HEARD, S1 BEST HEARD </a:t>
            </a:r>
          </a:p>
          <a:p>
            <a:pPr lvl="1"/>
            <a:r>
              <a:rPr lang="en-IN" dirty="0">
                <a:latin typeface="+mj-lt"/>
              </a:rPr>
              <a:t>TRICUSPID AREA : S1 S2 HEARD </a:t>
            </a:r>
          </a:p>
          <a:p>
            <a:pPr lvl="1"/>
            <a:r>
              <a:rPr lang="en-IN" dirty="0">
                <a:latin typeface="+mj-lt"/>
              </a:rPr>
              <a:t>AORTIC AREA : S1 S2 HEARD, S2 BEST HEARD</a:t>
            </a:r>
          </a:p>
          <a:p>
            <a:pPr lvl="1"/>
            <a:r>
              <a:rPr lang="en-IN" dirty="0">
                <a:latin typeface="+mj-lt"/>
              </a:rPr>
              <a:t>PULMONARY AREA : S1 S2 HEARD</a:t>
            </a:r>
          </a:p>
          <a:p>
            <a:pPr lvl="2"/>
            <a:r>
              <a:rPr lang="en-IN" dirty="0">
                <a:latin typeface="+mj-lt"/>
              </a:rPr>
              <a:t>NO ADDED SOUNDS</a:t>
            </a:r>
          </a:p>
          <a:p>
            <a:pPr lvl="2"/>
            <a:r>
              <a:rPr lang="en-IN" dirty="0">
                <a:latin typeface="+mj-lt"/>
              </a:rPr>
              <a:t>S3 S4 NOT HEARD IN ANY REGION</a:t>
            </a:r>
          </a:p>
          <a:p>
            <a:pPr lvl="2"/>
            <a:r>
              <a:rPr lang="en-IN" dirty="0">
                <a:latin typeface="+mj-lt"/>
              </a:rPr>
              <a:t>NO GALLOP RHYTHM</a:t>
            </a:r>
          </a:p>
          <a:p>
            <a:pPr lvl="2"/>
            <a:r>
              <a:rPr lang="en-IN" dirty="0">
                <a:latin typeface="+mj-lt"/>
              </a:rPr>
              <a:t>NO MURMUR APPRECIATED</a:t>
            </a:r>
          </a:p>
        </p:txBody>
      </p:sp>
    </p:spTree>
    <p:extLst>
      <p:ext uri="{BB962C8B-B14F-4D97-AF65-F5344CB8AC3E}">
        <p14:creationId xmlns:p14="http://schemas.microsoft.com/office/powerpoint/2010/main" val="11332964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97FA4-DEA2-417C-9CC1-E3BDFA52A984}"/>
              </a:ext>
            </a:extLst>
          </p:cNvPr>
          <p:cNvSpPr>
            <a:spLocks noGrp="1"/>
          </p:cNvSpPr>
          <p:nvPr>
            <p:ph type="title"/>
          </p:nvPr>
        </p:nvSpPr>
        <p:spPr/>
        <p:txBody>
          <a:bodyPr/>
          <a:lstStyle/>
          <a:p>
            <a:pPr algn="ctr"/>
            <a:r>
              <a:rPr lang="en-IN" dirty="0"/>
              <a:t>RESPIRATORY SYSTEM</a:t>
            </a:r>
          </a:p>
        </p:txBody>
      </p:sp>
      <p:sp>
        <p:nvSpPr>
          <p:cNvPr id="3" name="Content Placeholder 2">
            <a:extLst>
              <a:ext uri="{FF2B5EF4-FFF2-40B4-BE49-F238E27FC236}">
                <a16:creationId xmlns:a16="http://schemas.microsoft.com/office/drawing/2014/main" id="{E5F80BDB-1FD7-4652-AF01-9869A97A1951}"/>
              </a:ext>
            </a:extLst>
          </p:cNvPr>
          <p:cNvSpPr>
            <a:spLocks noGrp="1"/>
          </p:cNvSpPr>
          <p:nvPr>
            <p:ph idx="1"/>
          </p:nvPr>
        </p:nvSpPr>
        <p:spPr>
          <a:xfrm>
            <a:off x="2589212" y="2133600"/>
            <a:ext cx="8915400" cy="4419600"/>
          </a:xfrm>
        </p:spPr>
        <p:txBody>
          <a:bodyPr>
            <a:normAutofit/>
          </a:bodyPr>
          <a:lstStyle/>
          <a:p>
            <a:r>
              <a:rPr lang="en-IN" b="1" dirty="0">
                <a:latin typeface="+mj-lt"/>
              </a:rPr>
              <a:t>INSPECTION :</a:t>
            </a:r>
          </a:p>
          <a:p>
            <a:pPr lvl="1"/>
            <a:r>
              <a:rPr lang="en-IN" dirty="0">
                <a:latin typeface="+mj-lt"/>
              </a:rPr>
              <a:t>RESPIRATORY RATE : 20 BREATHES/MIN</a:t>
            </a:r>
          </a:p>
          <a:p>
            <a:pPr lvl="1"/>
            <a:r>
              <a:rPr lang="en-IN" dirty="0">
                <a:latin typeface="+mj-lt"/>
              </a:rPr>
              <a:t>POSITION OF TRACHEA : CENTRAL</a:t>
            </a:r>
          </a:p>
          <a:p>
            <a:pPr lvl="1"/>
            <a:r>
              <a:rPr lang="en-IN" dirty="0">
                <a:latin typeface="+mj-lt"/>
              </a:rPr>
              <a:t>SCARS : ABSENT </a:t>
            </a:r>
          </a:p>
          <a:p>
            <a:pPr lvl="1"/>
            <a:r>
              <a:rPr lang="en-IN" dirty="0">
                <a:latin typeface="+mj-lt"/>
              </a:rPr>
              <a:t>SIGNS OF DISTRESS : NO SIGNS</a:t>
            </a:r>
          </a:p>
          <a:p>
            <a:r>
              <a:rPr lang="en-IN" b="1" dirty="0">
                <a:latin typeface="+mj-lt"/>
              </a:rPr>
              <a:t>PALPATION : </a:t>
            </a:r>
          </a:p>
          <a:p>
            <a:pPr lvl="1"/>
            <a:r>
              <a:rPr lang="en-IN" dirty="0">
                <a:latin typeface="+mj-lt"/>
              </a:rPr>
              <a:t>CHEST EXPANSION : NORMAL AND BILATERALLY EQUAL</a:t>
            </a:r>
          </a:p>
          <a:p>
            <a:pPr lvl="1"/>
            <a:r>
              <a:rPr lang="en-IN" dirty="0">
                <a:latin typeface="+mj-lt"/>
              </a:rPr>
              <a:t>CARDIAC DULLNESS : NORMAL</a:t>
            </a:r>
          </a:p>
        </p:txBody>
      </p:sp>
    </p:spTree>
    <p:extLst>
      <p:ext uri="{BB962C8B-B14F-4D97-AF65-F5344CB8AC3E}">
        <p14:creationId xmlns:p14="http://schemas.microsoft.com/office/powerpoint/2010/main" val="40958893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97FA4-DEA2-417C-9CC1-E3BDFA52A984}"/>
              </a:ext>
            </a:extLst>
          </p:cNvPr>
          <p:cNvSpPr>
            <a:spLocks noGrp="1"/>
          </p:cNvSpPr>
          <p:nvPr>
            <p:ph type="title"/>
          </p:nvPr>
        </p:nvSpPr>
        <p:spPr/>
        <p:txBody>
          <a:bodyPr/>
          <a:lstStyle/>
          <a:p>
            <a:pPr algn="ctr"/>
            <a:r>
              <a:rPr lang="en-IN" dirty="0"/>
              <a:t>RESPIRATORY SYSTEM</a:t>
            </a:r>
          </a:p>
        </p:txBody>
      </p:sp>
      <p:sp>
        <p:nvSpPr>
          <p:cNvPr id="3" name="Content Placeholder 2">
            <a:extLst>
              <a:ext uri="{FF2B5EF4-FFF2-40B4-BE49-F238E27FC236}">
                <a16:creationId xmlns:a16="http://schemas.microsoft.com/office/drawing/2014/main" id="{E5F80BDB-1FD7-4652-AF01-9869A97A1951}"/>
              </a:ext>
            </a:extLst>
          </p:cNvPr>
          <p:cNvSpPr>
            <a:spLocks noGrp="1"/>
          </p:cNvSpPr>
          <p:nvPr>
            <p:ph idx="1"/>
          </p:nvPr>
        </p:nvSpPr>
        <p:spPr>
          <a:xfrm>
            <a:off x="2589212" y="2133600"/>
            <a:ext cx="8915400" cy="4419600"/>
          </a:xfrm>
        </p:spPr>
        <p:txBody>
          <a:bodyPr>
            <a:normAutofit/>
          </a:bodyPr>
          <a:lstStyle/>
          <a:p>
            <a:r>
              <a:rPr lang="en-IN" b="1" dirty="0">
                <a:latin typeface="+mj-lt"/>
              </a:rPr>
              <a:t>PERCUSSION :</a:t>
            </a:r>
          </a:p>
          <a:p>
            <a:pPr lvl="1"/>
            <a:r>
              <a:rPr lang="en-IN" dirty="0">
                <a:latin typeface="+mj-lt"/>
              </a:rPr>
              <a:t>RIGHT UPPER LOBE = LEFT UPPER LOBE (RESONANT)</a:t>
            </a:r>
          </a:p>
          <a:p>
            <a:pPr lvl="1"/>
            <a:r>
              <a:rPr lang="en-IN" dirty="0">
                <a:latin typeface="+mj-lt"/>
              </a:rPr>
              <a:t>RIGHT MIDDLE LOBE = LEFT MIDDLE LOBE (RESONANT)</a:t>
            </a:r>
          </a:p>
          <a:p>
            <a:pPr lvl="1"/>
            <a:r>
              <a:rPr lang="en-IN" dirty="0">
                <a:latin typeface="+mj-lt"/>
              </a:rPr>
              <a:t>RIGHT LOWER LOBE = LEFT LOWER LOBE (RESONANT)</a:t>
            </a:r>
          </a:p>
          <a:p>
            <a:pPr lvl="1"/>
            <a:r>
              <a:rPr lang="en-IN" dirty="0">
                <a:latin typeface="+mj-lt"/>
              </a:rPr>
              <a:t>LIVER DULLNESS : APPRECIATED FROM 6</a:t>
            </a:r>
            <a:r>
              <a:rPr lang="en-IN" baseline="30000" dirty="0">
                <a:latin typeface="+mj-lt"/>
              </a:rPr>
              <a:t>TH</a:t>
            </a:r>
            <a:r>
              <a:rPr lang="en-IN" dirty="0">
                <a:latin typeface="+mj-lt"/>
              </a:rPr>
              <a:t> INTERCOSTAL SPACE</a:t>
            </a:r>
          </a:p>
          <a:p>
            <a:pPr lvl="1"/>
            <a:r>
              <a:rPr lang="en-IN" dirty="0">
                <a:latin typeface="+mj-lt"/>
              </a:rPr>
              <a:t>NORMAL LIVER DULLNESS PRESENT</a:t>
            </a:r>
          </a:p>
          <a:p>
            <a:endParaRPr lang="en-IN" b="1" dirty="0">
              <a:latin typeface="+mj-lt"/>
            </a:endParaRPr>
          </a:p>
        </p:txBody>
      </p:sp>
    </p:spTree>
    <p:extLst>
      <p:ext uri="{BB962C8B-B14F-4D97-AF65-F5344CB8AC3E}">
        <p14:creationId xmlns:p14="http://schemas.microsoft.com/office/powerpoint/2010/main" val="4207336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97FA4-DEA2-417C-9CC1-E3BDFA52A984}"/>
              </a:ext>
            </a:extLst>
          </p:cNvPr>
          <p:cNvSpPr>
            <a:spLocks noGrp="1"/>
          </p:cNvSpPr>
          <p:nvPr>
            <p:ph type="title"/>
          </p:nvPr>
        </p:nvSpPr>
        <p:spPr/>
        <p:txBody>
          <a:bodyPr/>
          <a:lstStyle/>
          <a:p>
            <a:pPr algn="ctr"/>
            <a:r>
              <a:rPr lang="en-IN" dirty="0"/>
              <a:t>RESPIRATORY SYSTEM</a:t>
            </a:r>
          </a:p>
        </p:txBody>
      </p:sp>
      <p:sp>
        <p:nvSpPr>
          <p:cNvPr id="3" name="Content Placeholder 2">
            <a:extLst>
              <a:ext uri="{FF2B5EF4-FFF2-40B4-BE49-F238E27FC236}">
                <a16:creationId xmlns:a16="http://schemas.microsoft.com/office/drawing/2014/main" id="{E5F80BDB-1FD7-4652-AF01-9869A97A1951}"/>
              </a:ext>
            </a:extLst>
          </p:cNvPr>
          <p:cNvSpPr>
            <a:spLocks noGrp="1"/>
          </p:cNvSpPr>
          <p:nvPr>
            <p:ph idx="1"/>
          </p:nvPr>
        </p:nvSpPr>
        <p:spPr>
          <a:xfrm>
            <a:off x="2589212" y="2133600"/>
            <a:ext cx="8915400" cy="4419600"/>
          </a:xfrm>
        </p:spPr>
        <p:txBody>
          <a:bodyPr>
            <a:normAutofit/>
          </a:bodyPr>
          <a:lstStyle/>
          <a:p>
            <a:r>
              <a:rPr lang="en-IN" b="1" dirty="0">
                <a:latin typeface="+mj-lt"/>
              </a:rPr>
              <a:t>AUSCULTATION :</a:t>
            </a:r>
          </a:p>
          <a:p>
            <a:pPr lvl="1"/>
            <a:r>
              <a:rPr lang="en-IN" dirty="0">
                <a:latin typeface="+mj-lt"/>
              </a:rPr>
              <a:t>REGIONS HEARD AT </a:t>
            </a:r>
          </a:p>
          <a:p>
            <a:pPr lvl="2"/>
            <a:r>
              <a:rPr lang="en-IN" dirty="0">
                <a:latin typeface="+mj-lt"/>
              </a:rPr>
              <a:t>INFRACLAVICULAR AREA </a:t>
            </a:r>
          </a:p>
          <a:p>
            <a:pPr lvl="2"/>
            <a:r>
              <a:rPr lang="en-IN" dirty="0">
                <a:latin typeface="+mj-lt"/>
              </a:rPr>
              <a:t>INFRAMAMMARY AREA</a:t>
            </a:r>
          </a:p>
          <a:p>
            <a:pPr lvl="2"/>
            <a:r>
              <a:rPr lang="en-IN" dirty="0">
                <a:latin typeface="+mj-lt"/>
              </a:rPr>
              <a:t>MAMMARY AREA </a:t>
            </a:r>
          </a:p>
          <a:p>
            <a:pPr lvl="2"/>
            <a:r>
              <a:rPr lang="en-IN" dirty="0">
                <a:latin typeface="+mj-lt"/>
              </a:rPr>
              <a:t>AXILLARY AREA</a:t>
            </a:r>
          </a:p>
          <a:p>
            <a:pPr lvl="2"/>
            <a:r>
              <a:rPr lang="en-IN" dirty="0">
                <a:latin typeface="+mj-lt"/>
              </a:rPr>
              <a:t>INFRA AXILLARY AREA</a:t>
            </a:r>
          </a:p>
          <a:p>
            <a:pPr lvl="2"/>
            <a:r>
              <a:rPr lang="en-IN" dirty="0">
                <a:latin typeface="+mj-lt"/>
              </a:rPr>
              <a:t>SUPRASCAPULAR AREA</a:t>
            </a:r>
          </a:p>
          <a:p>
            <a:pPr lvl="2"/>
            <a:r>
              <a:rPr lang="en-IN" dirty="0">
                <a:latin typeface="+mj-lt"/>
              </a:rPr>
              <a:t>INTERSCAPULAR AREA</a:t>
            </a:r>
          </a:p>
          <a:p>
            <a:pPr lvl="2"/>
            <a:r>
              <a:rPr lang="en-IN" dirty="0">
                <a:latin typeface="+mj-lt"/>
              </a:rPr>
              <a:t>INFRASCAPULAR AREA</a:t>
            </a:r>
          </a:p>
          <a:p>
            <a:pPr lvl="1"/>
            <a:r>
              <a:rPr lang="en-IN" dirty="0">
                <a:latin typeface="+mj-lt"/>
              </a:rPr>
              <a:t>BREATH SOUNDS : BILATERAL VESICULAR SOUNDS	</a:t>
            </a:r>
          </a:p>
          <a:p>
            <a:pPr lvl="1"/>
            <a:r>
              <a:rPr lang="en-IN" dirty="0">
                <a:latin typeface="+mj-lt"/>
              </a:rPr>
              <a:t>ADDED SOUNDS : NOT APPRECIATED</a:t>
            </a:r>
          </a:p>
        </p:txBody>
      </p:sp>
    </p:spTree>
    <p:extLst>
      <p:ext uri="{BB962C8B-B14F-4D97-AF65-F5344CB8AC3E}">
        <p14:creationId xmlns:p14="http://schemas.microsoft.com/office/powerpoint/2010/main" val="41199445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83477-B981-4E8B-9C63-21B889937041}"/>
              </a:ext>
            </a:extLst>
          </p:cNvPr>
          <p:cNvSpPr>
            <a:spLocks noGrp="1"/>
          </p:cNvSpPr>
          <p:nvPr>
            <p:ph type="title"/>
          </p:nvPr>
        </p:nvSpPr>
        <p:spPr>
          <a:xfrm>
            <a:off x="2592925" y="624110"/>
            <a:ext cx="8911687" cy="908855"/>
          </a:xfrm>
        </p:spPr>
        <p:txBody>
          <a:bodyPr/>
          <a:lstStyle/>
          <a:p>
            <a:pPr algn="ctr"/>
            <a:r>
              <a:rPr lang="en-IN" dirty="0"/>
              <a:t>CASE SUMMARY</a:t>
            </a:r>
          </a:p>
        </p:txBody>
      </p:sp>
      <p:sp>
        <p:nvSpPr>
          <p:cNvPr id="3" name="Content Placeholder 2">
            <a:extLst>
              <a:ext uri="{FF2B5EF4-FFF2-40B4-BE49-F238E27FC236}">
                <a16:creationId xmlns:a16="http://schemas.microsoft.com/office/drawing/2014/main" id="{CD44781C-71AF-436E-B016-1D3CA25C0218}"/>
              </a:ext>
            </a:extLst>
          </p:cNvPr>
          <p:cNvSpPr>
            <a:spLocks noGrp="1"/>
          </p:cNvSpPr>
          <p:nvPr>
            <p:ph idx="1"/>
          </p:nvPr>
        </p:nvSpPr>
        <p:spPr>
          <a:xfrm>
            <a:off x="2589212" y="1783976"/>
            <a:ext cx="8915400" cy="4127246"/>
          </a:xfrm>
        </p:spPr>
        <p:txBody>
          <a:bodyPr>
            <a:normAutofit lnSpcReduction="10000"/>
          </a:bodyPr>
          <a:lstStyle/>
          <a:p>
            <a:r>
              <a:rPr lang="en-US" dirty="0">
                <a:latin typeface="+mj-lt"/>
              </a:rPr>
              <a:t>A 6-YEAR-OLD MALE CHILD, A KNOWN CASE OF NEPHROTIC SYNDROME, BORN OF A TERM NORMAL VAGINAL DELIVERY WITH AGE-APPROPRIATE DEVELOPMENTAL MILESTONES, PRESENTED WITH COMPLAINTS OF GENERALIZED BODY SWELLING (ANASARCA) FOR 8 DAYS AND FROTHY URINE WITH DECREASED URINE OUTPUT FOR 7 DAYS. </a:t>
            </a:r>
          </a:p>
          <a:p>
            <a:r>
              <a:rPr lang="en-US" dirty="0">
                <a:latin typeface="+mj-lt"/>
              </a:rPr>
              <a:t>THE SWELLING WAS INSIDIOUS IN ONSET, INITIALLY INVOLVING THE PERIORBITAL REGION AND GRADUALLY PROGRESSING TO INVOLVE THE LOWER LIMBS, ABDOMEN, SCROTUM, AND THE REST OF THE BODY. FROTHY URINE WAS PERSISTENT AND WAS NOT ASSOCIATED WITH HEMATURIA, DYSURIA, BURNING MICTURITION, OR OTHER LOWER URINARY TRACT SYMPTOMS. </a:t>
            </a:r>
          </a:p>
          <a:p>
            <a:r>
              <a:rPr lang="en-US" dirty="0">
                <a:latin typeface="+mj-lt"/>
              </a:rPr>
              <a:t>THERE WAS NO HISTORY OF BREATHLESSNESS, SEIZURES, ALTERED SENSORIUM, JAUNDICE, SKIN RASH, JOINT PAIN, SORE THROAT, OR RECENT SKIN INFECTION. </a:t>
            </a:r>
            <a:endParaRPr lang="en-IN" dirty="0">
              <a:latin typeface="+mj-lt"/>
            </a:endParaRPr>
          </a:p>
        </p:txBody>
      </p:sp>
    </p:spTree>
    <p:extLst>
      <p:ext uri="{BB962C8B-B14F-4D97-AF65-F5344CB8AC3E}">
        <p14:creationId xmlns:p14="http://schemas.microsoft.com/office/powerpoint/2010/main" val="32047880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EDFF2-1101-488F-AA3F-C5F72FA7DC4A}"/>
              </a:ext>
            </a:extLst>
          </p:cNvPr>
          <p:cNvSpPr>
            <a:spLocks noGrp="1"/>
          </p:cNvSpPr>
          <p:nvPr>
            <p:ph type="title"/>
          </p:nvPr>
        </p:nvSpPr>
        <p:spPr/>
        <p:txBody>
          <a:bodyPr/>
          <a:lstStyle/>
          <a:p>
            <a:pPr algn="ctr"/>
            <a:r>
              <a:rPr lang="en-IN" dirty="0"/>
              <a:t>CASE SUMMARY</a:t>
            </a:r>
          </a:p>
        </p:txBody>
      </p:sp>
      <p:sp>
        <p:nvSpPr>
          <p:cNvPr id="3" name="Content Placeholder 2">
            <a:extLst>
              <a:ext uri="{FF2B5EF4-FFF2-40B4-BE49-F238E27FC236}">
                <a16:creationId xmlns:a16="http://schemas.microsoft.com/office/drawing/2014/main" id="{FC0F9EEF-8B52-4B40-975E-0B4D2A6E0F5E}"/>
              </a:ext>
            </a:extLst>
          </p:cNvPr>
          <p:cNvSpPr>
            <a:spLocks noGrp="1"/>
          </p:cNvSpPr>
          <p:nvPr>
            <p:ph idx="1"/>
          </p:nvPr>
        </p:nvSpPr>
        <p:spPr/>
        <p:txBody>
          <a:bodyPr>
            <a:normAutofit lnSpcReduction="10000"/>
          </a:bodyPr>
          <a:lstStyle/>
          <a:p>
            <a:r>
              <a:rPr lang="en-US" dirty="0">
                <a:latin typeface="+mj-lt"/>
              </a:rPr>
              <a:t>THE CHILD HAD A SIMILAR EPISODE 10 MONTHS AGO, DURING WHICH HE WAS DIAGNOSED WITH NEPHROTIC SYNDROME AND TREATED WITH STEROIDS, FOLLOWED BY INTERMITTENT TREATMENT AT A PRIVATE HOSPITAL, WITH SUBSEQUENT IMPROVEMENT. </a:t>
            </a:r>
          </a:p>
          <a:p>
            <a:r>
              <a:rPr lang="en-US" dirty="0">
                <a:latin typeface="+mj-lt"/>
              </a:rPr>
              <a:t>THE PRESENT EPISODE REPRESENTS A RELAPSE OF THE DISEASE. ON EXAMINATION, THE CHILD WAS CONSCIOUS, ALERT, AND ORIENTED, WITH GENERALIZED GRADE 2+ PITTING EDEMA, FACIAL PUFFINESS, SCROTAL SWELLING, AND ABDOMINAL DISTENSION. </a:t>
            </a:r>
          </a:p>
          <a:p>
            <a:r>
              <a:rPr lang="en-US" dirty="0">
                <a:latin typeface="+mj-lt"/>
              </a:rPr>
              <a:t>THE ABDOMEN WAS SOFT AND NON-TENDER WITH FLUID THRILL PRESENT. RESPIRATORY, CARDIOVASCULAR, AND CENTRAL NERVOUS SYSTEM EXAMINATIONS WERE ESSENTIALLY WITHIN NORMAL LIMITS. THE CLINICAL FEATURES ARE SUGGESTIVE OF A RELAPSE OF IDIOPATHIC NEPHROTIC SYNDROME.</a:t>
            </a:r>
            <a:endParaRPr lang="en-IN" dirty="0">
              <a:latin typeface="+mj-lt"/>
            </a:endParaRPr>
          </a:p>
          <a:p>
            <a:endParaRPr lang="en-IN" dirty="0"/>
          </a:p>
        </p:txBody>
      </p:sp>
    </p:spTree>
    <p:extLst>
      <p:ext uri="{BB962C8B-B14F-4D97-AF65-F5344CB8AC3E}">
        <p14:creationId xmlns:p14="http://schemas.microsoft.com/office/powerpoint/2010/main" val="36072638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DBC56-153F-4E9B-A7C2-81383C60BE79}"/>
              </a:ext>
            </a:extLst>
          </p:cNvPr>
          <p:cNvSpPr>
            <a:spLocks noGrp="1"/>
          </p:cNvSpPr>
          <p:nvPr>
            <p:ph type="title"/>
          </p:nvPr>
        </p:nvSpPr>
        <p:spPr/>
        <p:txBody>
          <a:bodyPr/>
          <a:lstStyle/>
          <a:p>
            <a:pPr algn="ctr"/>
            <a:r>
              <a:rPr lang="en-IN" dirty="0"/>
              <a:t>DIFFERENTIAL DIAGNOSIS</a:t>
            </a:r>
          </a:p>
        </p:txBody>
      </p:sp>
      <p:sp>
        <p:nvSpPr>
          <p:cNvPr id="3" name="Content Placeholder 2">
            <a:extLst>
              <a:ext uri="{FF2B5EF4-FFF2-40B4-BE49-F238E27FC236}">
                <a16:creationId xmlns:a16="http://schemas.microsoft.com/office/drawing/2014/main" id="{71A46DBC-76F3-46F5-B01F-246F0E8A4220}"/>
              </a:ext>
            </a:extLst>
          </p:cNvPr>
          <p:cNvSpPr>
            <a:spLocks noGrp="1"/>
          </p:cNvSpPr>
          <p:nvPr>
            <p:ph idx="1"/>
          </p:nvPr>
        </p:nvSpPr>
        <p:spPr>
          <a:xfrm>
            <a:off x="2589212" y="2133600"/>
            <a:ext cx="8915400" cy="4100290"/>
          </a:xfrm>
        </p:spPr>
        <p:txBody>
          <a:bodyPr>
            <a:normAutofit/>
          </a:bodyPr>
          <a:lstStyle/>
          <a:p>
            <a:r>
              <a:rPr lang="en-IN" b="1" dirty="0">
                <a:latin typeface="+mj-lt"/>
              </a:rPr>
              <a:t>ACUTE GLOMERULONEPHRITIS</a:t>
            </a:r>
          </a:p>
          <a:p>
            <a:pPr lvl="1"/>
            <a:r>
              <a:rPr lang="en-IN" b="1" dirty="0">
                <a:latin typeface="+mj-lt"/>
              </a:rPr>
              <a:t>INCLUSIVE </a:t>
            </a:r>
            <a:r>
              <a:rPr lang="en-IN" dirty="0">
                <a:latin typeface="+mj-lt"/>
              </a:rPr>
              <a:t>: GENERALIZED EDEMA, OLIGURIA, HYPERTENSION</a:t>
            </a:r>
          </a:p>
          <a:p>
            <a:pPr lvl="1"/>
            <a:r>
              <a:rPr lang="en-IN" b="1" dirty="0">
                <a:latin typeface="+mj-lt"/>
              </a:rPr>
              <a:t>EXCLUSIVE </a:t>
            </a:r>
            <a:r>
              <a:rPr lang="en-IN" dirty="0">
                <a:latin typeface="+mj-lt"/>
              </a:rPr>
              <a:t>: NO HISTORY OF COLA-COLORED URINE/HEMATURIA, NO RECENT SORE THROAT OR SKIN INFECTION, FROTHY URINE PREDOMINATES, PREVIOUS DIAGNOSIS OF NEPHROTIC SYNDROME, EDEMA BEGAN IN PERIORBITAL REGION WITH PROTEINURIA RATHER THAN NEPHRITIC FEATURES.</a:t>
            </a:r>
          </a:p>
          <a:p>
            <a:r>
              <a:rPr lang="en-IN" b="1" dirty="0">
                <a:latin typeface="+mj-lt"/>
              </a:rPr>
              <a:t>CHRONIC LIVER DISEASE / HYPOPROTEINAEMIA </a:t>
            </a:r>
          </a:p>
          <a:p>
            <a:pPr lvl="1"/>
            <a:r>
              <a:rPr lang="en-IN" b="1" dirty="0">
                <a:latin typeface="+mj-lt"/>
              </a:rPr>
              <a:t>INCLUSIVE </a:t>
            </a:r>
            <a:r>
              <a:rPr lang="en-IN" dirty="0">
                <a:latin typeface="+mj-lt"/>
              </a:rPr>
              <a:t>: </a:t>
            </a:r>
            <a:r>
              <a:rPr lang="en-US" dirty="0">
                <a:latin typeface="+mj-lt"/>
              </a:rPr>
              <a:t>EDEMA AND ASCITES DUE TO HYPOALBUMINEMIA.</a:t>
            </a:r>
          </a:p>
          <a:p>
            <a:pPr lvl="1"/>
            <a:r>
              <a:rPr lang="en-US" b="1" dirty="0">
                <a:latin typeface="+mj-lt"/>
              </a:rPr>
              <a:t>EXCLUSIVE </a:t>
            </a:r>
            <a:r>
              <a:rPr lang="en-US" dirty="0">
                <a:latin typeface="+mj-lt"/>
              </a:rPr>
              <a:t>: </a:t>
            </a:r>
            <a:r>
              <a:rPr lang="en-IN" dirty="0">
                <a:latin typeface="+mj-lt"/>
              </a:rPr>
              <a:t>NO JAUNDICE, HEPATOMEGALY, SPLENOMEGALY, BLEEDING MANIFESTATIONS, SPIDER NEVI, PALMAR ERYTHEMA, OR HISTORY OF CHRONIC LIVER DISEASE.</a:t>
            </a:r>
          </a:p>
        </p:txBody>
      </p:sp>
    </p:spTree>
    <p:extLst>
      <p:ext uri="{BB962C8B-B14F-4D97-AF65-F5344CB8AC3E}">
        <p14:creationId xmlns:p14="http://schemas.microsoft.com/office/powerpoint/2010/main" val="29912344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DBC56-153F-4E9B-A7C2-81383C60BE79}"/>
              </a:ext>
            </a:extLst>
          </p:cNvPr>
          <p:cNvSpPr>
            <a:spLocks noGrp="1"/>
          </p:cNvSpPr>
          <p:nvPr>
            <p:ph type="title"/>
          </p:nvPr>
        </p:nvSpPr>
        <p:spPr/>
        <p:txBody>
          <a:bodyPr/>
          <a:lstStyle/>
          <a:p>
            <a:pPr algn="ctr"/>
            <a:r>
              <a:rPr lang="en-IN" dirty="0"/>
              <a:t>DIFFERENTIAL DIAGNOSIS</a:t>
            </a:r>
          </a:p>
        </p:txBody>
      </p:sp>
      <p:sp>
        <p:nvSpPr>
          <p:cNvPr id="3" name="Content Placeholder 2">
            <a:extLst>
              <a:ext uri="{FF2B5EF4-FFF2-40B4-BE49-F238E27FC236}">
                <a16:creationId xmlns:a16="http://schemas.microsoft.com/office/drawing/2014/main" id="{71A46DBC-76F3-46F5-B01F-246F0E8A4220}"/>
              </a:ext>
            </a:extLst>
          </p:cNvPr>
          <p:cNvSpPr>
            <a:spLocks noGrp="1"/>
          </p:cNvSpPr>
          <p:nvPr>
            <p:ph idx="1"/>
          </p:nvPr>
        </p:nvSpPr>
        <p:spPr>
          <a:xfrm>
            <a:off x="2589212" y="2133600"/>
            <a:ext cx="8915400" cy="4100290"/>
          </a:xfrm>
        </p:spPr>
        <p:txBody>
          <a:bodyPr>
            <a:normAutofit/>
          </a:bodyPr>
          <a:lstStyle/>
          <a:p>
            <a:r>
              <a:rPr lang="en-IN" b="1" dirty="0">
                <a:latin typeface="+mj-lt"/>
              </a:rPr>
              <a:t>ACUTE KIDNEY INJURY (AKI)</a:t>
            </a:r>
          </a:p>
          <a:p>
            <a:pPr lvl="1"/>
            <a:r>
              <a:rPr lang="en-IN" b="1" dirty="0">
                <a:latin typeface="+mj-lt"/>
              </a:rPr>
              <a:t>INCLUSIVE </a:t>
            </a:r>
            <a:r>
              <a:rPr lang="en-IN" dirty="0">
                <a:latin typeface="+mj-lt"/>
              </a:rPr>
              <a:t>: OLIGURIA, GENERALIZED EDEMA, HYPERTENSION.</a:t>
            </a:r>
          </a:p>
          <a:p>
            <a:pPr lvl="1"/>
            <a:r>
              <a:rPr lang="en-IN" b="1" dirty="0">
                <a:latin typeface="+mj-lt"/>
              </a:rPr>
              <a:t>EXCLUSIVE </a:t>
            </a:r>
            <a:r>
              <a:rPr lang="en-IN" dirty="0">
                <a:latin typeface="+mj-lt"/>
              </a:rPr>
              <a:t>: FROTHY URINE AND PREVIOUS NEPHROTIC SYNDROME SUGGEST PROTEINURIA RATHER THAN ACUTE RENAL FAILURE; NO HISTORY OF NEPHROTOXIC DRUG EXPOSURE, SHOCK, DEHYDRATION, OR SEVERE SYSTEMIC ILLNESS.</a:t>
            </a:r>
          </a:p>
          <a:p>
            <a:r>
              <a:rPr lang="en-IN" b="1" dirty="0">
                <a:latin typeface="+mj-lt"/>
              </a:rPr>
              <a:t>CONGESTIVE CARDIAC FAILURE (CCF)</a:t>
            </a:r>
          </a:p>
          <a:p>
            <a:pPr lvl="1"/>
            <a:r>
              <a:rPr lang="en-IN" b="1" dirty="0">
                <a:latin typeface="+mj-lt"/>
              </a:rPr>
              <a:t>INCLUSIVE </a:t>
            </a:r>
            <a:r>
              <a:rPr lang="en-IN" dirty="0">
                <a:latin typeface="+mj-lt"/>
              </a:rPr>
              <a:t>: GENERALIZED EDEMA</a:t>
            </a:r>
          </a:p>
          <a:p>
            <a:pPr lvl="1"/>
            <a:r>
              <a:rPr lang="en-IN" b="1" dirty="0">
                <a:latin typeface="+mj-lt"/>
              </a:rPr>
              <a:t>EXCLUSIVE </a:t>
            </a:r>
            <a:r>
              <a:rPr lang="en-IN" dirty="0">
                <a:latin typeface="+mj-lt"/>
              </a:rPr>
              <a:t>: NO BREATHLESSNESS, ORTHOPNEA, FEEDING DIFFICULTY, RAISED JVP, CARDIOMEGALY, MURMUR, GALLOP RHYTHM, OR HEPATOMEGALY; CARDIOVASCULAR EXAMINATION IS NORMAL</a:t>
            </a:r>
          </a:p>
        </p:txBody>
      </p:sp>
    </p:spTree>
    <p:extLst>
      <p:ext uri="{BB962C8B-B14F-4D97-AF65-F5344CB8AC3E}">
        <p14:creationId xmlns:p14="http://schemas.microsoft.com/office/powerpoint/2010/main" val="21423482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DBC56-153F-4E9B-A7C2-81383C60BE79}"/>
              </a:ext>
            </a:extLst>
          </p:cNvPr>
          <p:cNvSpPr>
            <a:spLocks noGrp="1"/>
          </p:cNvSpPr>
          <p:nvPr>
            <p:ph type="title"/>
          </p:nvPr>
        </p:nvSpPr>
        <p:spPr/>
        <p:txBody>
          <a:bodyPr/>
          <a:lstStyle/>
          <a:p>
            <a:pPr algn="ctr"/>
            <a:r>
              <a:rPr lang="en-IN" dirty="0"/>
              <a:t>DIFFERENTIAL DIAGNOSIS</a:t>
            </a:r>
          </a:p>
        </p:txBody>
      </p:sp>
      <p:sp>
        <p:nvSpPr>
          <p:cNvPr id="3" name="Content Placeholder 2">
            <a:extLst>
              <a:ext uri="{FF2B5EF4-FFF2-40B4-BE49-F238E27FC236}">
                <a16:creationId xmlns:a16="http://schemas.microsoft.com/office/drawing/2014/main" id="{71A46DBC-76F3-46F5-B01F-246F0E8A4220}"/>
              </a:ext>
            </a:extLst>
          </p:cNvPr>
          <p:cNvSpPr>
            <a:spLocks noGrp="1"/>
          </p:cNvSpPr>
          <p:nvPr>
            <p:ph idx="1"/>
          </p:nvPr>
        </p:nvSpPr>
        <p:spPr>
          <a:xfrm>
            <a:off x="2589212" y="2133600"/>
            <a:ext cx="8915400" cy="4100290"/>
          </a:xfrm>
        </p:spPr>
        <p:txBody>
          <a:bodyPr>
            <a:normAutofit/>
          </a:bodyPr>
          <a:lstStyle/>
          <a:p>
            <a:r>
              <a:rPr lang="en-IN" b="1" dirty="0">
                <a:latin typeface="+mj-lt"/>
              </a:rPr>
              <a:t>PROTEIN LOSING ENTEROPATHY :</a:t>
            </a:r>
          </a:p>
          <a:p>
            <a:pPr lvl="1"/>
            <a:r>
              <a:rPr lang="en-IN" b="1" dirty="0">
                <a:latin typeface="+mj-lt"/>
              </a:rPr>
              <a:t>INCLUSIVE : </a:t>
            </a:r>
            <a:r>
              <a:rPr lang="en-IN" dirty="0">
                <a:latin typeface="+mj-lt"/>
              </a:rPr>
              <a:t>GENERALIZED EDEMA</a:t>
            </a:r>
          </a:p>
          <a:p>
            <a:pPr lvl="1"/>
            <a:r>
              <a:rPr lang="en-IN" b="1" dirty="0">
                <a:latin typeface="+mj-lt"/>
              </a:rPr>
              <a:t>EXCLUSIVE : </a:t>
            </a:r>
            <a:r>
              <a:rPr lang="en-IN" dirty="0">
                <a:latin typeface="+mj-lt"/>
              </a:rPr>
              <a:t>NO CHRONIC DIARRHEA, STEATORRHEA, ABDOMINAL PAIN, MALNUTRITION, OR WEIGHT LOSS; FROTHY URINE INDICATES URINARY PROTEIN LOSS RATHER THAN GASTROINTESTINAL PROTEIN LOSS.</a:t>
            </a:r>
          </a:p>
          <a:p>
            <a:r>
              <a:rPr lang="en-IN" b="1" dirty="0">
                <a:latin typeface="+mj-lt"/>
              </a:rPr>
              <a:t>SEVERE PROTEIN ENERGY MALNUTRITION (KWASHIORKOR)</a:t>
            </a:r>
          </a:p>
          <a:p>
            <a:pPr lvl="1"/>
            <a:r>
              <a:rPr lang="en-IN" b="1" dirty="0">
                <a:latin typeface="+mj-lt"/>
              </a:rPr>
              <a:t>INCLUSIVE : </a:t>
            </a:r>
            <a:r>
              <a:rPr lang="en-IN" dirty="0">
                <a:latin typeface="+mj-lt"/>
              </a:rPr>
              <a:t>GENERALISED EDEMA</a:t>
            </a:r>
          </a:p>
          <a:p>
            <a:pPr lvl="1"/>
            <a:r>
              <a:rPr lang="en-IN" b="1" dirty="0">
                <a:latin typeface="+mj-lt"/>
              </a:rPr>
              <a:t>EXCLUSIVE : </a:t>
            </a:r>
            <a:r>
              <a:rPr lang="en-US" dirty="0">
                <a:latin typeface="+mj-lt"/>
              </a:rPr>
              <a:t>CHILD DOES NOT HAVE TYPICAL FEATURES SUCH AS SPARSE DEPIGMENTED HAIR, FLAKY-PAINT DERMATOSIS, SEVERE WASTING, APATHY, HEPATOMEGALY, OR SIGNIFICANT NUTRITIONAL DEFICIENCY. FROTHY URINE IS NOT A FEATURE.</a:t>
            </a:r>
            <a:endParaRPr lang="en-IN" b="1" dirty="0">
              <a:latin typeface="+mj-lt"/>
            </a:endParaRPr>
          </a:p>
        </p:txBody>
      </p:sp>
    </p:spTree>
    <p:extLst>
      <p:ext uri="{BB962C8B-B14F-4D97-AF65-F5344CB8AC3E}">
        <p14:creationId xmlns:p14="http://schemas.microsoft.com/office/powerpoint/2010/main" val="30186301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DBC56-153F-4E9B-A7C2-81383C60BE79}"/>
              </a:ext>
            </a:extLst>
          </p:cNvPr>
          <p:cNvSpPr>
            <a:spLocks noGrp="1"/>
          </p:cNvSpPr>
          <p:nvPr>
            <p:ph type="title"/>
          </p:nvPr>
        </p:nvSpPr>
        <p:spPr/>
        <p:txBody>
          <a:bodyPr/>
          <a:lstStyle/>
          <a:p>
            <a:pPr algn="ctr"/>
            <a:r>
              <a:rPr lang="en-IN" dirty="0"/>
              <a:t>PROVISIONAL DIAGNOSIS</a:t>
            </a:r>
          </a:p>
        </p:txBody>
      </p:sp>
      <p:sp>
        <p:nvSpPr>
          <p:cNvPr id="3" name="Content Placeholder 2">
            <a:extLst>
              <a:ext uri="{FF2B5EF4-FFF2-40B4-BE49-F238E27FC236}">
                <a16:creationId xmlns:a16="http://schemas.microsoft.com/office/drawing/2014/main" id="{71A46DBC-76F3-46F5-B01F-246F0E8A4220}"/>
              </a:ext>
            </a:extLst>
          </p:cNvPr>
          <p:cNvSpPr>
            <a:spLocks noGrp="1"/>
          </p:cNvSpPr>
          <p:nvPr>
            <p:ph idx="1"/>
          </p:nvPr>
        </p:nvSpPr>
        <p:spPr>
          <a:xfrm>
            <a:off x="2589212" y="2133600"/>
            <a:ext cx="8915400" cy="4100290"/>
          </a:xfrm>
        </p:spPr>
        <p:txBody>
          <a:bodyPr>
            <a:normAutofit/>
          </a:bodyPr>
          <a:lstStyle/>
          <a:p>
            <a:r>
              <a:rPr lang="en-IN" b="1" dirty="0">
                <a:latin typeface="+mj-lt"/>
              </a:rPr>
              <a:t>RELAPSE NEPHROTIC SYNDROME </a:t>
            </a:r>
          </a:p>
          <a:p>
            <a:pPr lvl="1"/>
            <a:r>
              <a:rPr lang="en-IN" b="1" dirty="0">
                <a:latin typeface="+mj-lt"/>
              </a:rPr>
              <a:t>INCLUSIVE : </a:t>
            </a:r>
            <a:r>
              <a:rPr lang="en-IN" dirty="0">
                <a:latin typeface="+mj-lt"/>
              </a:rPr>
              <a:t>PREVIOUS HISTORY OF NEPHROTIC SYNDROME, GENERALIZED PITTING EDEMA (ANASARCA), PERIORBITAL EDEMA, FROTHY URINE SUGGESTIVE OF MASSIVE PROTEINURIA, OLIGURIA, SCROTAL EDEMA, ABSENCE OF HEMATURIA, RECURRENCE AFTER PREVIOUS REMISSION.</a:t>
            </a:r>
          </a:p>
          <a:p>
            <a:pPr lvl="1"/>
            <a:r>
              <a:rPr lang="en-IN" b="1" dirty="0">
                <a:latin typeface="+mj-lt"/>
              </a:rPr>
              <a:t>EXCLUSIVE : </a:t>
            </a:r>
            <a:r>
              <a:rPr lang="en-IN" dirty="0">
                <a:latin typeface="+mj-lt"/>
              </a:rPr>
              <a:t>NONE. ALL THE FEATURES STRONGLY SUGGEST THIS DIAGNOSIS.</a:t>
            </a:r>
            <a:endParaRPr lang="en-IN" b="1" dirty="0">
              <a:latin typeface="+mj-lt"/>
            </a:endParaRPr>
          </a:p>
        </p:txBody>
      </p:sp>
    </p:spTree>
    <p:extLst>
      <p:ext uri="{BB962C8B-B14F-4D97-AF65-F5344CB8AC3E}">
        <p14:creationId xmlns:p14="http://schemas.microsoft.com/office/powerpoint/2010/main" val="39715131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B1286-E54D-4A86-B754-4366EC119A5A}"/>
              </a:ext>
            </a:extLst>
          </p:cNvPr>
          <p:cNvSpPr>
            <a:spLocks noGrp="1"/>
          </p:cNvSpPr>
          <p:nvPr>
            <p:ph type="title"/>
          </p:nvPr>
        </p:nvSpPr>
        <p:spPr/>
        <p:txBody>
          <a:bodyPr>
            <a:normAutofit/>
          </a:bodyPr>
          <a:lstStyle/>
          <a:p>
            <a:pPr algn="ctr"/>
            <a:r>
              <a:rPr lang="en-IN" sz="6000" dirty="0"/>
              <a:t>MANAGEMENT</a:t>
            </a:r>
          </a:p>
        </p:txBody>
      </p:sp>
      <p:sp>
        <p:nvSpPr>
          <p:cNvPr id="3" name="Text Placeholder 2">
            <a:extLst>
              <a:ext uri="{FF2B5EF4-FFF2-40B4-BE49-F238E27FC236}">
                <a16:creationId xmlns:a16="http://schemas.microsoft.com/office/drawing/2014/main" id="{4DEA4389-32B3-4319-B2E2-0482C0DCFED0}"/>
              </a:ext>
            </a:extLst>
          </p:cNvPr>
          <p:cNvSpPr>
            <a:spLocks noGrp="1"/>
          </p:cNvSpPr>
          <p:nvPr>
            <p:ph type="body" idx="1"/>
          </p:nvPr>
        </p:nvSpPr>
        <p:spPr/>
        <p:txBody>
          <a:bodyPr/>
          <a:lstStyle/>
          <a:p>
            <a:endParaRPr lang="en-IN"/>
          </a:p>
        </p:txBody>
      </p:sp>
    </p:spTree>
    <p:extLst>
      <p:ext uri="{BB962C8B-B14F-4D97-AF65-F5344CB8AC3E}">
        <p14:creationId xmlns:p14="http://schemas.microsoft.com/office/powerpoint/2010/main" val="36359268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8A296-2A11-4FD1-B487-8071BCD10F46}"/>
              </a:ext>
            </a:extLst>
          </p:cNvPr>
          <p:cNvSpPr>
            <a:spLocks noGrp="1"/>
          </p:cNvSpPr>
          <p:nvPr>
            <p:ph type="title"/>
          </p:nvPr>
        </p:nvSpPr>
        <p:spPr/>
        <p:txBody>
          <a:bodyPr/>
          <a:lstStyle/>
          <a:p>
            <a:pPr algn="ctr"/>
            <a:r>
              <a:rPr lang="en-IN" dirty="0"/>
              <a:t>MANAGEMENT</a:t>
            </a:r>
          </a:p>
        </p:txBody>
      </p:sp>
      <p:sp>
        <p:nvSpPr>
          <p:cNvPr id="3" name="Content Placeholder 2">
            <a:extLst>
              <a:ext uri="{FF2B5EF4-FFF2-40B4-BE49-F238E27FC236}">
                <a16:creationId xmlns:a16="http://schemas.microsoft.com/office/drawing/2014/main" id="{A5B4D7FF-7AA7-40E7-B015-67E708E00D33}"/>
              </a:ext>
            </a:extLst>
          </p:cNvPr>
          <p:cNvSpPr>
            <a:spLocks noGrp="1"/>
          </p:cNvSpPr>
          <p:nvPr>
            <p:ph idx="1"/>
          </p:nvPr>
        </p:nvSpPr>
        <p:spPr/>
        <p:txBody>
          <a:bodyPr>
            <a:normAutofit/>
          </a:bodyPr>
          <a:lstStyle/>
          <a:p>
            <a:pPr lvl="1"/>
            <a:r>
              <a:rPr lang="en-IN" b="1" dirty="0">
                <a:latin typeface="+mj-lt"/>
              </a:rPr>
              <a:t>PRIMARY NEPHROTIC SYNDROME</a:t>
            </a:r>
          </a:p>
          <a:p>
            <a:pPr lvl="1"/>
            <a:r>
              <a:rPr lang="en-IN" b="1" dirty="0">
                <a:latin typeface="+mj-lt"/>
              </a:rPr>
              <a:t>CORTICOSTEROID THERAPY : </a:t>
            </a:r>
          </a:p>
          <a:p>
            <a:pPr lvl="2"/>
            <a:r>
              <a:rPr lang="en-IN" dirty="0">
                <a:latin typeface="+mj-lt"/>
              </a:rPr>
              <a:t>DRUG OF CHOICE : PREDNISOLONE</a:t>
            </a:r>
          </a:p>
          <a:p>
            <a:pPr lvl="2"/>
            <a:r>
              <a:rPr lang="en-IN" dirty="0">
                <a:latin typeface="+mj-lt"/>
              </a:rPr>
              <a:t>40 - 60 MG/M²/DAY (MAXIMUM 60 MG/DAY)</a:t>
            </a:r>
          </a:p>
          <a:p>
            <a:pPr lvl="2"/>
            <a:r>
              <a:rPr lang="en-IN" dirty="0">
                <a:latin typeface="+mj-lt"/>
              </a:rPr>
              <a:t>GIVEN SINGLE DAILY MORNING DOSE FOR 6 WEEKS</a:t>
            </a:r>
          </a:p>
          <a:p>
            <a:pPr lvl="2"/>
            <a:r>
              <a:rPr lang="en-IN" dirty="0">
                <a:latin typeface="+mj-lt"/>
              </a:rPr>
              <a:t>FOLLOWED BY </a:t>
            </a:r>
          </a:p>
          <a:p>
            <a:pPr lvl="2"/>
            <a:r>
              <a:rPr lang="en-IN" dirty="0">
                <a:latin typeface="+mj-lt"/>
              </a:rPr>
              <a:t>20 – 40 MG/M²/DAY (MAXIMUM 40 MG/DAY)</a:t>
            </a:r>
          </a:p>
          <a:p>
            <a:pPr lvl="2"/>
            <a:r>
              <a:rPr lang="en-IN" dirty="0">
                <a:latin typeface="+mj-lt"/>
              </a:rPr>
              <a:t>ON ALTERNATE DAY FOR 6 WEEKS</a:t>
            </a:r>
          </a:p>
          <a:p>
            <a:pPr lvl="2"/>
            <a:r>
              <a:rPr lang="en-IN" dirty="0">
                <a:latin typeface="+mj-lt"/>
              </a:rPr>
              <a:t>THEN STOP</a:t>
            </a:r>
          </a:p>
        </p:txBody>
      </p:sp>
    </p:spTree>
    <p:extLst>
      <p:ext uri="{BB962C8B-B14F-4D97-AF65-F5344CB8AC3E}">
        <p14:creationId xmlns:p14="http://schemas.microsoft.com/office/powerpoint/2010/main" val="22857814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8A296-2A11-4FD1-B487-8071BCD10F46}"/>
              </a:ext>
            </a:extLst>
          </p:cNvPr>
          <p:cNvSpPr>
            <a:spLocks noGrp="1"/>
          </p:cNvSpPr>
          <p:nvPr>
            <p:ph type="title"/>
          </p:nvPr>
        </p:nvSpPr>
        <p:spPr/>
        <p:txBody>
          <a:bodyPr/>
          <a:lstStyle/>
          <a:p>
            <a:pPr algn="ctr"/>
            <a:r>
              <a:rPr lang="en-IN" dirty="0"/>
              <a:t>MANAGEMENT</a:t>
            </a:r>
          </a:p>
        </p:txBody>
      </p:sp>
      <p:sp>
        <p:nvSpPr>
          <p:cNvPr id="3" name="Content Placeholder 2">
            <a:extLst>
              <a:ext uri="{FF2B5EF4-FFF2-40B4-BE49-F238E27FC236}">
                <a16:creationId xmlns:a16="http://schemas.microsoft.com/office/drawing/2014/main" id="{A5B4D7FF-7AA7-40E7-B015-67E708E00D33}"/>
              </a:ext>
            </a:extLst>
          </p:cNvPr>
          <p:cNvSpPr>
            <a:spLocks noGrp="1"/>
          </p:cNvSpPr>
          <p:nvPr>
            <p:ph idx="1"/>
          </p:nvPr>
        </p:nvSpPr>
        <p:spPr/>
        <p:txBody>
          <a:bodyPr>
            <a:normAutofit/>
          </a:bodyPr>
          <a:lstStyle/>
          <a:p>
            <a:pPr lvl="1"/>
            <a:r>
              <a:rPr lang="en-IN" sz="1800" b="1" dirty="0">
                <a:latin typeface="+mj-lt"/>
              </a:rPr>
              <a:t>DIET : </a:t>
            </a:r>
          </a:p>
          <a:p>
            <a:pPr lvl="2"/>
            <a:r>
              <a:rPr lang="en-IN" sz="1800" dirty="0">
                <a:latin typeface="+mj-lt"/>
              </a:rPr>
              <a:t>NORMAL PROTEIN INTAKE RATHER THAN HIGH PROTEIN DIET </a:t>
            </a:r>
          </a:p>
          <a:p>
            <a:pPr lvl="2"/>
            <a:r>
              <a:rPr lang="en-IN" sz="1800" dirty="0">
                <a:latin typeface="+mj-lt"/>
              </a:rPr>
              <a:t>ADEQUATE CALORIES</a:t>
            </a:r>
          </a:p>
          <a:p>
            <a:pPr lvl="2"/>
            <a:r>
              <a:rPr lang="en-IN" sz="1800" dirty="0">
                <a:latin typeface="+mj-lt"/>
              </a:rPr>
              <a:t>RESTRICT SALT</a:t>
            </a:r>
          </a:p>
          <a:p>
            <a:pPr lvl="2"/>
            <a:r>
              <a:rPr lang="en-IN" sz="1800" dirty="0">
                <a:latin typeface="+mj-lt"/>
              </a:rPr>
              <a:t>RESTRICT FLUIDS IF SEVERE EDEMA</a:t>
            </a:r>
          </a:p>
          <a:p>
            <a:pPr lvl="1"/>
            <a:r>
              <a:rPr lang="en-IN" sz="1800" b="1" dirty="0">
                <a:latin typeface="+mj-lt"/>
              </a:rPr>
              <a:t>FOR SEVERE EDEMA :</a:t>
            </a:r>
          </a:p>
          <a:p>
            <a:pPr lvl="2"/>
            <a:r>
              <a:rPr lang="en-IN" sz="1600" dirty="0">
                <a:latin typeface="+mj-lt"/>
              </a:rPr>
              <a:t>INTRAVENOUS 20% ALBUMIN : 0.5-1 G/KG OVER 3-4 HOURS</a:t>
            </a:r>
          </a:p>
          <a:p>
            <a:pPr lvl="2"/>
            <a:r>
              <a:rPr lang="en-IN" sz="1600" dirty="0">
                <a:latin typeface="+mj-lt"/>
              </a:rPr>
              <a:t>FOLLOWED BY : INTRAVENOUS FUROSEMIDE 1-2 MG/KG</a:t>
            </a:r>
            <a:endParaRPr lang="en-IN" sz="1800" b="1" dirty="0">
              <a:latin typeface="+mj-lt"/>
            </a:endParaRPr>
          </a:p>
        </p:txBody>
      </p:sp>
    </p:spTree>
    <p:extLst>
      <p:ext uri="{BB962C8B-B14F-4D97-AF65-F5344CB8AC3E}">
        <p14:creationId xmlns:p14="http://schemas.microsoft.com/office/powerpoint/2010/main" val="25309084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FA914-93A8-440C-863B-B3FE988F3EDA}"/>
              </a:ext>
            </a:extLst>
          </p:cNvPr>
          <p:cNvSpPr>
            <a:spLocks noGrp="1"/>
          </p:cNvSpPr>
          <p:nvPr>
            <p:ph type="title"/>
          </p:nvPr>
        </p:nvSpPr>
        <p:spPr/>
        <p:txBody>
          <a:bodyPr/>
          <a:lstStyle/>
          <a:p>
            <a:pPr algn="ctr"/>
            <a:r>
              <a:rPr lang="en-IN" dirty="0"/>
              <a:t>MANAGEMENT</a:t>
            </a:r>
          </a:p>
        </p:txBody>
      </p:sp>
      <p:sp>
        <p:nvSpPr>
          <p:cNvPr id="3" name="Content Placeholder 2">
            <a:extLst>
              <a:ext uri="{FF2B5EF4-FFF2-40B4-BE49-F238E27FC236}">
                <a16:creationId xmlns:a16="http://schemas.microsoft.com/office/drawing/2014/main" id="{90E55975-106D-46B6-A017-657151F43DDD}"/>
              </a:ext>
            </a:extLst>
          </p:cNvPr>
          <p:cNvSpPr>
            <a:spLocks noGrp="1"/>
          </p:cNvSpPr>
          <p:nvPr>
            <p:ph idx="1"/>
          </p:nvPr>
        </p:nvSpPr>
        <p:spPr/>
        <p:txBody>
          <a:bodyPr/>
          <a:lstStyle/>
          <a:p>
            <a:r>
              <a:rPr lang="en-IN" b="1" dirty="0">
                <a:latin typeface="+mj-lt"/>
              </a:rPr>
              <a:t>DIURETICS : </a:t>
            </a:r>
          </a:p>
          <a:p>
            <a:pPr lvl="1"/>
            <a:r>
              <a:rPr lang="en-IN" dirty="0">
                <a:latin typeface="+mj-lt"/>
              </a:rPr>
              <a:t>FUROSEMIDE : 1-2 MG/KG/DOSE (MAXIMUM 6 MG/KG/DAY)</a:t>
            </a:r>
          </a:p>
          <a:p>
            <a:pPr lvl="1"/>
            <a:r>
              <a:rPr lang="en-IN" dirty="0">
                <a:latin typeface="+mj-lt"/>
              </a:rPr>
              <a:t>IF NO RESPONSE </a:t>
            </a:r>
            <a:r>
              <a:rPr lang="en-IN" dirty="0">
                <a:latin typeface="+mj-lt"/>
                <a:sym typeface="Wingdings" panose="05000000000000000000" pitchFamily="2" charset="2"/>
              </a:rPr>
              <a:t></a:t>
            </a:r>
            <a:endParaRPr lang="en-IN" dirty="0">
              <a:latin typeface="+mj-lt"/>
            </a:endParaRPr>
          </a:p>
          <a:p>
            <a:pPr lvl="1"/>
            <a:r>
              <a:rPr lang="en-IN" dirty="0">
                <a:latin typeface="+mj-lt"/>
              </a:rPr>
              <a:t>SPIRONOLACTONE : 2-4 MGKG/DAY (MAXIMUM 100 MG/DAY)</a:t>
            </a:r>
          </a:p>
          <a:p>
            <a:r>
              <a:rPr lang="en-IN" b="1" dirty="0">
                <a:latin typeface="+mj-lt"/>
              </a:rPr>
              <a:t>RELAPSING OR STEROID DEPENDENT NEPHROTIC SYNDROME :</a:t>
            </a:r>
          </a:p>
          <a:p>
            <a:pPr lvl="1"/>
            <a:r>
              <a:rPr lang="en-IN" dirty="0">
                <a:latin typeface="+mj-lt"/>
              </a:rPr>
              <a:t>RITUXIMAB</a:t>
            </a:r>
          </a:p>
          <a:p>
            <a:pPr lvl="1"/>
            <a:r>
              <a:rPr lang="en-IN" dirty="0">
                <a:latin typeface="+mj-lt"/>
              </a:rPr>
              <a:t>LEVASIMOLE</a:t>
            </a:r>
          </a:p>
          <a:p>
            <a:pPr lvl="1"/>
            <a:r>
              <a:rPr lang="en-IN" dirty="0">
                <a:latin typeface="+mj-lt"/>
              </a:rPr>
              <a:t>CYCLOPHOSPHAMIDE</a:t>
            </a:r>
          </a:p>
          <a:p>
            <a:pPr lvl="1"/>
            <a:r>
              <a:rPr lang="en-IN" dirty="0">
                <a:latin typeface="+mj-lt"/>
              </a:rPr>
              <a:t>CALCINEURINE INHIBITORS : CYCLOSPORINE, TACROLIMUS</a:t>
            </a:r>
          </a:p>
          <a:p>
            <a:endParaRPr lang="en-IN" dirty="0">
              <a:latin typeface="+mj-lt"/>
            </a:endParaRPr>
          </a:p>
        </p:txBody>
      </p:sp>
    </p:spTree>
    <p:extLst>
      <p:ext uri="{BB962C8B-B14F-4D97-AF65-F5344CB8AC3E}">
        <p14:creationId xmlns:p14="http://schemas.microsoft.com/office/powerpoint/2010/main" val="27258437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B21CA-B16D-4ABC-960F-648679E8834D}"/>
              </a:ext>
            </a:extLst>
          </p:cNvPr>
          <p:cNvSpPr>
            <a:spLocks noGrp="1"/>
          </p:cNvSpPr>
          <p:nvPr>
            <p:ph type="title"/>
          </p:nvPr>
        </p:nvSpPr>
        <p:spPr/>
        <p:txBody>
          <a:bodyPr/>
          <a:lstStyle/>
          <a:p>
            <a:pPr algn="ctr"/>
            <a:r>
              <a:rPr lang="en-IN" dirty="0"/>
              <a:t>MANAGEMENT</a:t>
            </a:r>
          </a:p>
        </p:txBody>
      </p:sp>
      <p:sp>
        <p:nvSpPr>
          <p:cNvPr id="3" name="Content Placeholder 2">
            <a:extLst>
              <a:ext uri="{FF2B5EF4-FFF2-40B4-BE49-F238E27FC236}">
                <a16:creationId xmlns:a16="http://schemas.microsoft.com/office/drawing/2014/main" id="{FC5E6FA8-13FD-4EF1-A8FD-DB371182E4A2}"/>
              </a:ext>
            </a:extLst>
          </p:cNvPr>
          <p:cNvSpPr>
            <a:spLocks noGrp="1"/>
          </p:cNvSpPr>
          <p:nvPr>
            <p:ph idx="1"/>
          </p:nvPr>
        </p:nvSpPr>
        <p:spPr/>
        <p:txBody>
          <a:bodyPr/>
          <a:lstStyle/>
          <a:p>
            <a:r>
              <a:rPr lang="en-IN" b="1" dirty="0">
                <a:latin typeface="+mj-lt"/>
              </a:rPr>
              <a:t>STEROID RESISTANT NEPHROTIC SYNDROME</a:t>
            </a:r>
          </a:p>
          <a:p>
            <a:pPr lvl="1"/>
            <a:r>
              <a:rPr lang="en-IN" dirty="0">
                <a:latin typeface="+mj-lt"/>
              </a:rPr>
              <a:t>MYCOPHEMOLATE MOFETIL</a:t>
            </a:r>
          </a:p>
          <a:p>
            <a:pPr lvl="1"/>
            <a:r>
              <a:rPr lang="en-IN" dirty="0">
                <a:latin typeface="+mj-lt"/>
              </a:rPr>
              <a:t>CALCINEURIN INHIBITORS : CYCLOSPORINE OR TACROLIMUS</a:t>
            </a:r>
          </a:p>
          <a:p>
            <a:pPr lvl="1"/>
            <a:r>
              <a:rPr lang="en-IN" dirty="0">
                <a:latin typeface="+mj-lt"/>
              </a:rPr>
              <a:t>ACE INHIBITORS</a:t>
            </a:r>
          </a:p>
          <a:p>
            <a:pPr lvl="1"/>
            <a:r>
              <a:rPr lang="en-IN" dirty="0">
                <a:latin typeface="+mj-lt"/>
              </a:rPr>
              <a:t>ARB</a:t>
            </a:r>
          </a:p>
        </p:txBody>
      </p:sp>
    </p:spTree>
    <p:extLst>
      <p:ext uri="{BB962C8B-B14F-4D97-AF65-F5344CB8AC3E}">
        <p14:creationId xmlns:p14="http://schemas.microsoft.com/office/powerpoint/2010/main" val="42329104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C9954-9C5A-48FD-9583-30680E78F7BD}"/>
              </a:ext>
            </a:extLst>
          </p:cNvPr>
          <p:cNvSpPr>
            <a:spLocks noGrp="1"/>
          </p:cNvSpPr>
          <p:nvPr>
            <p:ph type="title"/>
          </p:nvPr>
        </p:nvSpPr>
        <p:spPr/>
        <p:txBody>
          <a:bodyPr>
            <a:normAutofit/>
          </a:bodyPr>
          <a:lstStyle/>
          <a:p>
            <a:pPr algn="ctr"/>
            <a:r>
              <a:rPr lang="en-US" sz="8000" b="1" dirty="0"/>
              <a:t>MCQ’S</a:t>
            </a:r>
            <a:endParaRPr lang="en-IN" sz="8000" b="1" dirty="0"/>
          </a:p>
        </p:txBody>
      </p:sp>
      <p:sp>
        <p:nvSpPr>
          <p:cNvPr id="3" name="Text Placeholder 2">
            <a:extLst>
              <a:ext uri="{FF2B5EF4-FFF2-40B4-BE49-F238E27FC236}">
                <a16:creationId xmlns:a16="http://schemas.microsoft.com/office/drawing/2014/main" id="{7F4849CE-3FE5-4322-853B-8740E4CED965}"/>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1869572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88959-A91E-449C-B25E-2C6D89993BC4}"/>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2F88C229-884F-4780-8C9F-9D728F16A7C3}"/>
              </a:ext>
            </a:extLst>
          </p:cNvPr>
          <p:cNvSpPr>
            <a:spLocks noGrp="1"/>
          </p:cNvSpPr>
          <p:nvPr>
            <p:ph idx="1"/>
          </p:nvPr>
        </p:nvSpPr>
        <p:spPr/>
        <p:txBody>
          <a:bodyPr>
            <a:normAutofit/>
          </a:bodyPr>
          <a:lstStyle/>
          <a:p>
            <a:r>
              <a:rPr lang="en-US" b="1" dirty="0">
                <a:latin typeface="+mj-lt"/>
              </a:rPr>
              <a:t>1. THE MOST LIKELY DIAGNOSIS IN THIS CHILD IS:</a:t>
            </a:r>
          </a:p>
          <a:p>
            <a:r>
              <a:rPr lang="en-US" dirty="0">
                <a:latin typeface="+mj-lt"/>
              </a:rPr>
              <a:t>A. ACUTE GLOMERULONEPHRITIS</a:t>
            </a:r>
            <a:br>
              <a:rPr lang="en-US" dirty="0">
                <a:latin typeface="+mj-lt"/>
              </a:rPr>
            </a:br>
            <a:r>
              <a:rPr lang="en-US" dirty="0">
                <a:latin typeface="+mj-lt"/>
              </a:rPr>
              <a:t>B. NEPHROTIC SYNDROME</a:t>
            </a:r>
            <a:br>
              <a:rPr lang="en-US" dirty="0">
                <a:latin typeface="+mj-lt"/>
              </a:rPr>
            </a:br>
            <a:r>
              <a:rPr lang="en-US" dirty="0">
                <a:latin typeface="+mj-lt"/>
              </a:rPr>
              <a:t>C. URINARY TRACT INFECTION</a:t>
            </a:r>
            <a:br>
              <a:rPr lang="en-US" dirty="0">
                <a:latin typeface="+mj-lt"/>
              </a:rPr>
            </a:br>
            <a:r>
              <a:rPr lang="en-US" dirty="0">
                <a:latin typeface="+mj-lt"/>
              </a:rPr>
              <a:t>D. ACUTE KIDNEY INJURY</a:t>
            </a:r>
          </a:p>
          <a:p>
            <a:endParaRPr lang="en-IN" dirty="0">
              <a:latin typeface="+mj-lt"/>
            </a:endParaRPr>
          </a:p>
        </p:txBody>
      </p:sp>
    </p:spTree>
    <p:extLst>
      <p:ext uri="{BB962C8B-B14F-4D97-AF65-F5344CB8AC3E}">
        <p14:creationId xmlns:p14="http://schemas.microsoft.com/office/powerpoint/2010/main" val="28498698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88959-A91E-449C-B25E-2C6D89993BC4}"/>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2F88C229-884F-4780-8C9F-9D728F16A7C3}"/>
              </a:ext>
            </a:extLst>
          </p:cNvPr>
          <p:cNvSpPr>
            <a:spLocks noGrp="1"/>
          </p:cNvSpPr>
          <p:nvPr>
            <p:ph idx="1"/>
          </p:nvPr>
        </p:nvSpPr>
        <p:spPr/>
        <p:txBody>
          <a:bodyPr/>
          <a:lstStyle/>
          <a:p>
            <a:r>
              <a:rPr lang="en-US" b="1" dirty="0">
                <a:latin typeface="+mj-lt"/>
              </a:rPr>
              <a:t>1. THE MOST LIKELY DIAGNOSIS IN THIS CHILD IS:</a:t>
            </a:r>
          </a:p>
          <a:p>
            <a:r>
              <a:rPr lang="en-US" dirty="0">
                <a:latin typeface="+mj-lt"/>
              </a:rPr>
              <a:t>A. ACUTE GLOMERULONEPHRITIS</a:t>
            </a:r>
            <a:br>
              <a:rPr lang="en-US" dirty="0">
                <a:latin typeface="+mj-lt"/>
              </a:rPr>
            </a:br>
            <a:r>
              <a:rPr lang="en-US" dirty="0">
                <a:latin typeface="+mj-lt"/>
              </a:rPr>
              <a:t>B. NEPHROTIC SYNDROME</a:t>
            </a:r>
            <a:br>
              <a:rPr lang="en-US" dirty="0">
                <a:latin typeface="+mj-lt"/>
              </a:rPr>
            </a:br>
            <a:r>
              <a:rPr lang="en-US" dirty="0">
                <a:latin typeface="+mj-lt"/>
              </a:rPr>
              <a:t>C. URINARY TRACT INFECTION</a:t>
            </a:r>
            <a:br>
              <a:rPr lang="en-US" dirty="0">
                <a:latin typeface="+mj-lt"/>
              </a:rPr>
            </a:br>
            <a:r>
              <a:rPr lang="en-US" dirty="0">
                <a:latin typeface="+mj-lt"/>
              </a:rPr>
              <a:t>D. ACUTE KIDNEY INJURY</a:t>
            </a:r>
          </a:p>
          <a:p>
            <a:r>
              <a:rPr lang="en-US" b="1" dirty="0">
                <a:latin typeface="+mj-lt"/>
              </a:rPr>
              <a:t>ANSWER: B. NEPHROTIC SYNDROME</a:t>
            </a:r>
            <a:endParaRPr lang="en-US" dirty="0">
              <a:latin typeface="+mj-lt"/>
            </a:endParaRPr>
          </a:p>
          <a:p>
            <a:endParaRPr lang="en-IN" dirty="0">
              <a:latin typeface="+mj-lt"/>
            </a:endParaRPr>
          </a:p>
        </p:txBody>
      </p:sp>
    </p:spTree>
    <p:extLst>
      <p:ext uri="{BB962C8B-B14F-4D97-AF65-F5344CB8AC3E}">
        <p14:creationId xmlns:p14="http://schemas.microsoft.com/office/powerpoint/2010/main" val="24315597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816CC-E513-450A-B73D-374131AC9F62}"/>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86A1E1DB-01E2-4912-8AEA-CC5EE2FDD05D}"/>
              </a:ext>
            </a:extLst>
          </p:cNvPr>
          <p:cNvSpPr>
            <a:spLocks noGrp="1"/>
          </p:cNvSpPr>
          <p:nvPr>
            <p:ph idx="1"/>
          </p:nvPr>
        </p:nvSpPr>
        <p:spPr/>
        <p:txBody>
          <a:bodyPr/>
          <a:lstStyle/>
          <a:p>
            <a:r>
              <a:rPr lang="en-US" b="1" dirty="0">
                <a:latin typeface="+mj-lt"/>
              </a:rPr>
              <a:t>2. THE EARLIEST SITE OF EDEMA IN CHILDHOOD NEPHROTIC SYNDROME IS:</a:t>
            </a:r>
          </a:p>
          <a:p>
            <a:r>
              <a:rPr lang="en-US" dirty="0">
                <a:latin typeface="+mj-lt"/>
              </a:rPr>
              <a:t>A. FEET</a:t>
            </a:r>
            <a:br>
              <a:rPr lang="en-US" dirty="0">
                <a:latin typeface="+mj-lt"/>
              </a:rPr>
            </a:br>
            <a:r>
              <a:rPr lang="en-US" dirty="0">
                <a:latin typeface="+mj-lt"/>
              </a:rPr>
              <a:t>B. FACE (PERIORBITAL REGION)</a:t>
            </a:r>
            <a:br>
              <a:rPr lang="en-US" dirty="0">
                <a:latin typeface="+mj-lt"/>
              </a:rPr>
            </a:br>
            <a:r>
              <a:rPr lang="en-US" dirty="0">
                <a:latin typeface="+mj-lt"/>
              </a:rPr>
              <a:t>C. ABDOMEN</a:t>
            </a:r>
            <a:br>
              <a:rPr lang="en-US" dirty="0">
                <a:latin typeface="+mj-lt"/>
              </a:rPr>
            </a:br>
            <a:r>
              <a:rPr lang="en-US" dirty="0">
                <a:latin typeface="+mj-lt"/>
              </a:rPr>
              <a:t>D. HANDS</a:t>
            </a:r>
          </a:p>
          <a:p>
            <a:endParaRPr lang="en-IN" dirty="0">
              <a:latin typeface="+mj-lt"/>
            </a:endParaRPr>
          </a:p>
        </p:txBody>
      </p:sp>
    </p:spTree>
    <p:extLst>
      <p:ext uri="{BB962C8B-B14F-4D97-AF65-F5344CB8AC3E}">
        <p14:creationId xmlns:p14="http://schemas.microsoft.com/office/powerpoint/2010/main" val="31285189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816CC-E513-450A-B73D-374131AC9F62}"/>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86A1E1DB-01E2-4912-8AEA-CC5EE2FDD05D}"/>
              </a:ext>
            </a:extLst>
          </p:cNvPr>
          <p:cNvSpPr>
            <a:spLocks noGrp="1"/>
          </p:cNvSpPr>
          <p:nvPr>
            <p:ph idx="1"/>
          </p:nvPr>
        </p:nvSpPr>
        <p:spPr/>
        <p:txBody>
          <a:bodyPr/>
          <a:lstStyle/>
          <a:p>
            <a:r>
              <a:rPr lang="en-US" b="1" dirty="0">
                <a:latin typeface="+mj-lt"/>
              </a:rPr>
              <a:t>2. THE EARLIEST SITE OF EDEMA IN CHILDHOOD NEPHROTIC SYNDROME IS:</a:t>
            </a:r>
          </a:p>
          <a:p>
            <a:r>
              <a:rPr lang="en-US" dirty="0">
                <a:latin typeface="+mj-lt"/>
              </a:rPr>
              <a:t>A. FEET</a:t>
            </a:r>
            <a:br>
              <a:rPr lang="en-US" dirty="0">
                <a:latin typeface="+mj-lt"/>
              </a:rPr>
            </a:br>
            <a:r>
              <a:rPr lang="en-US" dirty="0">
                <a:latin typeface="+mj-lt"/>
              </a:rPr>
              <a:t>B. FACE (PERIORBITAL REGION)</a:t>
            </a:r>
            <a:br>
              <a:rPr lang="en-US" dirty="0">
                <a:latin typeface="+mj-lt"/>
              </a:rPr>
            </a:br>
            <a:r>
              <a:rPr lang="en-US" dirty="0">
                <a:latin typeface="+mj-lt"/>
              </a:rPr>
              <a:t>C. ABDOMEN</a:t>
            </a:r>
            <a:br>
              <a:rPr lang="en-US" dirty="0">
                <a:latin typeface="+mj-lt"/>
              </a:rPr>
            </a:br>
            <a:r>
              <a:rPr lang="en-US" dirty="0">
                <a:latin typeface="+mj-lt"/>
              </a:rPr>
              <a:t>D. HANDS</a:t>
            </a:r>
          </a:p>
          <a:p>
            <a:r>
              <a:rPr lang="en-US" b="1" dirty="0">
                <a:latin typeface="+mj-lt"/>
              </a:rPr>
              <a:t>ANSWER: B. FACE (PERIORBITAL REGION)</a:t>
            </a:r>
            <a:endParaRPr lang="en-US" dirty="0">
              <a:latin typeface="+mj-lt"/>
            </a:endParaRPr>
          </a:p>
          <a:p>
            <a:endParaRPr lang="en-IN" dirty="0">
              <a:latin typeface="+mj-lt"/>
            </a:endParaRPr>
          </a:p>
        </p:txBody>
      </p:sp>
    </p:spTree>
    <p:extLst>
      <p:ext uri="{BB962C8B-B14F-4D97-AF65-F5344CB8AC3E}">
        <p14:creationId xmlns:p14="http://schemas.microsoft.com/office/powerpoint/2010/main" val="23917533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AC119-4ECB-4FCA-BF7E-23908D671052}"/>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255A8330-1EF9-44E9-811B-523A2938F0EB}"/>
              </a:ext>
            </a:extLst>
          </p:cNvPr>
          <p:cNvSpPr>
            <a:spLocks noGrp="1"/>
          </p:cNvSpPr>
          <p:nvPr>
            <p:ph idx="1"/>
          </p:nvPr>
        </p:nvSpPr>
        <p:spPr/>
        <p:txBody>
          <a:bodyPr/>
          <a:lstStyle/>
          <a:p>
            <a:r>
              <a:rPr lang="en-IN" b="1" dirty="0">
                <a:latin typeface="+mj-lt"/>
              </a:rPr>
              <a:t>3. FROTHY URINE IN NEPHROTIC SYNDROME IS DUE TO:</a:t>
            </a:r>
          </a:p>
          <a:p>
            <a:r>
              <a:rPr lang="en-IN" dirty="0">
                <a:latin typeface="+mj-lt"/>
              </a:rPr>
              <a:t>A. HEMATURIA</a:t>
            </a:r>
            <a:br>
              <a:rPr lang="en-IN" dirty="0">
                <a:latin typeface="+mj-lt"/>
              </a:rPr>
            </a:br>
            <a:r>
              <a:rPr lang="en-IN" dirty="0">
                <a:latin typeface="+mj-lt"/>
              </a:rPr>
              <a:t>B. PYURIA</a:t>
            </a:r>
            <a:br>
              <a:rPr lang="en-IN" dirty="0">
                <a:latin typeface="+mj-lt"/>
              </a:rPr>
            </a:br>
            <a:r>
              <a:rPr lang="en-IN" dirty="0">
                <a:latin typeface="+mj-lt"/>
              </a:rPr>
              <a:t>C. MASSIVE PROTEINURIA</a:t>
            </a:r>
            <a:br>
              <a:rPr lang="en-IN" dirty="0">
                <a:latin typeface="+mj-lt"/>
              </a:rPr>
            </a:br>
            <a:r>
              <a:rPr lang="en-IN" dirty="0">
                <a:latin typeface="+mj-lt"/>
              </a:rPr>
              <a:t>D. GLYCOSURIA</a:t>
            </a:r>
          </a:p>
          <a:p>
            <a:endParaRPr lang="en-IN" dirty="0">
              <a:latin typeface="+mj-lt"/>
            </a:endParaRPr>
          </a:p>
        </p:txBody>
      </p:sp>
    </p:spTree>
    <p:extLst>
      <p:ext uri="{BB962C8B-B14F-4D97-AF65-F5344CB8AC3E}">
        <p14:creationId xmlns:p14="http://schemas.microsoft.com/office/powerpoint/2010/main" val="19428985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AC119-4ECB-4FCA-BF7E-23908D671052}"/>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255A8330-1EF9-44E9-811B-523A2938F0EB}"/>
              </a:ext>
            </a:extLst>
          </p:cNvPr>
          <p:cNvSpPr>
            <a:spLocks noGrp="1"/>
          </p:cNvSpPr>
          <p:nvPr>
            <p:ph idx="1"/>
          </p:nvPr>
        </p:nvSpPr>
        <p:spPr/>
        <p:txBody>
          <a:bodyPr/>
          <a:lstStyle/>
          <a:p>
            <a:r>
              <a:rPr lang="en-IN" b="1" dirty="0">
                <a:latin typeface="+mj-lt"/>
              </a:rPr>
              <a:t>3. FROTHY URINE IN NEPHROTIC SYNDROME IS DUE TO:</a:t>
            </a:r>
          </a:p>
          <a:p>
            <a:r>
              <a:rPr lang="en-IN" dirty="0">
                <a:latin typeface="+mj-lt"/>
              </a:rPr>
              <a:t>A. HEMATURIA</a:t>
            </a:r>
            <a:br>
              <a:rPr lang="en-IN" dirty="0">
                <a:latin typeface="+mj-lt"/>
              </a:rPr>
            </a:br>
            <a:r>
              <a:rPr lang="en-IN" dirty="0">
                <a:latin typeface="+mj-lt"/>
              </a:rPr>
              <a:t>B. PYURIA</a:t>
            </a:r>
            <a:br>
              <a:rPr lang="en-IN" dirty="0">
                <a:latin typeface="+mj-lt"/>
              </a:rPr>
            </a:br>
            <a:r>
              <a:rPr lang="en-IN" dirty="0">
                <a:latin typeface="+mj-lt"/>
              </a:rPr>
              <a:t>C. MASSIVE PROTEINURIA</a:t>
            </a:r>
            <a:br>
              <a:rPr lang="en-IN" dirty="0">
                <a:latin typeface="+mj-lt"/>
              </a:rPr>
            </a:br>
            <a:r>
              <a:rPr lang="en-IN" dirty="0">
                <a:latin typeface="+mj-lt"/>
              </a:rPr>
              <a:t>D. GLYCOSURIA</a:t>
            </a:r>
          </a:p>
          <a:p>
            <a:r>
              <a:rPr lang="en-IN" b="1" dirty="0">
                <a:latin typeface="+mj-lt"/>
              </a:rPr>
              <a:t>ANSWER: C. MASSIVE PROTEINURIA</a:t>
            </a:r>
            <a:endParaRPr lang="en-IN" dirty="0">
              <a:latin typeface="+mj-lt"/>
            </a:endParaRPr>
          </a:p>
          <a:p>
            <a:endParaRPr lang="en-IN" dirty="0">
              <a:latin typeface="+mj-lt"/>
            </a:endParaRPr>
          </a:p>
        </p:txBody>
      </p:sp>
    </p:spTree>
    <p:extLst>
      <p:ext uri="{BB962C8B-B14F-4D97-AF65-F5344CB8AC3E}">
        <p14:creationId xmlns:p14="http://schemas.microsoft.com/office/powerpoint/2010/main" val="2509534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8D597-CB2E-458A-9009-399282DE334F}"/>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7AA5FAC4-AC93-47E3-8F73-A1E7720CF79D}"/>
              </a:ext>
            </a:extLst>
          </p:cNvPr>
          <p:cNvSpPr>
            <a:spLocks noGrp="1"/>
          </p:cNvSpPr>
          <p:nvPr>
            <p:ph idx="1"/>
          </p:nvPr>
        </p:nvSpPr>
        <p:spPr/>
        <p:txBody>
          <a:bodyPr/>
          <a:lstStyle/>
          <a:p>
            <a:r>
              <a:rPr lang="en-IN" b="1" dirty="0">
                <a:latin typeface="+mj-lt"/>
              </a:rPr>
              <a:t>4. WHICH OF THE FOLLOWING IS A CHARACTERISTIC LABORATORY FINDING IN NEPHROTIC SYNDROME?</a:t>
            </a:r>
          </a:p>
          <a:p>
            <a:r>
              <a:rPr lang="en-IN" dirty="0">
                <a:latin typeface="+mj-lt"/>
              </a:rPr>
              <a:t>A. HYPOALBUMINEMIA</a:t>
            </a:r>
            <a:br>
              <a:rPr lang="en-IN" dirty="0">
                <a:latin typeface="+mj-lt"/>
              </a:rPr>
            </a:br>
            <a:r>
              <a:rPr lang="en-IN" dirty="0">
                <a:latin typeface="+mj-lt"/>
              </a:rPr>
              <a:t>B. HYPERCALCEMIA</a:t>
            </a:r>
            <a:br>
              <a:rPr lang="en-IN" dirty="0">
                <a:latin typeface="+mj-lt"/>
              </a:rPr>
            </a:br>
            <a:r>
              <a:rPr lang="en-IN" dirty="0">
                <a:latin typeface="+mj-lt"/>
              </a:rPr>
              <a:t>C. THROMBOCYTOPENIA</a:t>
            </a:r>
            <a:br>
              <a:rPr lang="en-IN" dirty="0">
                <a:latin typeface="+mj-lt"/>
              </a:rPr>
            </a:br>
            <a:r>
              <a:rPr lang="en-IN" dirty="0">
                <a:latin typeface="+mj-lt"/>
              </a:rPr>
              <a:t>D. HYPERKALEMIA</a:t>
            </a:r>
          </a:p>
          <a:p>
            <a:pPr marL="0" indent="0">
              <a:buNone/>
            </a:pPr>
            <a:endParaRPr lang="en-IN" dirty="0">
              <a:latin typeface="+mj-lt"/>
            </a:endParaRPr>
          </a:p>
        </p:txBody>
      </p:sp>
    </p:spTree>
    <p:extLst>
      <p:ext uri="{BB962C8B-B14F-4D97-AF65-F5344CB8AC3E}">
        <p14:creationId xmlns:p14="http://schemas.microsoft.com/office/powerpoint/2010/main" val="34583979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8D597-CB2E-458A-9009-399282DE334F}"/>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7AA5FAC4-AC93-47E3-8F73-A1E7720CF79D}"/>
              </a:ext>
            </a:extLst>
          </p:cNvPr>
          <p:cNvSpPr>
            <a:spLocks noGrp="1"/>
          </p:cNvSpPr>
          <p:nvPr>
            <p:ph idx="1"/>
          </p:nvPr>
        </p:nvSpPr>
        <p:spPr/>
        <p:txBody>
          <a:bodyPr/>
          <a:lstStyle/>
          <a:p>
            <a:r>
              <a:rPr lang="en-IN" b="1" dirty="0">
                <a:latin typeface="+mj-lt"/>
              </a:rPr>
              <a:t>4. WHICH OF THE FOLLOWING IS A CHARACTERISTIC LABORATORY FINDING IN NEPHROTIC SYNDROME?</a:t>
            </a:r>
          </a:p>
          <a:p>
            <a:r>
              <a:rPr lang="en-IN" dirty="0">
                <a:latin typeface="+mj-lt"/>
              </a:rPr>
              <a:t>A. HYPOALBUMINEMIA</a:t>
            </a:r>
            <a:br>
              <a:rPr lang="en-IN" dirty="0">
                <a:latin typeface="+mj-lt"/>
              </a:rPr>
            </a:br>
            <a:r>
              <a:rPr lang="en-IN" dirty="0">
                <a:latin typeface="+mj-lt"/>
              </a:rPr>
              <a:t>B. HYPERCALCEMIA</a:t>
            </a:r>
            <a:br>
              <a:rPr lang="en-IN" dirty="0">
                <a:latin typeface="+mj-lt"/>
              </a:rPr>
            </a:br>
            <a:r>
              <a:rPr lang="en-IN" dirty="0">
                <a:latin typeface="+mj-lt"/>
              </a:rPr>
              <a:t>C. THROMBOCYTOPENIA</a:t>
            </a:r>
            <a:br>
              <a:rPr lang="en-IN" dirty="0">
                <a:latin typeface="+mj-lt"/>
              </a:rPr>
            </a:br>
            <a:r>
              <a:rPr lang="en-IN" dirty="0">
                <a:latin typeface="+mj-lt"/>
              </a:rPr>
              <a:t>D. HYPERKALEMIA</a:t>
            </a:r>
          </a:p>
          <a:p>
            <a:r>
              <a:rPr lang="en-IN" b="1" dirty="0">
                <a:latin typeface="+mj-lt"/>
              </a:rPr>
              <a:t>ANSWER: A. HYPOALBUMINEMIA</a:t>
            </a:r>
            <a:endParaRPr lang="en-IN" dirty="0">
              <a:latin typeface="+mj-lt"/>
            </a:endParaRPr>
          </a:p>
          <a:p>
            <a:pPr marL="0" indent="0">
              <a:buNone/>
            </a:pPr>
            <a:endParaRPr lang="en-IN" dirty="0">
              <a:latin typeface="+mj-lt"/>
            </a:endParaRPr>
          </a:p>
        </p:txBody>
      </p:sp>
    </p:spTree>
    <p:extLst>
      <p:ext uri="{BB962C8B-B14F-4D97-AF65-F5344CB8AC3E}">
        <p14:creationId xmlns:p14="http://schemas.microsoft.com/office/powerpoint/2010/main" val="25431506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87D69-E6BD-4F01-ADCB-9F8EE7465605}"/>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EA1B4709-FD57-4E1A-B5D7-82BB2B862B0D}"/>
              </a:ext>
            </a:extLst>
          </p:cNvPr>
          <p:cNvSpPr>
            <a:spLocks noGrp="1"/>
          </p:cNvSpPr>
          <p:nvPr>
            <p:ph idx="1"/>
          </p:nvPr>
        </p:nvSpPr>
        <p:spPr/>
        <p:txBody>
          <a:bodyPr/>
          <a:lstStyle/>
          <a:p>
            <a:r>
              <a:rPr lang="en-IN" b="1" dirty="0">
                <a:latin typeface="+mj-lt"/>
              </a:rPr>
              <a:t>5. THE MOST COMMON CAUSE OF NEPHROTIC SYNDROME IN CHILDREN IS:</a:t>
            </a:r>
          </a:p>
          <a:p>
            <a:r>
              <a:rPr lang="en-IN" dirty="0">
                <a:latin typeface="+mj-lt"/>
              </a:rPr>
              <a:t>A. FOCAL SEGMENTAL GLOMERULOSCLEROSIS</a:t>
            </a:r>
            <a:br>
              <a:rPr lang="en-IN" dirty="0">
                <a:latin typeface="+mj-lt"/>
              </a:rPr>
            </a:br>
            <a:r>
              <a:rPr lang="en-IN" dirty="0">
                <a:latin typeface="+mj-lt"/>
              </a:rPr>
              <a:t>B. MEMBRANOUS NEPHROPATHY</a:t>
            </a:r>
            <a:br>
              <a:rPr lang="en-IN" dirty="0">
                <a:latin typeface="+mj-lt"/>
              </a:rPr>
            </a:br>
            <a:r>
              <a:rPr lang="en-IN" dirty="0">
                <a:latin typeface="+mj-lt"/>
              </a:rPr>
              <a:t>C. MINIMAL CHANGE DISEASE</a:t>
            </a:r>
            <a:br>
              <a:rPr lang="en-IN" dirty="0">
                <a:latin typeface="+mj-lt"/>
              </a:rPr>
            </a:br>
            <a:r>
              <a:rPr lang="en-IN" dirty="0">
                <a:latin typeface="+mj-lt"/>
              </a:rPr>
              <a:t>D. DIABETIC NEPHROPATHY</a:t>
            </a:r>
          </a:p>
          <a:p>
            <a:endParaRPr lang="en-IN" dirty="0">
              <a:latin typeface="+mj-lt"/>
            </a:endParaRPr>
          </a:p>
        </p:txBody>
      </p:sp>
    </p:spTree>
    <p:extLst>
      <p:ext uri="{BB962C8B-B14F-4D97-AF65-F5344CB8AC3E}">
        <p14:creationId xmlns:p14="http://schemas.microsoft.com/office/powerpoint/2010/main" val="1914037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87D69-E6BD-4F01-ADCB-9F8EE7465605}"/>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EA1B4709-FD57-4E1A-B5D7-82BB2B862B0D}"/>
              </a:ext>
            </a:extLst>
          </p:cNvPr>
          <p:cNvSpPr>
            <a:spLocks noGrp="1"/>
          </p:cNvSpPr>
          <p:nvPr>
            <p:ph idx="1"/>
          </p:nvPr>
        </p:nvSpPr>
        <p:spPr/>
        <p:txBody>
          <a:bodyPr/>
          <a:lstStyle/>
          <a:p>
            <a:r>
              <a:rPr lang="en-IN" b="1" dirty="0">
                <a:latin typeface="+mj-lt"/>
              </a:rPr>
              <a:t>5. THE MOST COMMON CAUSE OF NEPHROTIC SYNDROME IN CHILDREN IS:</a:t>
            </a:r>
          </a:p>
          <a:p>
            <a:r>
              <a:rPr lang="en-IN" dirty="0">
                <a:latin typeface="+mj-lt"/>
              </a:rPr>
              <a:t>A. FOCAL SEGMENTAL GLOMERULOSCLEROSIS</a:t>
            </a:r>
            <a:br>
              <a:rPr lang="en-IN" dirty="0">
                <a:latin typeface="+mj-lt"/>
              </a:rPr>
            </a:br>
            <a:r>
              <a:rPr lang="en-IN" dirty="0">
                <a:latin typeface="+mj-lt"/>
              </a:rPr>
              <a:t>B. MEMBRANOUS NEPHROPATHY</a:t>
            </a:r>
            <a:br>
              <a:rPr lang="en-IN" dirty="0">
                <a:latin typeface="+mj-lt"/>
              </a:rPr>
            </a:br>
            <a:r>
              <a:rPr lang="en-IN" dirty="0">
                <a:latin typeface="+mj-lt"/>
              </a:rPr>
              <a:t>C. MINIMAL CHANGE DISEASE</a:t>
            </a:r>
            <a:br>
              <a:rPr lang="en-IN" dirty="0">
                <a:latin typeface="+mj-lt"/>
              </a:rPr>
            </a:br>
            <a:r>
              <a:rPr lang="en-IN" dirty="0">
                <a:latin typeface="+mj-lt"/>
              </a:rPr>
              <a:t>D. DIABETIC NEPHROPATHY</a:t>
            </a:r>
          </a:p>
          <a:p>
            <a:r>
              <a:rPr lang="en-IN" b="1" dirty="0">
                <a:latin typeface="+mj-lt"/>
              </a:rPr>
              <a:t>ANSWER: C. MINIMAL CHANGE DISEASE</a:t>
            </a:r>
            <a:endParaRPr lang="en-IN" dirty="0">
              <a:latin typeface="+mj-lt"/>
            </a:endParaRPr>
          </a:p>
          <a:p>
            <a:endParaRPr lang="en-IN" dirty="0">
              <a:latin typeface="+mj-lt"/>
            </a:endParaRPr>
          </a:p>
        </p:txBody>
      </p:sp>
    </p:spTree>
    <p:extLst>
      <p:ext uri="{BB962C8B-B14F-4D97-AF65-F5344CB8AC3E}">
        <p14:creationId xmlns:p14="http://schemas.microsoft.com/office/powerpoint/2010/main" val="33461818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3988F-4D8E-443E-9716-B567DEB2D387}"/>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ADFB871D-06D8-4731-86A6-B9D09ED275FC}"/>
              </a:ext>
            </a:extLst>
          </p:cNvPr>
          <p:cNvSpPr>
            <a:spLocks noGrp="1"/>
          </p:cNvSpPr>
          <p:nvPr>
            <p:ph idx="1"/>
          </p:nvPr>
        </p:nvSpPr>
        <p:spPr/>
        <p:txBody>
          <a:bodyPr/>
          <a:lstStyle/>
          <a:p>
            <a:r>
              <a:rPr lang="en-US" b="1" dirty="0">
                <a:latin typeface="+mj-lt"/>
              </a:rPr>
              <a:t>6. THE POSITIVE FLUID THRILL IN THIS CASE INDICATE:</a:t>
            </a:r>
          </a:p>
          <a:p>
            <a:r>
              <a:rPr lang="en-US" dirty="0">
                <a:latin typeface="+mj-lt"/>
              </a:rPr>
              <a:t>A. PLEURAL EFFUSION</a:t>
            </a:r>
            <a:br>
              <a:rPr lang="en-US" dirty="0">
                <a:latin typeface="+mj-lt"/>
              </a:rPr>
            </a:br>
            <a:r>
              <a:rPr lang="en-US" dirty="0">
                <a:latin typeface="+mj-lt"/>
              </a:rPr>
              <a:t>B. ASCITES</a:t>
            </a:r>
            <a:br>
              <a:rPr lang="en-US" dirty="0">
                <a:latin typeface="+mj-lt"/>
              </a:rPr>
            </a:br>
            <a:r>
              <a:rPr lang="en-US" dirty="0">
                <a:latin typeface="+mj-lt"/>
              </a:rPr>
              <a:t>C. HEPATOMEGALY</a:t>
            </a:r>
            <a:br>
              <a:rPr lang="en-US" dirty="0">
                <a:latin typeface="+mj-lt"/>
              </a:rPr>
            </a:br>
            <a:r>
              <a:rPr lang="en-US" dirty="0">
                <a:latin typeface="+mj-lt"/>
              </a:rPr>
              <a:t>D. SPLENOMEGALY</a:t>
            </a:r>
          </a:p>
          <a:p>
            <a:endParaRPr lang="en-IN" dirty="0">
              <a:latin typeface="+mj-lt"/>
            </a:endParaRPr>
          </a:p>
        </p:txBody>
      </p:sp>
    </p:spTree>
    <p:extLst>
      <p:ext uri="{BB962C8B-B14F-4D97-AF65-F5344CB8AC3E}">
        <p14:creationId xmlns:p14="http://schemas.microsoft.com/office/powerpoint/2010/main" val="19502230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3988F-4D8E-443E-9716-B567DEB2D387}"/>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ADFB871D-06D8-4731-86A6-B9D09ED275FC}"/>
              </a:ext>
            </a:extLst>
          </p:cNvPr>
          <p:cNvSpPr>
            <a:spLocks noGrp="1"/>
          </p:cNvSpPr>
          <p:nvPr>
            <p:ph idx="1"/>
          </p:nvPr>
        </p:nvSpPr>
        <p:spPr/>
        <p:txBody>
          <a:bodyPr/>
          <a:lstStyle/>
          <a:p>
            <a:r>
              <a:rPr lang="en-US" b="1" dirty="0">
                <a:latin typeface="+mj-lt"/>
              </a:rPr>
              <a:t>6. THE POSITIVE FLUID THRILL IN THIS CASE INDICATE:</a:t>
            </a:r>
          </a:p>
          <a:p>
            <a:r>
              <a:rPr lang="en-US" dirty="0">
                <a:latin typeface="+mj-lt"/>
              </a:rPr>
              <a:t>A. PLEURAL EFFUSION</a:t>
            </a:r>
            <a:br>
              <a:rPr lang="en-US" dirty="0">
                <a:latin typeface="+mj-lt"/>
              </a:rPr>
            </a:br>
            <a:r>
              <a:rPr lang="en-US" dirty="0">
                <a:latin typeface="+mj-lt"/>
              </a:rPr>
              <a:t>B. ASCITES</a:t>
            </a:r>
            <a:br>
              <a:rPr lang="en-US" dirty="0">
                <a:latin typeface="+mj-lt"/>
              </a:rPr>
            </a:br>
            <a:r>
              <a:rPr lang="en-US" dirty="0">
                <a:latin typeface="+mj-lt"/>
              </a:rPr>
              <a:t>C. HEPATOMEGALY</a:t>
            </a:r>
            <a:br>
              <a:rPr lang="en-US" dirty="0">
                <a:latin typeface="+mj-lt"/>
              </a:rPr>
            </a:br>
            <a:r>
              <a:rPr lang="en-US" dirty="0">
                <a:latin typeface="+mj-lt"/>
              </a:rPr>
              <a:t>D. SPLENOMEGALY</a:t>
            </a:r>
          </a:p>
          <a:p>
            <a:r>
              <a:rPr lang="en-US" b="1" dirty="0">
                <a:latin typeface="+mj-lt"/>
              </a:rPr>
              <a:t>ANSWER: B. ASCITES</a:t>
            </a:r>
            <a:endParaRPr lang="en-US" dirty="0">
              <a:latin typeface="+mj-lt"/>
            </a:endParaRPr>
          </a:p>
          <a:p>
            <a:endParaRPr lang="en-IN" dirty="0">
              <a:latin typeface="+mj-lt"/>
            </a:endParaRPr>
          </a:p>
        </p:txBody>
      </p:sp>
    </p:spTree>
    <p:extLst>
      <p:ext uri="{BB962C8B-B14F-4D97-AF65-F5344CB8AC3E}">
        <p14:creationId xmlns:p14="http://schemas.microsoft.com/office/powerpoint/2010/main" val="33073787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22ADC-C995-4022-AECD-0911DA96991A}"/>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A52120ED-9F40-4B72-B4C2-D11BAD81C37C}"/>
              </a:ext>
            </a:extLst>
          </p:cNvPr>
          <p:cNvSpPr>
            <a:spLocks noGrp="1"/>
          </p:cNvSpPr>
          <p:nvPr>
            <p:ph idx="1"/>
          </p:nvPr>
        </p:nvSpPr>
        <p:spPr/>
        <p:txBody>
          <a:bodyPr/>
          <a:lstStyle/>
          <a:p>
            <a:r>
              <a:rPr lang="en-IN" b="1" dirty="0">
                <a:latin typeface="+mj-lt"/>
              </a:rPr>
              <a:t>7. WHICH OF THE FOLLOWING IS THE FIRST-LINE TREATMENT FOR IDIOPATHIC NEPHROTIC SYNDROME IN CHILDREN?</a:t>
            </a:r>
          </a:p>
          <a:p>
            <a:r>
              <a:rPr lang="en-IN" dirty="0">
                <a:latin typeface="+mj-lt"/>
              </a:rPr>
              <a:t>A. FUROSEMIDE</a:t>
            </a:r>
            <a:br>
              <a:rPr lang="en-IN" dirty="0">
                <a:latin typeface="+mj-lt"/>
              </a:rPr>
            </a:br>
            <a:r>
              <a:rPr lang="en-IN" dirty="0">
                <a:latin typeface="+mj-lt"/>
              </a:rPr>
              <a:t>B. PREDNISOLONE</a:t>
            </a:r>
            <a:br>
              <a:rPr lang="en-IN" dirty="0">
                <a:latin typeface="+mj-lt"/>
              </a:rPr>
            </a:br>
            <a:r>
              <a:rPr lang="en-IN" dirty="0">
                <a:latin typeface="+mj-lt"/>
              </a:rPr>
              <a:t>C. AZATHIOPRINE</a:t>
            </a:r>
            <a:br>
              <a:rPr lang="en-IN" dirty="0">
                <a:latin typeface="+mj-lt"/>
              </a:rPr>
            </a:br>
            <a:r>
              <a:rPr lang="en-IN" dirty="0">
                <a:latin typeface="+mj-lt"/>
              </a:rPr>
              <a:t>D. CYCLOPHOSPHAMIDE</a:t>
            </a:r>
          </a:p>
          <a:p>
            <a:endParaRPr lang="en-IN" dirty="0">
              <a:latin typeface="+mj-lt"/>
            </a:endParaRPr>
          </a:p>
        </p:txBody>
      </p:sp>
    </p:spTree>
    <p:extLst>
      <p:ext uri="{BB962C8B-B14F-4D97-AF65-F5344CB8AC3E}">
        <p14:creationId xmlns:p14="http://schemas.microsoft.com/office/powerpoint/2010/main" val="42858913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22ADC-C995-4022-AECD-0911DA96991A}"/>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A52120ED-9F40-4B72-B4C2-D11BAD81C37C}"/>
              </a:ext>
            </a:extLst>
          </p:cNvPr>
          <p:cNvSpPr>
            <a:spLocks noGrp="1"/>
          </p:cNvSpPr>
          <p:nvPr>
            <p:ph idx="1"/>
          </p:nvPr>
        </p:nvSpPr>
        <p:spPr/>
        <p:txBody>
          <a:bodyPr/>
          <a:lstStyle/>
          <a:p>
            <a:r>
              <a:rPr lang="en-IN" b="1" dirty="0">
                <a:latin typeface="+mj-lt"/>
              </a:rPr>
              <a:t>7. WHICH OF THE FOLLOWING IS THE FIRST-LINE TREATMENT FOR IDIOPATHIC NEPHROTIC SYNDROME IN CHILDREN?</a:t>
            </a:r>
          </a:p>
          <a:p>
            <a:r>
              <a:rPr lang="en-IN" dirty="0">
                <a:latin typeface="+mj-lt"/>
              </a:rPr>
              <a:t>A. FUROSEMIDE</a:t>
            </a:r>
            <a:br>
              <a:rPr lang="en-IN" dirty="0">
                <a:latin typeface="+mj-lt"/>
              </a:rPr>
            </a:br>
            <a:r>
              <a:rPr lang="en-IN" dirty="0">
                <a:latin typeface="+mj-lt"/>
              </a:rPr>
              <a:t>B. PREDNISOLONE</a:t>
            </a:r>
            <a:br>
              <a:rPr lang="en-IN" dirty="0">
                <a:latin typeface="+mj-lt"/>
              </a:rPr>
            </a:br>
            <a:r>
              <a:rPr lang="en-IN" dirty="0">
                <a:latin typeface="+mj-lt"/>
              </a:rPr>
              <a:t>C. AZATHIOPRINE</a:t>
            </a:r>
            <a:br>
              <a:rPr lang="en-IN" dirty="0">
                <a:latin typeface="+mj-lt"/>
              </a:rPr>
            </a:br>
            <a:r>
              <a:rPr lang="en-IN" dirty="0">
                <a:latin typeface="+mj-lt"/>
              </a:rPr>
              <a:t>D. CYCLOPHOSPHAMIDE</a:t>
            </a:r>
          </a:p>
          <a:p>
            <a:r>
              <a:rPr lang="en-IN" b="1" dirty="0">
                <a:latin typeface="+mj-lt"/>
              </a:rPr>
              <a:t>ANSWER: B. PREDNISOLONE</a:t>
            </a:r>
            <a:endParaRPr lang="en-IN" dirty="0">
              <a:latin typeface="+mj-lt"/>
            </a:endParaRPr>
          </a:p>
          <a:p>
            <a:endParaRPr lang="en-IN" dirty="0">
              <a:latin typeface="+mj-lt"/>
            </a:endParaRPr>
          </a:p>
        </p:txBody>
      </p:sp>
    </p:spTree>
    <p:extLst>
      <p:ext uri="{BB962C8B-B14F-4D97-AF65-F5344CB8AC3E}">
        <p14:creationId xmlns:p14="http://schemas.microsoft.com/office/powerpoint/2010/main" val="23702725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27094-90AD-4933-8661-50258131E8E2}"/>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BA5ADDD8-6D6D-40B4-A6E9-81344707C7BB}"/>
              </a:ext>
            </a:extLst>
          </p:cNvPr>
          <p:cNvSpPr>
            <a:spLocks noGrp="1"/>
          </p:cNvSpPr>
          <p:nvPr>
            <p:ph idx="1"/>
          </p:nvPr>
        </p:nvSpPr>
        <p:spPr/>
        <p:txBody>
          <a:bodyPr/>
          <a:lstStyle/>
          <a:p>
            <a:r>
              <a:rPr lang="en-US" b="1" dirty="0">
                <a:latin typeface="+mj-lt"/>
              </a:rPr>
              <a:t>8. THE NORMAL URINE OUTPUT IN CHILDREN IS:</a:t>
            </a:r>
          </a:p>
          <a:p>
            <a:r>
              <a:rPr lang="en-US" dirty="0">
                <a:latin typeface="+mj-lt"/>
              </a:rPr>
              <a:t>A. &lt;0.5 ML/KG/HR</a:t>
            </a:r>
            <a:br>
              <a:rPr lang="en-US" dirty="0">
                <a:latin typeface="+mj-lt"/>
              </a:rPr>
            </a:br>
            <a:r>
              <a:rPr lang="en-US" dirty="0">
                <a:latin typeface="+mj-lt"/>
              </a:rPr>
              <a:t>B. 1–2 ML/KG/HR</a:t>
            </a:r>
            <a:br>
              <a:rPr lang="en-US" dirty="0">
                <a:latin typeface="+mj-lt"/>
              </a:rPr>
            </a:br>
            <a:r>
              <a:rPr lang="en-US" dirty="0">
                <a:latin typeface="+mj-lt"/>
              </a:rPr>
              <a:t>C. 5 ML/KG/HR</a:t>
            </a:r>
            <a:br>
              <a:rPr lang="en-US" dirty="0">
                <a:latin typeface="+mj-lt"/>
              </a:rPr>
            </a:br>
            <a:r>
              <a:rPr lang="en-US" dirty="0">
                <a:latin typeface="+mj-lt"/>
              </a:rPr>
              <a:t>D. 10 ML/KG/HR</a:t>
            </a:r>
          </a:p>
          <a:p>
            <a:endParaRPr lang="en-IN" dirty="0">
              <a:latin typeface="+mj-lt"/>
            </a:endParaRPr>
          </a:p>
        </p:txBody>
      </p:sp>
    </p:spTree>
    <p:extLst>
      <p:ext uri="{BB962C8B-B14F-4D97-AF65-F5344CB8AC3E}">
        <p14:creationId xmlns:p14="http://schemas.microsoft.com/office/powerpoint/2010/main" val="11630400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27094-90AD-4933-8661-50258131E8E2}"/>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BA5ADDD8-6D6D-40B4-A6E9-81344707C7BB}"/>
              </a:ext>
            </a:extLst>
          </p:cNvPr>
          <p:cNvSpPr>
            <a:spLocks noGrp="1"/>
          </p:cNvSpPr>
          <p:nvPr>
            <p:ph idx="1"/>
          </p:nvPr>
        </p:nvSpPr>
        <p:spPr/>
        <p:txBody>
          <a:bodyPr/>
          <a:lstStyle/>
          <a:p>
            <a:r>
              <a:rPr lang="en-US" b="1" dirty="0">
                <a:latin typeface="+mj-lt"/>
              </a:rPr>
              <a:t>8. THE NORMAL URINE OUTPUT IN CHILDREN IS:</a:t>
            </a:r>
          </a:p>
          <a:p>
            <a:r>
              <a:rPr lang="en-US" dirty="0">
                <a:latin typeface="+mj-lt"/>
              </a:rPr>
              <a:t>A. &lt;0.5 ML/KG/HR</a:t>
            </a:r>
            <a:br>
              <a:rPr lang="en-US" dirty="0">
                <a:latin typeface="+mj-lt"/>
              </a:rPr>
            </a:br>
            <a:r>
              <a:rPr lang="en-US" dirty="0">
                <a:latin typeface="+mj-lt"/>
              </a:rPr>
              <a:t>B. 1–2 ML/KG/HR</a:t>
            </a:r>
            <a:br>
              <a:rPr lang="en-US" dirty="0">
                <a:latin typeface="+mj-lt"/>
              </a:rPr>
            </a:br>
            <a:r>
              <a:rPr lang="en-US" dirty="0">
                <a:latin typeface="+mj-lt"/>
              </a:rPr>
              <a:t>C. 5 ML/KG/HR</a:t>
            </a:r>
            <a:br>
              <a:rPr lang="en-US" dirty="0">
                <a:latin typeface="+mj-lt"/>
              </a:rPr>
            </a:br>
            <a:r>
              <a:rPr lang="en-US" dirty="0">
                <a:latin typeface="+mj-lt"/>
              </a:rPr>
              <a:t>D. 10 ML/KG/HR</a:t>
            </a:r>
          </a:p>
          <a:p>
            <a:r>
              <a:rPr lang="en-US" b="1" dirty="0">
                <a:latin typeface="+mj-lt"/>
              </a:rPr>
              <a:t>ANSWER:</a:t>
            </a:r>
            <a:r>
              <a:rPr lang="en-US" dirty="0">
                <a:latin typeface="+mj-lt"/>
              </a:rPr>
              <a:t> </a:t>
            </a:r>
            <a:r>
              <a:rPr lang="en-US" b="1" dirty="0">
                <a:latin typeface="+mj-lt"/>
              </a:rPr>
              <a:t>B. 1–2 ML/KG/HR</a:t>
            </a:r>
          </a:p>
          <a:p>
            <a:endParaRPr lang="en-IN" dirty="0">
              <a:latin typeface="+mj-lt"/>
            </a:endParaRPr>
          </a:p>
        </p:txBody>
      </p:sp>
    </p:spTree>
    <p:extLst>
      <p:ext uri="{BB962C8B-B14F-4D97-AF65-F5344CB8AC3E}">
        <p14:creationId xmlns:p14="http://schemas.microsoft.com/office/powerpoint/2010/main" val="22308334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1E5EE-0541-4406-98CC-F96ABF4E83B1}"/>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FDFBBD55-A9D8-41C5-A4C9-90C887CF0C1F}"/>
              </a:ext>
            </a:extLst>
          </p:cNvPr>
          <p:cNvSpPr>
            <a:spLocks noGrp="1"/>
          </p:cNvSpPr>
          <p:nvPr>
            <p:ph idx="1"/>
          </p:nvPr>
        </p:nvSpPr>
        <p:spPr/>
        <p:txBody>
          <a:bodyPr/>
          <a:lstStyle/>
          <a:p>
            <a:r>
              <a:rPr lang="en-US" b="1" dirty="0">
                <a:latin typeface="+mj-lt"/>
              </a:rPr>
              <a:t>9. THE RECURRENCE OF EDEMA AFTER A PERIOD OF IMPROVEMENT IN THIS CHILD IS CALLED:</a:t>
            </a:r>
          </a:p>
          <a:p>
            <a:r>
              <a:rPr lang="en-US" dirty="0">
                <a:latin typeface="+mj-lt"/>
              </a:rPr>
              <a:t>A. REMISSION</a:t>
            </a:r>
            <a:br>
              <a:rPr lang="en-US" dirty="0">
                <a:latin typeface="+mj-lt"/>
              </a:rPr>
            </a:br>
            <a:r>
              <a:rPr lang="en-US" dirty="0">
                <a:latin typeface="+mj-lt"/>
              </a:rPr>
              <a:t>B. RELAPSE</a:t>
            </a:r>
            <a:br>
              <a:rPr lang="en-US" dirty="0">
                <a:latin typeface="+mj-lt"/>
              </a:rPr>
            </a:br>
            <a:r>
              <a:rPr lang="en-US" dirty="0">
                <a:latin typeface="+mj-lt"/>
              </a:rPr>
              <a:t>C. RESISTANCE</a:t>
            </a:r>
            <a:br>
              <a:rPr lang="en-US" dirty="0">
                <a:latin typeface="+mj-lt"/>
              </a:rPr>
            </a:br>
            <a:r>
              <a:rPr lang="en-US" dirty="0">
                <a:latin typeface="+mj-lt"/>
              </a:rPr>
              <a:t>D. RECOVERY</a:t>
            </a:r>
          </a:p>
          <a:p>
            <a:endParaRPr lang="en-IN" dirty="0">
              <a:latin typeface="+mj-lt"/>
            </a:endParaRPr>
          </a:p>
        </p:txBody>
      </p:sp>
    </p:spTree>
    <p:extLst>
      <p:ext uri="{BB962C8B-B14F-4D97-AF65-F5344CB8AC3E}">
        <p14:creationId xmlns:p14="http://schemas.microsoft.com/office/powerpoint/2010/main" val="17048166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1E5EE-0541-4406-98CC-F96ABF4E83B1}"/>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FDFBBD55-A9D8-41C5-A4C9-90C887CF0C1F}"/>
              </a:ext>
            </a:extLst>
          </p:cNvPr>
          <p:cNvSpPr>
            <a:spLocks noGrp="1"/>
          </p:cNvSpPr>
          <p:nvPr>
            <p:ph idx="1"/>
          </p:nvPr>
        </p:nvSpPr>
        <p:spPr/>
        <p:txBody>
          <a:bodyPr/>
          <a:lstStyle/>
          <a:p>
            <a:r>
              <a:rPr lang="en-US" b="1" dirty="0">
                <a:latin typeface="+mj-lt"/>
              </a:rPr>
              <a:t>9. THE RECURRENCE OF EDEMA AFTER A PERIOD OF IMPROVEMENT IN THIS CHILD IS CALLED:</a:t>
            </a:r>
          </a:p>
          <a:p>
            <a:r>
              <a:rPr lang="en-US" dirty="0">
                <a:latin typeface="+mj-lt"/>
              </a:rPr>
              <a:t>A. REMISSION</a:t>
            </a:r>
            <a:br>
              <a:rPr lang="en-US" dirty="0">
                <a:latin typeface="+mj-lt"/>
              </a:rPr>
            </a:br>
            <a:r>
              <a:rPr lang="en-US" dirty="0">
                <a:latin typeface="+mj-lt"/>
              </a:rPr>
              <a:t>B. RELAPSE</a:t>
            </a:r>
            <a:br>
              <a:rPr lang="en-US" dirty="0">
                <a:latin typeface="+mj-lt"/>
              </a:rPr>
            </a:br>
            <a:r>
              <a:rPr lang="en-US" dirty="0">
                <a:latin typeface="+mj-lt"/>
              </a:rPr>
              <a:t>C. RESISTANCE</a:t>
            </a:r>
            <a:br>
              <a:rPr lang="en-US" dirty="0">
                <a:latin typeface="+mj-lt"/>
              </a:rPr>
            </a:br>
            <a:r>
              <a:rPr lang="en-US" dirty="0">
                <a:latin typeface="+mj-lt"/>
              </a:rPr>
              <a:t>D. RECOVERY</a:t>
            </a:r>
          </a:p>
          <a:p>
            <a:r>
              <a:rPr lang="en-US" b="1" dirty="0">
                <a:latin typeface="+mj-lt"/>
              </a:rPr>
              <a:t>ANSWER: B. RELAPSE</a:t>
            </a:r>
            <a:endParaRPr lang="en-US" dirty="0">
              <a:latin typeface="+mj-lt"/>
            </a:endParaRPr>
          </a:p>
          <a:p>
            <a:endParaRPr lang="en-IN" dirty="0">
              <a:latin typeface="+mj-lt"/>
            </a:endParaRPr>
          </a:p>
        </p:txBody>
      </p:sp>
    </p:spTree>
    <p:extLst>
      <p:ext uri="{BB962C8B-B14F-4D97-AF65-F5344CB8AC3E}">
        <p14:creationId xmlns:p14="http://schemas.microsoft.com/office/powerpoint/2010/main" val="33089952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3C589-D149-4E4C-8B38-EEE01974A035}"/>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9028FE77-6A51-45ED-868E-0DD8B4054502}"/>
              </a:ext>
            </a:extLst>
          </p:cNvPr>
          <p:cNvSpPr>
            <a:spLocks noGrp="1"/>
          </p:cNvSpPr>
          <p:nvPr>
            <p:ph idx="1"/>
          </p:nvPr>
        </p:nvSpPr>
        <p:spPr/>
        <p:txBody>
          <a:bodyPr/>
          <a:lstStyle/>
          <a:p>
            <a:r>
              <a:rPr lang="en-US" b="1" dirty="0">
                <a:latin typeface="+mj-lt"/>
              </a:rPr>
              <a:t>10. WHICH OF THE FOLLOWING COMPLICATIONS IS A KNOWN RISK IN CHILDREN WITH NEPHROTIC SYNDROME?</a:t>
            </a:r>
          </a:p>
          <a:p>
            <a:r>
              <a:rPr lang="en-US" dirty="0">
                <a:latin typeface="+mj-lt"/>
              </a:rPr>
              <a:t>A. HYPERTENSION ONLY</a:t>
            </a:r>
            <a:br>
              <a:rPr lang="en-US" dirty="0">
                <a:latin typeface="+mj-lt"/>
              </a:rPr>
            </a:br>
            <a:r>
              <a:rPr lang="en-US" dirty="0">
                <a:latin typeface="+mj-lt"/>
              </a:rPr>
              <a:t>B. INFECTIONS AND THROMBOEMBOLISM</a:t>
            </a:r>
            <a:br>
              <a:rPr lang="en-US" dirty="0">
                <a:latin typeface="+mj-lt"/>
              </a:rPr>
            </a:br>
            <a:r>
              <a:rPr lang="en-US" dirty="0">
                <a:latin typeface="+mj-lt"/>
              </a:rPr>
              <a:t>C. HYPERTHYROIDISM</a:t>
            </a:r>
            <a:br>
              <a:rPr lang="en-US" dirty="0">
                <a:latin typeface="+mj-lt"/>
              </a:rPr>
            </a:br>
            <a:r>
              <a:rPr lang="en-US" dirty="0">
                <a:latin typeface="+mj-lt"/>
              </a:rPr>
              <a:t>D. BRONCHIAL ASTHMA</a:t>
            </a:r>
          </a:p>
          <a:p>
            <a:endParaRPr lang="en-IN" dirty="0">
              <a:latin typeface="+mj-lt"/>
            </a:endParaRPr>
          </a:p>
        </p:txBody>
      </p:sp>
    </p:spTree>
    <p:extLst>
      <p:ext uri="{BB962C8B-B14F-4D97-AF65-F5344CB8AC3E}">
        <p14:creationId xmlns:p14="http://schemas.microsoft.com/office/powerpoint/2010/main" val="32976225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3C589-D149-4E4C-8B38-EEE01974A035}"/>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9028FE77-6A51-45ED-868E-0DD8B4054502}"/>
              </a:ext>
            </a:extLst>
          </p:cNvPr>
          <p:cNvSpPr>
            <a:spLocks noGrp="1"/>
          </p:cNvSpPr>
          <p:nvPr>
            <p:ph idx="1"/>
          </p:nvPr>
        </p:nvSpPr>
        <p:spPr/>
        <p:txBody>
          <a:bodyPr/>
          <a:lstStyle/>
          <a:p>
            <a:r>
              <a:rPr lang="en-US" b="1" dirty="0">
                <a:latin typeface="+mj-lt"/>
              </a:rPr>
              <a:t>10. WHICH OF THE FOLLOWING COMPLICATIONS IS A KNOWN RISK IN CHILDREN WITH NEPHROTIC SYNDROME?</a:t>
            </a:r>
          </a:p>
          <a:p>
            <a:r>
              <a:rPr lang="en-US" dirty="0">
                <a:latin typeface="+mj-lt"/>
              </a:rPr>
              <a:t>A. HYPERTENSION ONLY</a:t>
            </a:r>
            <a:br>
              <a:rPr lang="en-US" dirty="0">
                <a:latin typeface="+mj-lt"/>
              </a:rPr>
            </a:br>
            <a:r>
              <a:rPr lang="en-US" dirty="0">
                <a:latin typeface="+mj-lt"/>
              </a:rPr>
              <a:t>B. INFECTIONS AND THROMBOEMBOLISM</a:t>
            </a:r>
            <a:br>
              <a:rPr lang="en-US" dirty="0">
                <a:latin typeface="+mj-lt"/>
              </a:rPr>
            </a:br>
            <a:r>
              <a:rPr lang="en-US" dirty="0">
                <a:latin typeface="+mj-lt"/>
              </a:rPr>
              <a:t>C. HYPERTHYROIDISM</a:t>
            </a:r>
            <a:br>
              <a:rPr lang="en-US" dirty="0">
                <a:latin typeface="+mj-lt"/>
              </a:rPr>
            </a:br>
            <a:r>
              <a:rPr lang="en-US" dirty="0">
                <a:latin typeface="+mj-lt"/>
              </a:rPr>
              <a:t>D. BRONCHIAL ASTHMA</a:t>
            </a:r>
          </a:p>
          <a:p>
            <a:r>
              <a:rPr lang="en-US" b="1" dirty="0">
                <a:latin typeface="+mj-lt"/>
              </a:rPr>
              <a:t>ANSWER: B. INFECTIONS AND THROMBOEMBOLISM</a:t>
            </a:r>
            <a:endParaRPr lang="en-US" dirty="0">
              <a:latin typeface="+mj-lt"/>
            </a:endParaRPr>
          </a:p>
          <a:p>
            <a:endParaRPr lang="en-IN" dirty="0">
              <a:latin typeface="+mj-lt"/>
            </a:endParaRPr>
          </a:p>
        </p:txBody>
      </p:sp>
    </p:spTree>
    <p:extLst>
      <p:ext uri="{BB962C8B-B14F-4D97-AF65-F5344CB8AC3E}">
        <p14:creationId xmlns:p14="http://schemas.microsoft.com/office/powerpoint/2010/main" val="7470538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CFDF5-55C7-410C-B10E-5F253EE2D61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E96E6D4-DF56-4E08-9D9F-E529E76A502E}"/>
              </a:ext>
            </a:extLst>
          </p:cNvPr>
          <p:cNvSpPr>
            <a:spLocks noGrp="1"/>
          </p:cNvSpPr>
          <p:nvPr>
            <p:ph idx="1"/>
          </p:nvPr>
        </p:nvSpPr>
        <p:spPr/>
        <p:txBody>
          <a:bodyPr/>
          <a:lstStyle/>
          <a:p>
            <a:r>
              <a:rPr lang="en-IN" b="1" dirty="0">
                <a:latin typeface="+mj-lt"/>
              </a:rPr>
              <a:t>11. WHICH VITAMIN IS ACTIVATED IN THE KIDNEYS?</a:t>
            </a:r>
          </a:p>
          <a:p>
            <a:r>
              <a:rPr lang="en-IN" dirty="0">
                <a:latin typeface="+mj-lt"/>
              </a:rPr>
              <a:t>A. VITAMIN A</a:t>
            </a:r>
            <a:br>
              <a:rPr lang="en-IN" dirty="0">
                <a:latin typeface="+mj-lt"/>
              </a:rPr>
            </a:br>
            <a:r>
              <a:rPr lang="en-IN" dirty="0">
                <a:latin typeface="+mj-lt"/>
              </a:rPr>
              <a:t>B. VITAMIN C</a:t>
            </a:r>
            <a:br>
              <a:rPr lang="en-IN" dirty="0">
                <a:latin typeface="+mj-lt"/>
              </a:rPr>
            </a:br>
            <a:r>
              <a:rPr lang="en-IN" dirty="0" err="1">
                <a:latin typeface="+mj-lt"/>
              </a:rPr>
              <a:t>C</a:t>
            </a:r>
            <a:r>
              <a:rPr lang="en-IN" dirty="0">
                <a:latin typeface="+mj-lt"/>
              </a:rPr>
              <a:t>. VITAMIN D</a:t>
            </a:r>
            <a:br>
              <a:rPr lang="en-IN" dirty="0">
                <a:latin typeface="+mj-lt"/>
              </a:rPr>
            </a:br>
            <a:r>
              <a:rPr lang="en-IN" dirty="0" err="1">
                <a:latin typeface="+mj-lt"/>
              </a:rPr>
              <a:t>D</a:t>
            </a:r>
            <a:r>
              <a:rPr lang="en-IN" dirty="0">
                <a:latin typeface="+mj-lt"/>
              </a:rPr>
              <a:t>. VITAMIN E</a:t>
            </a:r>
          </a:p>
          <a:p>
            <a:endParaRPr lang="en-IN" dirty="0">
              <a:latin typeface="+mj-lt"/>
            </a:endParaRPr>
          </a:p>
        </p:txBody>
      </p:sp>
    </p:spTree>
    <p:extLst>
      <p:ext uri="{BB962C8B-B14F-4D97-AF65-F5344CB8AC3E}">
        <p14:creationId xmlns:p14="http://schemas.microsoft.com/office/powerpoint/2010/main" val="19332683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CFDF5-55C7-410C-B10E-5F253EE2D61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6E96E6D4-DF56-4E08-9D9F-E529E76A502E}"/>
              </a:ext>
            </a:extLst>
          </p:cNvPr>
          <p:cNvSpPr>
            <a:spLocks noGrp="1"/>
          </p:cNvSpPr>
          <p:nvPr>
            <p:ph idx="1"/>
          </p:nvPr>
        </p:nvSpPr>
        <p:spPr/>
        <p:txBody>
          <a:bodyPr/>
          <a:lstStyle/>
          <a:p>
            <a:r>
              <a:rPr lang="en-IN" b="1" dirty="0">
                <a:latin typeface="+mj-lt"/>
              </a:rPr>
              <a:t>11. WHICH VITAMIN IS ACTIVATED IN THE KIDNEYS?</a:t>
            </a:r>
          </a:p>
          <a:p>
            <a:r>
              <a:rPr lang="en-IN" dirty="0">
                <a:latin typeface="+mj-lt"/>
              </a:rPr>
              <a:t>A. VITAMIN A</a:t>
            </a:r>
            <a:br>
              <a:rPr lang="en-IN" dirty="0">
                <a:latin typeface="+mj-lt"/>
              </a:rPr>
            </a:br>
            <a:r>
              <a:rPr lang="en-IN" dirty="0">
                <a:latin typeface="+mj-lt"/>
              </a:rPr>
              <a:t>B. VITAMIN C</a:t>
            </a:r>
            <a:br>
              <a:rPr lang="en-IN" dirty="0">
                <a:latin typeface="+mj-lt"/>
              </a:rPr>
            </a:br>
            <a:r>
              <a:rPr lang="en-IN" dirty="0" err="1">
                <a:latin typeface="+mj-lt"/>
              </a:rPr>
              <a:t>C</a:t>
            </a:r>
            <a:r>
              <a:rPr lang="en-IN" dirty="0">
                <a:latin typeface="+mj-lt"/>
              </a:rPr>
              <a:t>. VITAMIN D</a:t>
            </a:r>
            <a:br>
              <a:rPr lang="en-IN" dirty="0">
                <a:latin typeface="+mj-lt"/>
              </a:rPr>
            </a:br>
            <a:r>
              <a:rPr lang="en-IN" dirty="0" err="1">
                <a:latin typeface="+mj-lt"/>
              </a:rPr>
              <a:t>D</a:t>
            </a:r>
            <a:r>
              <a:rPr lang="en-IN" dirty="0">
                <a:latin typeface="+mj-lt"/>
              </a:rPr>
              <a:t>. VITAMIN E</a:t>
            </a:r>
          </a:p>
          <a:p>
            <a:r>
              <a:rPr lang="en-IN" b="1" dirty="0">
                <a:latin typeface="+mj-lt"/>
              </a:rPr>
              <a:t>ANSWER:</a:t>
            </a:r>
            <a:r>
              <a:rPr lang="en-IN" dirty="0">
                <a:latin typeface="+mj-lt"/>
              </a:rPr>
              <a:t> </a:t>
            </a:r>
            <a:r>
              <a:rPr lang="en-IN" b="1" dirty="0">
                <a:latin typeface="+mj-lt"/>
              </a:rPr>
              <a:t>C. VITAMIN D</a:t>
            </a:r>
          </a:p>
          <a:p>
            <a:endParaRPr lang="en-IN" dirty="0">
              <a:latin typeface="+mj-lt"/>
            </a:endParaRPr>
          </a:p>
        </p:txBody>
      </p:sp>
    </p:spTree>
    <p:extLst>
      <p:ext uri="{BB962C8B-B14F-4D97-AF65-F5344CB8AC3E}">
        <p14:creationId xmlns:p14="http://schemas.microsoft.com/office/powerpoint/2010/main" val="35659240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75A5D-C483-4A6A-95E1-E38318F3908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0C5BD54-2AF2-4C0A-A8AF-FE5BE7B1029C}"/>
              </a:ext>
            </a:extLst>
          </p:cNvPr>
          <p:cNvSpPr>
            <a:spLocks noGrp="1"/>
          </p:cNvSpPr>
          <p:nvPr>
            <p:ph idx="1"/>
          </p:nvPr>
        </p:nvSpPr>
        <p:spPr/>
        <p:txBody>
          <a:bodyPr/>
          <a:lstStyle/>
          <a:p>
            <a:r>
              <a:rPr lang="en-US" b="1" dirty="0">
                <a:latin typeface="+mj-lt"/>
              </a:rPr>
              <a:t>12. THE KIDNEY PRIMARILY MAINTAINS:</a:t>
            </a:r>
          </a:p>
          <a:p>
            <a:r>
              <a:rPr lang="en-US" dirty="0">
                <a:latin typeface="+mj-lt"/>
              </a:rPr>
              <a:t>A. ACID-BASE BALANCE</a:t>
            </a:r>
            <a:br>
              <a:rPr lang="en-US" dirty="0">
                <a:latin typeface="+mj-lt"/>
              </a:rPr>
            </a:br>
            <a:r>
              <a:rPr lang="en-US" dirty="0">
                <a:latin typeface="+mj-lt"/>
              </a:rPr>
              <a:t>B. ELECTROLYTE BALANCE</a:t>
            </a:r>
            <a:br>
              <a:rPr lang="en-US" dirty="0">
                <a:latin typeface="+mj-lt"/>
              </a:rPr>
            </a:br>
            <a:r>
              <a:rPr lang="en-US" dirty="0">
                <a:latin typeface="+mj-lt"/>
              </a:rPr>
              <a:t>C. FLUID BALANCE</a:t>
            </a:r>
            <a:br>
              <a:rPr lang="en-US" dirty="0">
                <a:latin typeface="+mj-lt"/>
              </a:rPr>
            </a:br>
            <a:r>
              <a:rPr lang="en-US" dirty="0">
                <a:latin typeface="+mj-lt"/>
              </a:rPr>
              <a:t>D. ALL OF THE ABOVE</a:t>
            </a:r>
          </a:p>
          <a:p>
            <a:endParaRPr lang="en-IN" dirty="0">
              <a:latin typeface="+mj-lt"/>
            </a:endParaRPr>
          </a:p>
        </p:txBody>
      </p:sp>
    </p:spTree>
    <p:extLst>
      <p:ext uri="{BB962C8B-B14F-4D97-AF65-F5344CB8AC3E}">
        <p14:creationId xmlns:p14="http://schemas.microsoft.com/office/powerpoint/2010/main" val="38443080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75A5D-C483-4A6A-95E1-E38318F3908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0C5BD54-2AF2-4C0A-A8AF-FE5BE7B1029C}"/>
              </a:ext>
            </a:extLst>
          </p:cNvPr>
          <p:cNvSpPr>
            <a:spLocks noGrp="1"/>
          </p:cNvSpPr>
          <p:nvPr>
            <p:ph idx="1"/>
          </p:nvPr>
        </p:nvSpPr>
        <p:spPr/>
        <p:txBody>
          <a:bodyPr/>
          <a:lstStyle/>
          <a:p>
            <a:r>
              <a:rPr lang="en-US" b="1" dirty="0">
                <a:latin typeface="+mj-lt"/>
              </a:rPr>
              <a:t>12. THE KIDNEY PRIMARILY MAINTAINS:</a:t>
            </a:r>
          </a:p>
          <a:p>
            <a:r>
              <a:rPr lang="en-US" dirty="0">
                <a:latin typeface="+mj-lt"/>
              </a:rPr>
              <a:t>A. ACID-BASE BALANCE</a:t>
            </a:r>
            <a:br>
              <a:rPr lang="en-US" dirty="0">
                <a:latin typeface="+mj-lt"/>
              </a:rPr>
            </a:br>
            <a:r>
              <a:rPr lang="en-US" dirty="0">
                <a:latin typeface="+mj-lt"/>
              </a:rPr>
              <a:t>B. ELECTROLYTE BALANCE</a:t>
            </a:r>
            <a:br>
              <a:rPr lang="en-US" dirty="0">
                <a:latin typeface="+mj-lt"/>
              </a:rPr>
            </a:br>
            <a:r>
              <a:rPr lang="en-US" dirty="0">
                <a:latin typeface="+mj-lt"/>
              </a:rPr>
              <a:t>C. FLUID BALANCE</a:t>
            </a:r>
            <a:br>
              <a:rPr lang="en-US" dirty="0">
                <a:latin typeface="+mj-lt"/>
              </a:rPr>
            </a:br>
            <a:r>
              <a:rPr lang="en-US" dirty="0">
                <a:latin typeface="+mj-lt"/>
              </a:rPr>
              <a:t>D. ALL OF THE ABOVE</a:t>
            </a:r>
          </a:p>
          <a:p>
            <a:r>
              <a:rPr lang="en-US" b="1" dirty="0">
                <a:latin typeface="+mj-lt"/>
              </a:rPr>
              <a:t>ANSWER: D. ALL OF THE ABOVE</a:t>
            </a:r>
          </a:p>
          <a:p>
            <a:endParaRPr lang="en-IN" dirty="0">
              <a:latin typeface="+mj-lt"/>
            </a:endParaRPr>
          </a:p>
        </p:txBody>
      </p:sp>
    </p:spTree>
    <p:extLst>
      <p:ext uri="{BB962C8B-B14F-4D97-AF65-F5344CB8AC3E}">
        <p14:creationId xmlns:p14="http://schemas.microsoft.com/office/powerpoint/2010/main" val="16336520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DDB79-D06B-4084-B147-1F39170B436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C9C0172-DFB2-401E-8DAA-8FF93FB48ACF}"/>
              </a:ext>
            </a:extLst>
          </p:cNvPr>
          <p:cNvSpPr>
            <a:spLocks noGrp="1"/>
          </p:cNvSpPr>
          <p:nvPr>
            <p:ph idx="1"/>
          </p:nvPr>
        </p:nvSpPr>
        <p:spPr/>
        <p:txBody>
          <a:bodyPr/>
          <a:lstStyle/>
          <a:p>
            <a:r>
              <a:rPr lang="en-IN" b="1" dirty="0">
                <a:latin typeface="+mj-lt"/>
              </a:rPr>
              <a:t>13. A CHILD HAS COMPLETED 4 WEEKS OF DAILY PREDNISOLONE WITHOUT REMISSION. THE DIAGNOSIS IS</a:t>
            </a:r>
          </a:p>
          <a:p>
            <a:r>
              <a:rPr lang="en-IN" dirty="0">
                <a:latin typeface="+mj-lt"/>
              </a:rPr>
              <a:t>A. FREQUENTLY RELAPSING NEPHROTIC SYNDROME</a:t>
            </a:r>
          </a:p>
          <a:p>
            <a:r>
              <a:rPr lang="en-IN" dirty="0">
                <a:latin typeface="+mj-lt"/>
              </a:rPr>
              <a:t>B. STEROID-RESISTANT NEPHROTIC SYNDROME</a:t>
            </a:r>
          </a:p>
          <a:p>
            <a:r>
              <a:rPr lang="en-IN" dirty="0">
                <a:latin typeface="+mj-lt"/>
              </a:rPr>
              <a:t>C. STEROID-DEPENDENT NEPHROTIC SYNDROME</a:t>
            </a:r>
          </a:p>
          <a:p>
            <a:r>
              <a:rPr lang="en-IN" dirty="0">
                <a:latin typeface="+mj-lt"/>
              </a:rPr>
              <a:t>D. CONGENITAL NEPHROTIC SYNDROME</a:t>
            </a:r>
          </a:p>
          <a:p>
            <a:endParaRPr lang="en-IN" dirty="0">
              <a:latin typeface="+mj-lt"/>
            </a:endParaRPr>
          </a:p>
        </p:txBody>
      </p:sp>
    </p:spTree>
    <p:extLst>
      <p:ext uri="{BB962C8B-B14F-4D97-AF65-F5344CB8AC3E}">
        <p14:creationId xmlns:p14="http://schemas.microsoft.com/office/powerpoint/2010/main" val="13939189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DDB79-D06B-4084-B147-1F39170B436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C9C0172-DFB2-401E-8DAA-8FF93FB48ACF}"/>
              </a:ext>
            </a:extLst>
          </p:cNvPr>
          <p:cNvSpPr>
            <a:spLocks noGrp="1"/>
          </p:cNvSpPr>
          <p:nvPr>
            <p:ph idx="1"/>
          </p:nvPr>
        </p:nvSpPr>
        <p:spPr/>
        <p:txBody>
          <a:bodyPr/>
          <a:lstStyle/>
          <a:p>
            <a:r>
              <a:rPr lang="en-IN" b="1" dirty="0">
                <a:latin typeface="+mj-lt"/>
              </a:rPr>
              <a:t>13. A CHILD HAS COMPLETED 4 WEEKS OF DAILY PREDNISOLONE WITHOUT REMISSION. THE DIAGNOSIS IS</a:t>
            </a:r>
          </a:p>
          <a:p>
            <a:r>
              <a:rPr lang="en-IN" dirty="0">
                <a:latin typeface="+mj-lt"/>
              </a:rPr>
              <a:t>A. FREQUENTLY RELAPSING NEPHROTIC SYNDROME</a:t>
            </a:r>
          </a:p>
          <a:p>
            <a:r>
              <a:rPr lang="en-IN" dirty="0">
                <a:latin typeface="+mj-lt"/>
              </a:rPr>
              <a:t>B. STEROID-RESISTANT NEPHROTIC SYNDROME</a:t>
            </a:r>
          </a:p>
          <a:p>
            <a:r>
              <a:rPr lang="en-IN" dirty="0">
                <a:latin typeface="+mj-lt"/>
              </a:rPr>
              <a:t>C. STEROID-DEPENDENT NEPHROTIC SYNDROME</a:t>
            </a:r>
          </a:p>
          <a:p>
            <a:r>
              <a:rPr lang="en-IN" dirty="0">
                <a:latin typeface="+mj-lt"/>
              </a:rPr>
              <a:t>D. CONGENITAL NEPHROTIC SYNDROME</a:t>
            </a:r>
          </a:p>
          <a:p>
            <a:r>
              <a:rPr lang="en-IN" b="1" dirty="0">
                <a:latin typeface="+mj-lt"/>
              </a:rPr>
              <a:t>ANSWER: B. STEROID-RESISTANT NEPHROTIC SYNDROME</a:t>
            </a:r>
          </a:p>
          <a:p>
            <a:endParaRPr lang="en-IN" dirty="0">
              <a:latin typeface="+mj-lt"/>
            </a:endParaRPr>
          </a:p>
        </p:txBody>
      </p:sp>
    </p:spTree>
    <p:extLst>
      <p:ext uri="{BB962C8B-B14F-4D97-AF65-F5344CB8AC3E}">
        <p14:creationId xmlns:p14="http://schemas.microsoft.com/office/powerpoint/2010/main" val="42486709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DDB79-D06B-4084-B147-1F39170B436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C9C0172-DFB2-401E-8DAA-8FF93FB48ACF}"/>
              </a:ext>
            </a:extLst>
          </p:cNvPr>
          <p:cNvSpPr>
            <a:spLocks noGrp="1"/>
          </p:cNvSpPr>
          <p:nvPr>
            <p:ph idx="1"/>
          </p:nvPr>
        </p:nvSpPr>
        <p:spPr/>
        <p:txBody>
          <a:bodyPr/>
          <a:lstStyle/>
          <a:p>
            <a:r>
              <a:rPr lang="en-IN" b="1" dirty="0">
                <a:latin typeface="+mj-lt"/>
              </a:rPr>
              <a:t>14. </a:t>
            </a:r>
            <a:r>
              <a:rPr lang="en-US" b="1" dirty="0">
                <a:latin typeface="+mj-lt"/>
              </a:rPr>
              <a:t>WHICH STATEMENT REGARDING RELAPSE IS CORRECT?</a:t>
            </a:r>
          </a:p>
          <a:p>
            <a:r>
              <a:rPr lang="en-US" dirty="0">
                <a:latin typeface="+mj-lt"/>
              </a:rPr>
              <a:t>A. PROTEINURIA FOR ONE DAY</a:t>
            </a:r>
          </a:p>
          <a:p>
            <a:r>
              <a:rPr lang="en-US" dirty="0">
                <a:latin typeface="+mj-lt"/>
              </a:rPr>
              <a:t>B. PROTEINURIA FOR TWO CONSECUTIVE DAYS</a:t>
            </a:r>
          </a:p>
          <a:p>
            <a:r>
              <a:rPr lang="en-US" dirty="0">
                <a:latin typeface="+mj-lt"/>
              </a:rPr>
              <a:t>C. PROTEINURIA (3+ OR 4+) FOR THREE CONSECUTIVE DAYS AFTER REMISSION</a:t>
            </a:r>
          </a:p>
          <a:p>
            <a:r>
              <a:rPr lang="en-US" dirty="0">
                <a:latin typeface="+mj-lt"/>
              </a:rPr>
              <a:t>D. PROTEINURIA WITH EDEMA ONLY</a:t>
            </a:r>
          </a:p>
          <a:p>
            <a:endParaRPr lang="en-US" dirty="0">
              <a:latin typeface="+mj-lt"/>
            </a:endParaRPr>
          </a:p>
          <a:p>
            <a:endParaRPr lang="en-IN" dirty="0">
              <a:latin typeface="+mj-lt"/>
            </a:endParaRPr>
          </a:p>
        </p:txBody>
      </p:sp>
    </p:spTree>
    <p:extLst>
      <p:ext uri="{BB962C8B-B14F-4D97-AF65-F5344CB8AC3E}">
        <p14:creationId xmlns:p14="http://schemas.microsoft.com/office/powerpoint/2010/main" val="36139559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DDB79-D06B-4084-B147-1F39170B436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C9C0172-DFB2-401E-8DAA-8FF93FB48ACF}"/>
              </a:ext>
            </a:extLst>
          </p:cNvPr>
          <p:cNvSpPr>
            <a:spLocks noGrp="1"/>
          </p:cNvSpPr>
          <p:nvPr>
            <p:ph idx="1"/>
          </p:nvPr>
        </p:nvSpPr>
        <p:spPr/>
        <p:txBody>
          <a:bodyPr/>
          <a:lstStyle/>
          <a:p>
            <a:r>
              <a:rPr lang="en-IN" b="1" dirty="0">
                <a:latin typeface="+mj-lt"/>
              </a:rPr>
              <a:t>14. </a:t>
            </a:r>
            <a:r>
              <a:rPr lang="en-US" b="1" dirty="0">
                <a:latin typeface="+mj-lt"/>
              </a:rPr>
              <a:t>WHICH STATEMENT REGARDING RELAPSE IS CORRECT?</a:t>
            </a:r>
          </a:p>
          <a:p>
            <a:r>
              <a:rPr lang="en-US" dirty="0">
                <a:latin typeface="+mj-lt"/>
              </a:rPr>
              <a:t>A. PROTEINURIA FOR ONE DAY</a:t>
            </a:r>
          </a:p>
          <a:p>
            <a:r>
              <a:rPr lang="en-US" dirty="0">
                <a:latin typeface="+mj-lt"/>
              </a:rPr>
              <a:t>B. PROTEINURIA FOR TWO CONSECUTIVE DAYS</a:t>
            </a:r>
          </a:p>
          <a:p>
            <a:r>
              <a:rPr lang="en-US" dirty="0">
                <a:latin typeface="+mj-lt"/>
              </a:rPr>
              <a:t>C. PROTEINURIA (3+ OR 4+) FOR THREE CONSECUTIVE DAYS AFTER REMISSION</a:t>
            </a:r>
          </a:p>
          <a:p>
            <a:r>
              <a:rPr lang="en-US" dirty="0">
                <a:latin typeface="+mj-lt"/>
              </a:rPr>
              <a:t>D. PROTEINURIA WITH EDEMA ONLY</a:t>
            </a:r>
          </a:p>
          <a:p>
            <a:r>
              <a:rPr lang="en-US" b="1" dirty="0">
                <a:latin typeface="+mj-lt"/>
              </a:rPr>
              <a:t>ANSWER: C. PROTEINURIA (3+ OR 4+) FOR THREE CONSECUTIVE DAYS AFTER REMISSION</a:t>
            </a:r>
          </a:p>
          <a:p>
            <a:endParaRPr lang="en-US" dirty="0">
              <a:latin typeface="+mj-lt"/>
            </a:endParaRPr>
          </a:p>
          <a:p>
            <a:endParaRPr lang="en-IN" dirty="0">
              <a:latin typeface="+mj-lt"/>
            </a:endParaRPr>
          </a:p>
        </p:txBody>
      </p:sp>
    </p:spTree>
    <p:extLst>
      <p:ext uri="{BB962C8B-B14F-4D97-AF65-F5344CB8AC3E}">
        <p14:creationId xmlns:p14="http://schemas.microsoft.com/office/powerpoint/2010/main" val="24445541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DDB79-D06B-4084-B147-1F39170B436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C9C0172-DFB2-401E-8DAA-8FF93FB48ACF}"/>
              </a:ext>
            </a:extLst>
          </p:cNvPr>
          <p:cNvSpPr>
            <a:spLocks noGrp="1"/>
          </p:cNvSpPr>
          <p:nvPr>
            <p:ph idx="1"/>
          </p:nvPr>
        </p:nvSpPr>
        <p:spPr/>
        <p:txBody>
          <a:bodyPr/>
          <a:lstStyle/>
          <a:p>
            <a:r>
              <a:rPr lang="en-IN" b="1" dirty="0">
                <a:latin typeface="+mj-lt"/>
              </a:rPr>
              <a:t>15. WHICH INVESTIGATION CONFIRMS HEAVY PROTEINURIA MOST ACCURATELY?</a:t>
            </a:r>
          </a:p>
          <a:p>
            <a:r>
              <a:rPr lang="en-IN" dirty="0">
                <a:latin typeface="+mj-lt"/>
              </a:rPr>
              <a:t>A. URINE ROUTINE MICROSCOPY</a:t>
            </a:r>
          </a:p>
          <a:p>
            <a:r>
              <a:rPr lang="en-IN" dirty="0">
                <a:latin typeface="+mj-lt"/>
              </a:rPr>
              <a:t>B. SPOT URINE PROTEIN-CREATININE RATIO</a:t>
            </a:r>
          </a:p>
          <a:p>
            <a:r>
              <a:rPr lang="en-IN" dirty="0">
                <a:latin typeface="+mj-lt"/>
              </a:rPr>
              <a:t>C. SERUM ALBUMIN</a:t>
            </a:r>
          </a:p>
          <a:p>
            <a:r>
              <a:rPr lang="en-IN" dirty="0">
                <a:latin typeface="+mj-lt"/>
              </a:rPr>
              <a:t>D. SERUM CHOLESTEROL</a:t>
            </a:r>
          </a:p>
          <a:p>
            <a:endParaRPr lang="en-IN" dirty="0">
              <a:latin typeface="+mj-lt"/>
            </a:endParaRPr>
          </a:p>
          <a:p>
            <a:endParaRPr lang="en-IN" b="1" dirty="0">
              <a:latin typeface="+mj-lt"/>
            </a:endParaRPr>
          </a:p>
        </p:txBody>
      </p:sp>
    </p:spTree>
    <p:extLst>
      <p:ext uri="{BB962C8B-B14F-4D97-AF65-F5344CB8AC3E}">
        <p14:creationId xmlns:p14="http://schemas.microsoft.com/office/powerpoint/2010/main" val="34668217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DDB79-D06B-4084-B147-1F39170B436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C9C0172-DFB2-401E-8DAA-8FF93FB48ACF}"/>
              </a:ext>
            </a:extLst>
          </p:cNvPr>
          <p:cNvSpPr>
            <a:spLocks noGrp="1"/>
          </p:cNvSpPr>
          <p:nvPr>
            <p:ph idx="1"/>
          </p:nvPr>
        </p:nvSpPr>
        <p:spPr/>
        <p:txBody>
          <a:bodyPr/>
          <a:lstStyle/>
          <a:p>
            <a:r>
              <a:rPr lang="en-IN" b="1" dirty="0">
                <a:latin typeface="+mj-lt"/>
              </a:rPr>
              <a:t>15. WHICH INVESTIGATION CONFIRMS HEAVY PROTEINURIA MOST ACCURATELY?</a:t>
            </a:r>
          </a:p>
          <a:p>
            <a:r>
              <a:rPr lang="en-IN" dirty="0">
                <a:latin typeface="+mj-lt"/>
              </a:rPr>
              <a:t>A. URINE ROUTINE MICROSCOPY</a:t>
            </a:r>
          </a:p>
          <a:p>
            <a:r>
              <a:rPr lang="en-IN" dirty="0">
                <a:latin typeface="+mj-lt"/>
              </a:rPr>
              <a:t>B. SPOT URINE PROTEIN-CREATININE RATIO</a:t>
            </a:r>
          </a:p>
          <a:p>
            <a:r>
              <a:rPr lang="en-IN" dirty="0">
                <a:latin typeface="+mj-lt"/>
              </a:rPr>
              <a:t>C. SERUM ALBUMIN</a:t>
            </a:r>
          </a:p>
          <a:p>
            <a:r>
              <a:rPr lang="en-IN" dirty="0">
                <a:latin typeface="+mj-lt"/>
              </a:rPr>
              <a:t>D. SERUM CHOLESTEROL</a:t>
            </a:r>
          </a:p>
          <a:p>
            <a:r>
              <a:rPr lang="en-IN" b="1" dirty="0">
                <a:latin typeface="+mj-lt"/>
              </a:rPr>
              <a:t>ANSWER: B. SPOT URINE PROTEIN-CREATININE RATIO</a:t>
            </a:r>
          </a:p>
          <a:p>
            <a:endParaRPr lang="en-IN" dirty="0">
              <a:latin typeface="+mj-lt"/>
            </a:endParaRPr>
          </a:p>
          <a:p>
            <a:endParaRPr lang="en-IN" b="1" dirty="0">
              <a:latin typeface="+mj-lt"/>
            </a:endParaRPr>
          </a:p>
        </p:txBody>
      </p:sp>
    </p:spTree>
    <p:extLst>
      <p:ext uri="{BB962C8B-B14F-4D97-AF65-F5344CB8AC3E}">
        <p14:creationId xmlns:p14="http://schemas.microsoft.com/office/powerpoint/2010/main" val="26514293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44879-7EB6-421D-A4D9-091EE9809217}"/>
              </a:ext>
            </a:extLst>
          </p:cNvPr>
          <p:cNvSpPr>
            <a:spLocks noGrp="1"/>
          </p:cNvSpPr>
          <p:nvPr>
            <p:ph type="title"/>
          </p:nvPr>
        </p:nvSpPr>
        <p:spPr/>
        <p:txBody>
          <a:bodyPr>
            <a:normAutofit/>
          </a:bodyPr>
          <a:lstStyle/>
          <a:p>
            <a:pPr algn="ctr"/>
            <a:r>
              <a:rPr lang="en-US" sz="6000" b="1" dirty="0"/>
              <a:t>THANK YOU</a:t>
            </a:r>
            <a:endParaRPr lang="en-IN" sz="6000" b="1" dirty="0"/>
          </a:p>
        </p:txBody>
      </p:sp>
      <p:sp>
        <p:nvSpPr>
          <p:cNvPr id="3" name="Text Placeholder 2">
            <a:extLst>
              <a:ext uri="{FF2B5EF4-FFF2-40B4-BE49-F238E27FC236}">
                <a16:creationId xmlns:a16="http://schemas.microsoft.com/office/drawing/2014/main" id="{799E19D4-A31B-4F5B-97F5-0C03388F0C81}"/>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060732623"/>
      </p:ext>
    </p:extLst>
  </p:cSld>
  <p:clrMapOvr>
    <a:masterClrMapping/>
  </p:clrMapOvr>
</p:sld>
</file>

<file path=ppt/theme/theme1.xml><?xml version="1.0" encoding="utf-8"?>
<a:theme xmlns:a="http://schemas.openxmlformats.org/drawingml/2006/main" name="Wisp">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1037</TotalTime>
  <Words>4312</Words>
  <Application>Microsoft Office PowerPoint</Application>
  <PresentationFormat>Widescreen</PresentationFormat>
  <Paragraphs>524</Paragraphs>
  <Slides>86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86</vt:i4>
      </vt:variant>
    </vt:vector>
  </HeadingPairs>
  <TitlesOfParts>
    <vt:vector size="91" baseType="lpstr">
      <vt:lpstr>Arial</vt:lpstr>
      <vt:lpstr>Calibri</vt:lpstr>
      <vt:lpstr>Times New Roman</vt:lpstr>
      <vt:lpstr>Wingdings 3</vt:lpstr>
      <vt:lpstr>Wisp</vt:lpstr>
      <vt:lpstr> ABDOMINAL EXAMINATION IN PAEDATRIC CASES</vt:lpstr>
      <vt:lpstr>CASE HISTORY PATIENT PARTICULARS</vt:lpstr>
      <vt:lpstr>CHIEF COMPLAINS   </vt:lpstr>
      <vt:lpstr>HISTORY OF PRESENTING ILLNESS</vt:lpstr>
      <vt:lpstr>HISTORY OF PRESENTING ILLNESS</vt:lpstr>
      <vt:lpstr>PowerPoint Presentation</vt:lpstr>
      <vt:lpstr>PowerPoint Presentation</vt:lpstr>
      <vt:lpstr>PAST HISTORY</vt:lpstr>
      <vt:lpstr>PAST HISTORY</vt:lpstr>
      <vt:lpstr>QUESTION</vt:lpstr>
      <vt:lpstr>DIFFERENTAL DIAGNOSIS</vt:lpstr>
      <vt:lpstr>DIFFERENTIAL DIAGNOSIS</vt:lpstr>
      <vt:lpstr>PowerPoint Presentation</vt:lpstr>
      <vt:lpstr>PowerPoint Presentation</vt:lpstr>
      <vt:lpstr>BIRTH HISTORY</vt:lpstr>
      <vt:lpstr>PEDIGREE CHART</vt:lpstr>
      <vt:lpstr>PEDIGREE CHART</vt:lpstr>
      <vt:lpstr>IMMUNIZATION HISTORY</vt:lpstr>
      <vt:lpstr>DIETARY HISTORY 1 DAY CHART</vt:lpstr>
      <vt:lpstr>DIETARY HISTORY</vt:lpstr>
      <vt:lpstr>DEVELOPMENTAL HISTORY</vt:lpstr>
      <vt:lpstr>CASE SUMMARY</vt:lpstr>
      <vt:lpstr>GENERAL PHYSICAL EXAMINATION</vt:lpstr>
      <vt:lpstr>PowerPoint Presentation</vt:lpstr>
      <vt:lpstr>PowerPoint Presentation</vt:lpstr>
      <vt:lpstr>ANTHROPOMETRY</vt:lpstr>
      <vt:lpstr>HEAD TO TOE EXAMINATION</vt:lpstr>
      <vt:lpstr>HEAD TO TOE EXAMINATION</vt:lpstr>
      <vt:lpstr>ABDOMINAL EXAMINATION</vt:lpstr>
      <vt:lpstr>ABDOMINAL EXAMINATION</vt:lpstr>
      <vt:lpstr>ABDOMINAL EXAMINATION</vt:lpstr>
      <vt:lpstr>ABDOMINAL EXAMINATION</vt:lpstr>
      <vt:lpstr>ABDOMINAL EXAMINATION</vt:lpstr>
      <vt:lpstr>ABDOMINAL EXAMINATION</vt:lpstr>
      <vt:lpstr>ABDOMINAL EXAMINATION</vt:lpstr>
      <vt:lpstr>CENTRAL NERVOUS SYSTEM</vt:lpstr>
      <vt:lpstr>CENTRAL NERVOUS SYSTEM</vt:lpstr>
      <vt:lpstr>CENTRAL NERVOUS SYSTEM</vt:lpstr>
      <vt:lpstr>CARDIOVASCULAR EXAMINATION</vt:lpstr>
      <vt:lpstr>CARDIOVASCULAR EXAMINATION</vt:lpstr>
      <vt:lpstr>RESPIRATORY SYSTEM</vt:lpstr>
      <vt:lpstr>RESPIRATORY SYSTEM</vt:lpstr>
      <vt:lpstr>RESPIRATORY SYSTEM</vt:lpstr>
      <vt:lpstr>CASE SUMMARY</vt:lpstr>
      <vt:lpstr>CASE SUMMARY</vt:lpstr>
      <vt:lpstr>DIFFERENTIAL DIAGNOSIS</vt:lpstr>
      <vt:lpstr>DIFFERENTIAL DIAGNOSIS</vt:lpstr>
      <vt:lpstr>DIFFERENTIAL DIAGNOSIS</vt:lpstr>
      <vt:lpstr>PROVISIONAL DIAGNOSIS</vt:lpstr>
      <vt:lpstr>MANAGEMENT</vt:lpstr>
      <vt:lpstr>MANAGEMENT</vt:lpstr>
      <vt:lpstr>MANAGEMENT</vt:lpstr>
      <vt:lpstr>MANAGEMENT</vt:lpstr>
      <vt:lpstr>MANAGEMENT</vt:lpstr>
      <vt:lpstr>MCQ’S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THE CASE OF ABDOMEN</dc:title>
  <dc:creator>rupalikatyal4@outlook.com</dc:creator>
  <cp:lastModifiedBy>Office</cp:lastModifiedBy>
  <cp:revision>85</cp:revision>
  <dcterms:created xsi:type="dcterms:W3CDTF">2026-07-23T14:33:33Z</dcterms:created>
  <dcterms:modified xsi:type="dcterms:W3CDTF">2026-10-12T05:22:41Z</dcterms:modified>
</cp:coreProperties>
</file>