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50" y="4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4D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940795" y="6329171"/>
            <a:ext cx="415290" cy="0"/>
          </a:xfrm>
          <a:custGeom>
            <a:avLst/>
            <a:gdLst/>
            <a:ahLst/>
            <a:cxnLst/>
            <a:rect l="l" t="t" r="r" b="b"/>
            <a:pathLst>
              <a:path w="415290">
                <a:moveTo>
                  <a:pt x="0" y="0"/>
                </a:moveTo>
                <a:lnTo>
                  <a:pt x="414908" y="0"/>
                </a:lnTo>
              </a:path>
            </a:pathLst>
          </a:custGeom>
          <a:ln w="15240">
            <a:solidFill>
              <a:srgbClr val="533D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3270513"/>
            <a:ext cx="12192000" cy="3587750"/>
          </a:xfrm>
          <a:custGeom>
            <a:avLst/>
            <a:gdLst/>
            <a:ahLst/>
            <a:cxnLst/>
            <a:rect l="l" t="t" r="r" b="b"/>
            <a:pathLst>
              <a:path w="12192000" h="3587750">
                <a:moveTo>
                  <a:pt x="1801205" y="0"/>
                </a:moveTo>
                <a:lnTo>
                  <a:pt x="1752926" y="173"/>
                </a:lnTo>
                <a:lnTo>
                  <a:pt x="1704664" y="1275"/>
                </a:lnTo>
                <a:lnTo>
                  <a:pt x="1656419" y="3308"/>
                </a:lnTo>
                <a:lnTo>
                  <a:pt x="1608192" y="6273"/>
                </a:lnTo>
                <a:lnTo>
                  <a:pt x="1559984" y="10175"/>
                </a:lnTo>
                <a:lnTo>
                  <a:pt x="1511794" y="15014"/>
                </a:lnTo>
                <a:lnTo>
                  <a:pt x="1463624" y="20794"/>
                </a:lnTo>
                <a:lnTo>
                  <a:pt x="1415474" y="27517"/>
                </a:lnTo>
                <a:lnTo>
                  <a:pt x="1367344" y="35184"/>
                </a:lnTo>
                <a:lnTo>
                  <a:pt x="1319235" y="43800"/>
                </a:lnTo>
                <a:lnTo>
                  <a:pt x="1271147" y="53366"/>
                </a:lnTo>
                <a:lnTo>
                  <a:pt x="1223081" y="63884"/>
                </a:lnTo>
                <a:lnTo>
                  <a:pt x="1175037" y="75357"/>
                </a:lnTo>
                <a:lnTo>
                  <a:pt x="1127016" y="87787"/>
                </a:lnTo>
                <a:lnTo>
                  <a:pt x="1079018" y="101177"/>
                </a:lnTo>
                <a:lnTo>
                  <a:pt x="1031044" y="115529"/>
                </a:lnTo>
                <a:lnTo>
                  <a:pt x="983094" y="130846"/>
                </a:lnTo>
                <a:lnTo>
                  <a:pt x="935169" y="147130"/>
                </a:lnTo>
                <a:lnTo>
                  <a:pt x="887269" y="164383"/>
                </a:lnTo>
                <a:lnTo>
                  <a:pt x="839394" y="182609"/>
                </a:lnTo>
                <a:lnTo>
                  <a:pt x="791546" y="201808"/>
                </a:lnTo>
                <a:lnTo>
                  <a:pt x="743724" y="221984"/>
                </a:lnTo>
                <a:lnTo>
                  <a:pt x="695930" y="243139"/>
                </a:lnTo>
                <a:lnTo>
                  <a:pt x="648162" y="265276"/>
                </a:lnTo>
                <a:lnTo>
                  <a:pt x="600423" y="288397"/>
                </a:lnTo>
                <a:lnTo>
                  <a:pt x="552713" y="312504"/>
                </a:lnTo>
                <a:lnTo>
                  <a:pt x="505031" y="337599"/>
                </a:lnTo>
                <a:lnTo>
                  <a:pt x="457379" y="363686"/>
                </a:lnTo>
                <a:lnTo>
                  <a:pt x="409757" y="390767"/>
                </a:lnTo>
                <a:lnTo>
                  <a:pt x="362165" y="418844"/>
                </a:lnTo>
                <a:lnTo>
                  <a:pt x="314604" y="447919"/>
                </a:lnTo>
                <a:lnTo>
                  <a:pt x="271686" y="475054"/>
                </a:lnTo>
                <a:lnTo>
                  <a:pt x="229431" y="502609"/>
                </a:lnTo>
                <a:lnTo>
                  <a:pt x="187836" y="530580"/>
                </a:lnTo>
                <a:lnTo>
                  <a:pt x="146899" y="558964"/>
                </a:lnTo>
                <a:lnTo>
                  <a:pt x="106619" y="587757"/>
                </a:lnTo>
                <a:lnTo>
                  <a:pt x="66993" y="616956"/>
                </a:lnTo>
                <a:lnTo>
                  <a:pt x="0" y="671820"/>
                </a:lnTo>
                <a:lnTo>
                  <a:pt x="0" y="3587486"/>
                </a:lnTo>
                <a:lnTo>
                  <a:pt x="12192000" y="3587486"/>
                </a:lnTo>
                <a:lnTo>
                  <a:pt x="12192000" y="591302"/>
                </a:lnTo>
                <a:lnTo>
                  <a:pt x="12120245" y="561584"/>
                </a:lnTo>
                <a:lnTo>
                  <a:pt x="12063740" y="540738"/>
                </a:lnTo>
                <a:lnTo>
                  <a:pt x="12006839" y="521031"/>
                </a:lnTo>
                <a:lnTo>
                  <a:pt x="11949565" y="502442"/>
                </a:lnTo>
                <a:lnTo>
                  <a:pt x="11891940" y="484949"/>
                </a:lnTo>
                <a:lnTo>
                  <a:pt x="11833991" y="468533"/>
                </a:lnTo>
                <a:lnTo>
                  <a:pt x="11775739" y="453171"/>
                </a:lnTo>
                <a:lnTo>
                  <a:pt x="11717209" y="438845"/>
                </a:lnTo>
                <a:lnTo>
                  <a:pt x="11658425" y="425531"/>
                </a:lnTo>
                <a:lnTo>
                  <a:pt x="11599410" y="413211"/>
                </a:lnTo>
                <a:lnTo>
                  <a:pt x="11540189" y="401862"/>
                </a:lnTo>
                <a:lnTo>
                  <a:pt x="11480785" y="391464"/>
                </a:lnTo>
                <a:lnTo>
                  <a:pt x="11421222" y="381997"/>
                </a:lnTo>
                <a:lnTo>
                  <a:pt x="11361524" y="373439"/>
                </a:lnTo>
                <a:lnTo>
                  <a:pt x="11301714" y="365770"/>
                </a:lnTo>
                <a:lnTo>
                  <a:pt x="11241817" y="358969"/>
                </a:lnTo>
                <a:lnTo>
                  <a:pt x="11181857" y="353014"/>
                </a:lnTo>
                <a:lnTo>
                  <a:pt x="11121856" y="347886"/>
                </a:lnTo>
                <a:lnTo>
                  <a:pt x="11061839" y="343563"/>
                </a:lnTo>
                <a:lnTo>
                  <a:pt x="11001831" y="340025"/>
                </a:lnTo>
                <a:lnTo>
                  <a:pt x="10941853" y="337250"/>
                </a:lnTo>
                <a:lnTo>
                  <a:pt x="10881931" y="335218"/>
                </a:lnTo>
                <a:lnTo>
                  <a:pt x="10822088" y="333909"/>
                </a:lnTo>
                <a:lnTo>
                  <a:pt x="10762349" y="333300"/>
                </a:lnTo>
                <a:lnTo>
                  <a:pt x="10702736" y="333372"/>
                </a:lnTo>
                <a:lnTo>
                  <a:pt x="10643274" y="334104"/>
                </a:lnTo>
                <a:lnTo>
                  <a:pt x="10583986" y="335474"/>
                </a:lnTo>
                <a:lnTo>
                  <a:pt x="10524897" y="337463"/>
                </a:lnTo>
                <a:lnTo>
                  <a:pt x="10466029" y="340048"/>
                </a:lnTo>
                <a:lnTo>
                  <a:pt x="10407408" y="343210"/>
                </a:lnTo>
                <a:lnTo>
                  <a:pt x="10349057" y="346928"/>
                </a:lnTo>
                <a:lnTo>
                  <a:pt x="10290999" y="351180"/>
                </a:lnTo>
                <a:lnTo>
                  <a:pt x="10233258" y="355945"/>
                </a:lnTo>
                <a:lnTo>
                  <a:pt x="10175859" y="361204"/>
                </a:lnTo>
                <a:lnTo>
                  <a:pt x="10118825" y="366935"/>
                </a:lnTo>
                <a:lnTo>
                  <a:pt x="10062179" y="373118"/>
                </a:lnTo>
                <a:lnTo>
                  <a:pt x="10005947" y="379731"/>
                </a:lnTo>
                <a:lnTo>
                  <a:pt x="9950151" y="386754"/>
                </a:lnTo>
                <a:lnTo>
                  <a:pt x="9894815" y="394166"/>
                </a:lnTo>
                <a:lnTo>
                  <a:pt x="9839963" y="401946"/>
                </a:lnTo>
                <a:lnTo>
                  <a:pt x="9785619" y="410073"/>
                </a:lnTo>
                <a:lnTo>
                  <a:pt x="9731807" y="418526"/>
                </a:lnTo>
                <a:lnTo>
                  <a:pt x="9678551" y="427286"/>
                </a:lnTo>
                <a:lnTo>
                  <a:pt x="9625874" y="436330"/>
                </a:lnTo>
                <a:lnTo>
                  <a:pt x="9573801" y="445638"/>
                </a:lnTo>
                <a:lnTo>
                  <a:pt x="9522354" y="455189"/>
                </a:lnTo>
                <a:lnTo>
                  <a:pt x="9471559" y="464963"/>
                </a:lnTo>
                <a:lnTo>
                  <a:pt x="9421438" y="474938"/>
                </a:lnTo>
                <a:lnTo>
                  <a:pt x="9372015" y="485094"/>
                </a:lnTo>
                <a:lnTo>
                  <a:pt x="9323315" y="495410"/>
                </a:lnTo>
                <a:lnTo>
                  <a:pt x="9275361" y="505865"/>
                </a:lnTo>
                <a:lnTo>
                  <a:pt x="9228178" y="516438"/>
                </a:lnTo>
                <a:lnTo>
                  <a:pt x="9181787" y="527109"/>
                </a:lnTo>
                <a:lnTo>
                  <a:pt x="9091484" y="548659"/>
                </a:lnTo>
                <a:lnTo>
                  <a:pt x="9004642" y="570349"/>
                </a:lnTo>
                <a:lnTo>
                  <a:pt x="8921451" y="592013"/>
                </a:lnTo>
                <a:lnTo>
                  <a:pt x="8842103" y="613483"/>
                </a:lnTo>
                <a:lnTo>
                  <a:pt x="8766787" y="634594"/>
                </a:lnTo>
                <a:lnTo>
                  <a:pt x="8695695" y="655178"/>
                </a:lnTo>
                <a:lnTo>
                  <a:pt x="8629016" y="675069"/>
                </a:lnTo>
                <a:lnTo>
                  <a:pt x="8537691" y="703242"/>
                </a:lnTo>
                <a:lnTo>
                  <a:pt x="8457370" y="728919"/>
                </a:lnTo>
                <a:lnTo>
                  <a:pt x="8368502" y="758301"/>
                </a:lnTo>
                <a:lnTo>
                  <a:pt x="8017694" y="878441"/>
                </a:lnTo>
                <a:lnTo>
                  <a:pt x="7891340" y="920997"/>
                </a:lnTo>
                <a:lnTo>
                  <a:pt x="7804044" y="949694"/>
                </a:lnTo>
                <a:lnTo>
                  <a:pt x="7713583" y="978684"/>
                </a:lnTo>
                <a:lnTo>
                  <a:pt x="7619340" y="1007996"/>
                </a:lnTo>
                <a:lnTo>
                  <a:pt x="7520702" y="1037660"/>
                </a:lnTo>
                <a:lnTo>
                  <a:pt x="7469542" y="1052633"/>
                </a:lnTo>
                <a:lnTo>
                  <a:pt x="7417052" y="1067705"/>
                </a:lnTo>
                <a:lnTo>
                  <a:pt x="7363156" y="1082879"/>
                </a:lnTo>
                <a:lnTo>
                  <a:pt x="7307776" y="1098159"/>
                </a:lnTo>
                <a:lnTo>
                  <a:pt x="7250836" y="1113549"/>
                </a:lnTo>
                <a:lnTo>
                  <a:pt x="7192259" y="1129051"/>
                </a:lnTo>
                <a:lnTo>
                  <a:pt x="7131968" y="1144671"/>
                </a:lnTo>
                <a:lnTo>
                  <a:pt x="7069886" y="1160411"/>
                </a:lnTo>
                <a:lnTo>
                  <a:pt x="7005936" y="1176274"/>
                </a:lnTo>
                <a:lnTo>
                  <a:pt x="6940042" y="1192266"/>
                </a:lnTo>
                <a:lnTo>
                  <a:pt x="6889226" y="1204249"/>
                </a:lnTo>
                <a:lnTo>
                  <a:pt x="6838425" y="1215787"/>
                </a:lnTo>
                <a:lnTo>
                  <a:pt x="6787639" y="1226869"/>
                </a:lnTo>
                <a:lnTo>
                  <a:pt x="6736868" y="1237486"/>
                </a:lnTo>
                <a:lnTo>
                  <a:pt x="6686113" y="1247629"/>
                </a:lnTo>
                <a:lnTo>
                  <a:pt x="6635374" y="1257288"/>
                </a:lnTo>
                <a:lnTo>
                  <a:pt x="6584650" y="1266454"/>
                </a:lnTo>
                <a:lnTo>
                  <a:pt x="6533941" y="1275117"/>
                </a:lnTo>
                <a:lnTo>
                  <a:pt x="6483249" y="1283268"/>
                </a:lnTo>
                <a:lnTo>
                  <a:pt x="6432574" y="1290897"/>
                </a:lnTo>
                <a:lnTo>
                  <a:pt x="6381914" y="1297996"/>
                </a:lnTo>
                <a:lnTo>
                  <a:pt x="6331271" y="1304554"/>
                </a:lnTo>
                <a:lnTo>
                  <a:pt x="6280645" y="1310562"/>
                </a:lnTo>
                <a:lnTo>
                  <a:pt x="6230036" y="1316011"/>
                </a:lnTo>
                <a:lnTo>
                  <a:pt x="6179444" y="1320891"/>
                </a:lnTo>
                <a:lnTo>
                  <a:pt x="6128869" y="1325193"/>
                </a:lnTo>
                <a:lnTo>
                  <a:pt x="6078311" y="1328907"/>
                </a:lnTo>
                <a:lnTo>
                  <a:pt x="6027771" y="1332024"/>
                </a:lnTo>
                <a:lnTo>
                  <a:pt x="5977249" y="1334535"/>
                </a:lnTo>
                <a:lnTo>
                  <a:pt x="5926745" y="1336430"/>
                </a:lnTo>
                <a:lnTo>
                  <a:pt x="5876258" y="1337700"/>
                </a:lnTo>
                <a:lnTo>
                  <a:pt x="5825791" y="1338335"/>
                </a:lnTo>
                <a:lnTo>
                  <a:pt x="5775341" y="1338325"/>
                </a:lnTo>
                <a:lnTo>
                  <a:pt x="5724910" y="1337662"/>
                </a:lnTo>
                <a:lnTo>
                  <a:pt x="5674498" y="1336336"/>
                </a:lnTo>
                <a:lnTo>
                  <a:pt x="5624105" y="1334337"/>
                </a:lnTo>
                <a:lnTo>
                  <a:pt x="5573731" y="1331657"/>
                </a:lnTo>
                <a:lnTo>
                  <a:pt x="5523376" y="1328285"/>
                </a:lnTo>
                <a:lnTo>
                  <a:pt x="5473040" y="1324212"/>
                </a:lnTo>
                <a:lnTo>
                  <a:pt x="5422725" y="1319429"/>
                </a:lnTo>
                <a:lnTo>
                  <a:pt x="5372428" y="1313926"/>
                </a:lnTo>
                <a:lnTo>
                  <a:pt x="5322152" y="1307694"/>
                </a:lnTo>
                <a:lnTo>
                  <a:pt x="5271897" y="1300724"/>
                </a:lnTo>
                <a:lnTo>
                  <a:pt x="5218859" y="1292620"/>
                </a:lnTo>
                <a:lnTo>
                  <a:pt x="5166216" y="1283823"/>
                </a:lnTo>
                <a:lnTo>
                  <a:pt x="5113962" y="1274343"/>
                </a:lnTo>
                <a:lnTo>
                  <a:pt x="5062092" y="1264188"/>
                </a:lnTo>
                <a:lnTo>
                  <a:pt x="5010600" y="1253370"/>
                </a:lnTo>
                <a:lnTo>
                  <a:pt x="4959481" y="1241897"/>
                </a:lnTo>
                <a:lnTo>
                  <a:pt x="4908730" y="1229780"/>
                </a:lnTo>
                <a:lnTo>
                  <a:pt x="4858341" y="1217027"/>
                </a:lnTo>
                <a:lnTo>
                  <a:pt x="4808308" y="1203650"/>
                </a:lnTo>
                <a:lnTo>
                  <a:pt x="4758626" y="1189657"/>
                </a:lnTo>
                <a:lnTo>
                  <a:pt x="4709290" y="1175059"/>
                </a:lnTo>
                <a:lnTo>
                  <a:pt x="4660294" y="1159865"/>
                </a:lnTo>
                <a:lnTo>
                  <a:pt x="4611633" y="1144084"/>
                </a:lnTo>
                <a:lnTo>
                  <a:pt x="4563301" y="1127727"/>
                </a:lnTo>
                <a:lnTo>
                  <a:pt x="4515292" y="1110803"/>
                </a:lnTo>
                <a:lnTo>
                  <a:pt x="4467602" y="1093323"/>
                </a:lnTo>
                <a:lnTo>
                  <a:pt x="4420225" y="1075295"/>
                </a:lnTo>
                <a:lnTo>
                  <a:pt x="4373155" y="1056729"/>
                </a:lnTo>
                <a:lnTo>
                  <a:pt x="4326387" y="1037636"/>
                </a:lnTo>
                <a:lnTo>
                  <a:pt x="4279916" y="1018024"/>
                </a:lnTo>
                <a:lnTo>
                  <a:pt x="4233735" y="997904"/>
                </a:lnTo>
                <a:lnTo>
                  <a:pt x="4187840" y="977286"/>
                </a:lnTo>
                <a:lnTo>
                  <a:pt x="4142225" y="956179"/>
                </a:lnTo>
                <a:lnTo>
                  <a:pt x="4096885" y="934592"/>
                </a:lnTo>
                <a:lnTo>
                  <a:pt x="4051813" y="912537"/>
                </a:lnTo>
                <a:lnTo>
                  <a:pt x="4007006" y="890021"/>
                </a:lnTo>
                <a:lnTo>
                  <a:pt x="3962457" y="867056"/>
                </a:lnTo>
                <a:lnTo>
                  <a:pt x="3918160" y="843650"/>
                </a:lnTo>
                <a:lnTo>
                  <a:pt x="3874111" y="819814"/>
                </a:lnTo>
                <a:lnTo>
                  <a:pt x="3830303" y="795557"/>
                </a:lnTo>
                <a:lnTo>
                  <a:pt x="3786732" y="770890"/>
                </a:lnTo>
                <a:lnTo>
                  <a:pt x="3743392" y="745821"/>
                </a:lnTo>
                <a:lnTo>
                  <a:pt x="3700278" y="720360"/>
                </a:lnTo>
                <a:lnTo>
                  <a:pt x="3657383" y="694518"/>
                </a:lnTo>
                <a:lnTo>
                  <a:pt x="3614703" y="668303"/>
                </a:lnTo>
                <a:lnTo>
                  <a:pt x="3572232" y="641726"/>
                </a:lnTo>
                <a:lnTo>
                  <a:pt x="3529965" y="614797"/>
                </a:lnTo>
                <a:lnTo>
                  <a:pt x="3318255" y="477940"/>
                </a:lnTo>
                <a:lnTo>
                  <a:pt x="3275693" y="450931"/>
                </a:lnTo>
                <a:lnTo>
                  <a:pt x="3232911" y="424229"/>
                </a:lnTo>
                <a:lnTo>
                  <a:pt x="3189846" y="397914"/>
                </a:lnTo>
                <a:lnTo>
                  <a:pt x="3146438" y="372066"/>
                </a:lnTo>
                <a:lnTo>
                  <a:pt x="3102622" y="346763"/>
                </a:lnTo>
                <a:lnTo>
                  <a:pt x="3058337" y="322086"/>
                </a:lnTo>
                <a:lnTo>
                  <a:pt x="3013520" y="298115"/>
                </a:lnTo>
                <a:lnTo>
                  <a:pt x="2968109" y="274929"/>
                </a:lnTo>
                <a:lnTo>
                  <a:pt x="2922040" y="252608"/>
                </a:lnTo>
                <a:lnTo>
                  <a:pt x="2875252" y="231232"/>
                </a:lnTo>
                <a:lnTo>
                  <a:pt x="2827682" y="210880"/>
                </a:lnTo>
                <a:lnTo>
                  <a:pt x="2779268" y="191633"/>
                </a:lnTo>
                <a:lnTo>
                  <a:pt x="2730261" y="173373"/>
                </a:lnTo>
                <a:lnTo>
                  <a:pt x="2681259" y="156012"/>
                </a:lnTo>
                <a:lnTo>
                  <a:pt x="2632263" y="139553"/>
                </a:lnTo>
                <a:lnTo>
                  <a:pt x="2583273" y="123998"/>
                </a:lnTo>
                <a:lnTo>
                  <a:pt x="2534289" y="109350"/>
                </a:lnTo>
                <a:lnTo>
                  <a:pt x="2485312" y="95610"/>
                </a:lnTo>
                <a:lnTo>
                  <a:pt x="2436342" y="82781"/>
                </a:lnTo>
                <a:lnTo>
                  <a:pt x="2387381" y="70866"/>
                </a:lnTo>
                <a:lnTo>
                  <a:pt x="2338428" y="59867"/>
                </a:lnTo>
                <a:lnTo>
                  <a:pt x="2289485" y="49785"/>
                </a:lnTo>
                <a:lnTo>
                  <a:pt x="2240551" y="40624"/>
                </a:lnTo>
                <a:lnTo>
                  <a:pt x="2191628" y="32386"/>
                </a:lnTo>
                <a:lnTo>
                  <a:pt x="2142715" y="25073"/>
                </a:lnTo>
                <a:lnTo>
                  <a:pt x="2093814" y="18687"/>
                </a:lnTo>
                <a:lnTo>
                  <a:pt x="2044925" y="13231"/>
                </a:lnTo>
                <a:lnTo>
                  <a:pt x="1996049" y="8707"/>
                </a:lnTo>
                <a:lnTo>
                  <a:pt x="1947186" y="5118"/>
                </a:lnTo>
                <a:lnTo>
                  <a:pt x="1898336" y="2465"/>
                </a:lnTo>
                <a:lnTo>
                  <a:pt x="1849501" y="752"/>
                </a:lnTo>
                <a:lnTo>
                  <a:pt x="1801205" y="0"/>
                </a:lnTo>
                <a:close/>
              </a:path>
            </a:pathLst>
          </a:custGeom>
          <a:solidFill>
            <a:srgbClr val="9F9D79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5590032" y="0"/>
            <a:ext cx="5364480" cy="591820"/>
          </a:xfrm>
          <a:custGeom>
            <a:avLst/>
            <a:gdLst/>
            <a:ahLst/>
            <a:cxnLst/>
            <a:rect l="l" t="t" r="r" b="b"/>
            <a:pathLst>
              <a:path w="5364480" h="591820">
                <a:moveTo>
                  <a:pt x="5364479" y="0"/>
                </a:moveTo>
                <a:lnTo>
                  <a:pt x="0" y="0"/>
                </a:lnTo>
                <a:lnTo>
                  <a:pt x="85851" y="60705"/>
                </a:lnTo>
                <a:lnTo>
                  <a:pt x="134755" y="93000"/>
                </a:lnTo>
                <a:lnTo>
                  <a:pt x="185976" y="125174"/>
                </a:lnTo>
                <a:lnTo>
                  <a:pt x="239628" y="157123"/>
                </a:lnTo>
                <a:lnTo>
                  <a:pt x="295826" y="188743"/>
                </a:lnTo>
                <a:lnTo>
                  <a:pt x="354683" y="219928"/>
                </a:lnTo>
                <a:lnTo>
                  <a:pt x="416313" y="250575"/>
                </a:lnTo>
                <a:lnTo>
                  <a:pt x="480831" y="280578"/>
                </a:lnTo>
                <a:lnTo>
                  <a:pt x="548350" y="309833"/>
                </a:lnTo>
                <a:lnTo>
                  <a:pt x="618983" y="338235"/>
                </a:lnTo>
                <a:lnTo>
                  <a:pt x="655504" y="352083"/>
                </a:lnTo>
                <a:lnTo>
                  <a:pt x="692846" y="365679"/>
                </a:lnTo>
                <a:lnTo>
                  <a:pt x="731024" y="379009"/>
                </a:lnTo>
                <a:lnTo>
                  <a:pt x="770052" y="392061"/>
                </a:lnTo>
                <a:lnTo>
                  <a:pt x="809944" y="404820"/>
                </a:lnTo>
                <a:lnTo>
                  <a:pt x="850715" y="417275"/>
                </a:lnTo>
                <a:lnTo>
                  <a:pt x="892378" y="429412"/>
                </a:lnTo>
                <a:lnTo>
                  <a:pt x="934949" y="441218"/>
                </a:lnTo>
                <a:lnTo>
                  <a:pt x="978440" y="452680"/>
                </a:lnTo>
                <a:lnTo>
                  <a:pt x="1022867" y="463785"/>
                </a:lnTo>
                <a:lnTo>
                  <a:pt x="1068244" y="474519"/>
                </a:lnTo>
                <a:lnTo>
                  <a:pt x="1114585" y="484870"/>
                </a:lnTo>
                <a:lnTo>
                  <a:pt x="1161904" y="494825"/>
                </a:lnTo>
                <a:lnTo>
                  <a:pt x="1210215" y="504370"/>
                </a:lnTo>
                <a:lnTo>
                  <a:pt x="1259533" y="513492"/>
                </a:lnTo>
                <a:lnTo>
                  <a:pt x="1309872" y="522178"/>
                </a:lnTo>
                <a:lnTo>
                  <a:pt x="1361246" y="530416"/>
                </a:lnTo>
                <a:lnTo>
                  <a:pt x="1413669" y="538192"/>
                </a:lnTo>
                <a:lnTo>
                  <a:pt x="1467156" y="545493"/>
                </a:lnTo>
                <a:lnTo>
                  <a:pt x="1521721" y="552306"/>
                </a:lnTo>
                <a:lnTo>
                  <a:pt x="1577378" y="558617"/>
                </a:lnTo>
                <a:lnTo>
                  <a:pt x="1634141" y="564415"/>
                </a:lnTo>
                <a:lnTo>
                  <a:pt x="1692025" y="569685"/>
                </a:lnTo>
                <a:lnTo>
                  <a:pt x="1751044" y="574414"/>
                </a:lnTo>
                <a:lnTo>
                  <a:pt x="1811212" y="578590"/>
                </a:lnTo>
                <a:lnTo>
                  <a:pt x="1872544" y="582200"/>
                </a:lnTo>
                <a:lnTo>
                  <a:pt x="1935053" y="585230"/>
                </a:lnTo>
                <a:lnTo>
                  <a:pt x="1998753" y="587667"/>
                </a:lnTo>
                <a:lnTo>
                  <a:pt x="2063660" y="589498"/>
                </a:lnTo>
                <a:lnTo>
                  <a:pt x="2129787" y="590710"/>
                </a:lnTo>
                <a:lnTo>
                  <a:pt x="2197149" y="591291"/>
                </a:lnTo>
                <a:lnTo>
                  <a:pt x="2265759" y="591226"/>
                </a:lnTo>
                <a:lnTo>
                  <a:pt x="2335633" y="590503"/>
                </a:lnTo>
                <a:lnTo>
                  <a:pt x="2406784" y="589108"/>
                </a:lnTo>
                <a:lnTo>
                  <a:pt x="2479226" y="587029"/>
                </a:lnTo>
                <a:lnTo>
                  <a:pt x="2552974" y="584253"/>
                </a:lnTo>
                <a:lnTo>
                  <a:pt x="2628042" y="580766"/>
                </a:lnTo>
                <a:lnTo>
                  <a:pt x="2704445" y="576556"/>
                </a:lnTo>
                <a:lnTo>
                  <a:pt x="2782196" y="571609"/>
                </a:lnTo>
                <a:lnTo>
                  <a:pt x="2883748" y="564176"/>
                </a:lnTo>
                <a:lnTo>
                  <a:pt x="2987490" y="555375"/>
                </a:lnTo>
                <a:lnTo>
                  <a:pt x="3079508" y="546425"/>
                </a:lnTo>
                <a:lnTo>
                  <a:pt x="3147368" y="539129"/>
                </a:lnTo>
                <a:lnTo>
                  <a:pt x="3220281" y="530638"/>
                </a:lnTo>
                <a:lnTo>
                  <a:pt x="3298111" y="520839"/>
                </a:lnTo>
                <a:lnTo>
                  <a:pt x="3380723" y="509620"/>
                </a:lnTo>
                <a:lnTo>
                  <a:pt x="3467983" y="496868"/>
                </a:lnTo>
                <a:lnTo>
                  <a:pt x="3559753" y="482470"/>
                </a:lnTo>
                <a:lnTo>
                  <a:pt x="3607288" y="474620"/>
                </a:lnTo>
                <a:lnTo>
                  <a:pt x="3655899" y="466315"/>
                </a:lnTo>
                <a:lnTo>
                  <a:pt x="3705571" y="457543"/>
                </a:lnTo>
                <a:lnTo>
                  <a:pt x="3756286" y="448289"/>
                </a:lnTo>
                <a:lnTo>
                  <a:pt x="3808027" y="438539"/>
                </a:lnTo>
                <a:lnTo>
                  <a:pt x="3860777" y="428279"/>
                </a:lnTo>
                <a:lnTo>
                  <a:pt x="3914520" y="417495"/>
                </a:lnTo>
                <a:lnTo>
                  <a:pt x="3969238" y="406173"/>
                </a:lnTo>
                <a:lnTo>
                  <a:pt x="4024915" y="394299"/>
                </a:lnTo>
                <a:lnTo>
                  <a:pt x="4081533" y="381859"/>
                </a:lnTo>
                <a:lnTo>
                  <a:pt x="4139076" y="368839"/>
                </a:lnTo>
                <a:lnTo>
                  <a:pt x="4197526" y="355224"/>
                </a:lnTo>
                <a:lnTo>
                  <a:pt x="4256868" y="341001"/>
                </a:lnTo>
                <a:lnTo>
                  <a:pt x="4317083" y="326155"/>
                </a:lnTo>
                <a:lnTo>
                  <a:pt x="4378155" y="310672"/>
                </a:lnTo>
                <a:lnTo>
                  <a:pt x="4440067" y="294539"/>
                </a:lnTo>
                <a:lnTo>
                  <a:pt x="4502802" y="277741"/>
                </a:lnTo>
                <a:lnTo>
                  <a:pt x="4566343" y="260264"/>
                </a:lnTo>
                <a:lnTo>
                  <a:pt x="4630673" y="242095"/>
                </a:lnTo>
                <a:lnTo>
                  <a:pt x="4695776" y="223218"/>
                </a:lnTo>
                <a:lnTo>
                  <a:pt x="4761633" y="203620"/>
                </a:lnTo>
                <a:lnTo>
                  <a:pt x="4828230" y="183288"/>
                </a:lnTo>
                <a:lnTo>
                  <a:pt x="4895547" y="162206"/>
                </a:lnTo>
                <a:lnTo>
                  <a:pt x="4963569" y="140360"/>
                </a:lnTo>
                <a:lnTo>
                  <a:pt x="5032279" y="117737"/>
                </a:lnTo>
                <a:lnTo>
                  <a:pt x="5101659" y="94323"/>
                </a:lnTo>
                <a:lnTo>
                  <a:pt x="5171694" y="70103"/>
                </a:lnTo>
                <a:lnTo>
                  <a:pt x="5364479" y="0"/>
                </a:lnTo>
                <a:close/>
              </a:path>
            </a:pathLst>
          </a:custGeom>
          <a:solidFill>
            <a:srgbClr val="AC5B4B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93444" y="1274444"/>
            <a:ext cx="2078355" cy="512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533D3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 u="sng">
                <a:solidFill>
                  <a:srgbClr val="533D34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533D34"/>
                </a:solidFill>
                <a:latin typeface="Arial"/>
                <a:cs typeface="Arial"/>
              </a:defRPr>
            </a:lvl1pPr>
          </a:lstStyle>
          <a:p>
            <a:pPr marL="63500">
              <a:lnSpc>
                <a:spcPts val="275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533D3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 u="sng">
                <a:solidFill>
                  <a:srgbClr val="533D34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533D34"/>
                </a:solidFill>
                <a:latin typeface="Arial"/>
                <a:cs typeface="Arial"/>
              </a:defRPr>
            </a:lvl1pPr>
          </a:lstStyle>
          <a:p>
            <a:pPr marL="63500">
              <a:lnSpc>
                <a:spcPts val="275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533D3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533D34"/>
                </a:solidFill>
                <a:latin typeface="Arial"/>
                <a:cs typeface="Arial"/>
              </a:defRPr>
            </a:lvl1pPr>
          </a:lstStyle>
          <a:p>
            <a:pPr marL="63500">
              <a:lnSpc>
                <a:spcPts val="275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533D3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533D34"/>
                </a:solidFill>
                <a:latin typeface="Arial"/>
                <a:cs typeface="Arial"/>
              </a:defRPr>
            </a:lvl1pPr>
          </a:lstStyle>
          <a:p>
            <a:pPr marL="63500">
              <a:lnSpc>
                <a:spcPts val="275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533D34"/>
                </a:solidFill>
                <a:latin typeface="Arial"/>
                <a:cs typeface="Arial"/>
              </a:defRPr>
            </a:lvl1pPr>
          </a:lstStyle>
          <a:p>
            <a:pPr marL="63500">
              <a:lnSpc>
                <a:spcPts val="275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4D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962918" y="4330699"/>
            <a:ext cx="3261084" cy="255930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64255" y="2951175"/>
            <a:ext cx="6063488" cy="757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533D3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1457" y="1175384"/>
            <a:ext cx="11353800" cy="4782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 u="sng">
                <a:solidFill>
                  <a:srgbClr val="533D34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384533" y="6154568"/>
            <a:ext cx="532129" cy="366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533D34"/>
                </a:solidFill>
                <a:latin typeface="Arial"/>
                <a:cs typeface="Arial"/>
              </a:defRPr>
            </a:lvl1pPr>
          </a:lstStyle>
          <a:p>
            <a:pPr marL="63500">
              <a:lnSpc>
                <a:spcPts val="275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4D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3215640" cy="3481070"/>
          </a:xfrm>
          <a:custGeom>
            <a:avLst/>
            <a:gdLst/>
            <a:ahLst/>
            <a:cxnLst/>
            <a:rect l="l" t="t" r="r" b="b"/>
            <a:pathLst>
              <a:path w="3215640" h="3481070">
                <a:moveTo>
                  <a:pt x="3215640" y="0"/>
                </a:moveTo>
                <a:lnTo>
                  <a:pt x="0" y="0"/>
                </a:lnTo>
                <a:lnTo>
                  <a:pt x="0" y="3409188"/>
                </a:lnTo>
                <a:lnTo>
                  <a:pt x="112146" y="3439160"/>
                </a:lnTo>
                <a:lnTo>
                  <a:pt x="158721" y="3448598"/>
                </a:lnTo>
                <a:lnTo>
                  <a:pt x="205913" y="3456778"/>
                </a:lnTo>
                <a:lnTo>
                  <a:pt x="253673" y="3463723"/>
                </a:lnTo>
                <a:lnTo>
                  <a:pt x="301950" y="3469454"/>
                </a:lnTo>
                <a:lnTo>
                  <a:pt x="350695" y="3473993"/>
                </a:lnTo>
                <a:lnTo>
                  <a:pt x="399858" y="3477362"/>
                </a:lnTo>
                <a:lnTo>
                  <a:pt x="449388" y="3479583"/>
                </a:lnTo>
                <a:lnTo>
                  <a:pt x="499236" y="3480678"/>
                </a:lnTo>
                <a:lnTo>
                  <a:pt x="549352" y="3480668"/>
                </a:lnTo>
                <a:lnTo>
                  <a:pt x="599686" y="3479576"/>
                </a:lnTo>
                <a:lnTo>
                  <a:pt x="650188" y="3477423"/>
                </a:lnTo>
                <a:lnTo>
                  <a:pt x="700807" y="3474232"/>
                </a:lnTo>
                <a:lnTo>
                  <a:pt x="751495" y="3470024"/>
                </a:lnTo>
                <a:lnTo>
                  <a:pt x="802201" y="3464821"/>
                </a:lnTo>
                <a:lnTo>
                  <a:pt x="852875" y="3458645"/>
                </a:lnTo>
                <a:lnTo>
                  <a:pt x="903467" y="3451518"/>
                </a:lnTo>
                <a:lnTo>
                  <a:pt x="953927" y="3443462"/>
                </a:lnTo>
                <a:lnTo>
                  <a:pt x="1004206" y="3434498"/>
                </a:lnTo>
                <a:lnTo>
                  <a:pt x="1054253" y="3424649"/>
                </a:lnTo>
                <a:lnTo>
                  <a:pt x="1104019" y="3413936"/>
                </a:lnTo>
                <a:lnTo>
                  <a:pt x="1153453" y="3402382"/>
                </a:lnTo>
                <a:lnTo>
                  <a:pt x="1202505" y="3390007"/>
                </a:lnTo>
                <a:lnTo>
                  <a:pt x="1251126" y="3376835"/>
                </a:lnTo>
                <a:lnTo>
                  <a:pt x="1299266" y="3362887"/>
                </a:lnTo>
                <a:lnTo>
                  <a:pt x="1346875" y="3348185"/>
                </a:lnTo>
                <a:lnTo>
                  <a:pt x="1393902" y="3332750"/>
                </a:lnTo>
                <a:lnTo>
                  <a:pt x="1440298" y="3316606"/>
                </a:lnTo>
                <a:lnTo>
                  <a:pt x="1486013" y="3299772"/>
                </a:lnTo>
                <a:lnTo>
                  <a:pt x="1530997" y="3282272"/>
                </a:lnTo>
                <a:lnTo>
                  <a:pt x="1575199" y="3264128"/>
                </a:lnTo>
                <a:lnTo>
                  <a:pt x="1618571" y="3245361"/>
                </a:lnTo>
                <a:lnTo>
                  <a:pt x="1661062" y="3225992"/>
                </a:lnTo>
                <a:lnTo>
                  <a:pt x="1702622" y="3206045"/>
                </a:lnTo>
                <a:lnTo>
                  <a:pt x="1743202" y="3185541"/>
                </a:lnTo>
                <a:lnTo>
                  <a:pt x="1795554" y="3157456"/>
                </a:lnTo>
                <a:lnTo>
                  <a:pt x="1846644" y="3128195"/>
                </a:lnTo>
                <a:lnTo>
                  <a:pt x="1896488" y="3097792"/>
                </a:lnTo>
                <a:lnTo>
                  <a:pt x="1945102" y="3066280"/>
                </a:lnTo>
                <a:lnTo>
                  <a:pt x="1992500" y="3033695"/>
                </a:lnTo>
                <a:lnTo>
                  <a:pt x="2038698" y="3000068"/>
                </a:lnTo>
                <a:lnTo>
                  <a:pt x="2083711" y="2965435"/>
                </a:lnTo>
                <a:lnTo>
                  <a:pt x="2127556" y="2929829"/>
                </a:lnTo>
                <a:lnTo>
                  <a:pt x="2170247" y="2893284"/>
                </a:lnTo>
                <a:lnTo>
                  <a:pt x="2211801" y="2855834"/>
                </a:lnTo>
                <a:lnTo>
                  <a:pt x="2252231" y="2817512"/>
                </a:lnTo>
                <a:lnTo>
                  <a:pt x="2291555" y="2778353"/>
                </a:lnTo>
                <a:lnTo>
                  <a:pt x="2329787" y="2738389"/>
                </a:lnTo>
                <a:lnTo>
                  <a:pt x="2366944" y="2697656"/>
                </a:lnTo>
                <a:lnTo>
                  <a:pt x="2403039" y="2656187"/>
                </a:lnTo>
                <a:lnTo>
                  <a:pt x="2438090" y="2614015"/>
                </a:lnTo>
                <a:lnTo>
                  <a:pt x="2472110" y="2571175"/>
                </a:lnTo>
                <a:lnTo>
                  <a:pt x="2505117" y="2527701"/>
                </a:lnTo>
                <a:lnTo>
                  <a:pt x="2537125" y="2483625"/>
                </a:lnTo>
                <a:lnTo>
                  <a:pt x="2568149" y="2438983"/>
                </a:lnTo>
                <a:lnTo>
                  <a:pt x="2598206" y="2393807"/>
                </a:lnTo>
                <a:lnTo>
                  <a:pt x="2627311" y="2348132"/>
                </a:lnTo>
                <a:lnTo>
                  <a:pt x="2655479" y="2301992"/>
                </a:lnTo>
                <a:lnTo>
                  <a:pt x="2682725" y="2255420"/>
                </a:lnTo>
                <a:lnTo>
                  <a:pt x="2709066" y="2208450"/>
                </a:lnTo>
                <a:lnTo>
                  <a:pt x="2734516" y="2161116"/>
                </a:lnTo>
                <a:lnTo>
                  <a:pt x="2759092" y="2113452"/>
                </a:lnTo>
                <a:lnTo>
                  <a:pt x="2782808" y="2065492"/>
                </a:lnTo>
                <a:lnTo>
                  <a:pt x="2805680" y="2017269"/>
                </a:lnTo>
                <a:lnTo>
                  <a:pt x="2827724" y="1968818"/>
                </a:lnTo>
                <a:lnTo>
                  <a:pt x="2848954" y="1920172"/>
                </a:lnTo>
                <a:lnTo>
                  <a:pt x="2869387" y="1871364"/>
                </a:lnTo>
                <a:lnTo>
                  <a:pt x="2889039" y="1822430"/>
                </a:lnTo>
                <a:lnTo>
                  <a:pt x="2907923" y="1773402"/>
                </a:lnTo>
                <a:lnTo>
                  <a:pt x="2926057" y="1724315"/>
                </a:lnTo>
                <a:lnTo>
                  <a:pt x="2943455" y="1675202"/>
                </a:lnTo>
                <a:lnTo>
                  <a:pt x="2960132" y="1626097"/>
                </a:lnTo>
                <a:lnTo>
                  <a:pt x="2976105" y="1577035"/>
                </a:lnTo>
                <a:lnTo>
                  <a:pt x="2991389" y="1528048"/>
                </a:lnTo>
                <a:lnTo>
                  <a:pt x="3005999" y="1479170"/>
                </a:lnTo>
                <a:lnTo>
                  <a:pt x="3019951" y="1430437"/>
                </a:lnTo>
                <a:lnTo>
                  <a:pt x="3033261" y="1381880"/>
                </a:lnTo>
                <a:lnTo>
                  <a:pt x="3045943" y="1333535"/>
                </a:lnTo>
                <a:lnTo>
                  <a:pt x="3058013" y="1285434"/>
                </a:lnTo>
                <a:lnTo>
                  <a:pt x="3069487" y="1237613"/>
                </a:lnTo>
                <a:lnTo>
                  <a:pt x="3080380" y="1190104"/>
                </a:lnTo>
                <a:lnTo>
                  <a:pt x="3090707" y="1142942"/>
                </a:lnTo>
                <a:lnTo>
                  <a:pt x="3100485" y="1096159"/>
                </a:lnTo>
                <a:lnTo>
                  <a:pt x="3109728" y="1049791"/>
                </a:lnTo>
                <a:lnTo>
                  <a:pt x="3118453" y="1003871"/>
                </a:lnTo>
                <a:lnTo>
                  <a:pt x="3126674" y="958433"/>
                </a:lnTo>
                <a:lnTo>
                  <a:pt x="3134407" y="913511"/>
                </a:lnTo>
                <a:lnTo>
                  <a:pt x="3141667" y="869137"/>
                </a:lnTo>
                <a:lnTo>
                  <a:pt x="3148470" y="825347"/>
                </a:lnTo>
                <a:lnTo>
                  <a:pt x="3154832" y="782175"/>
                </a:lnTo>
                <a:lnTo>
                  <a:pt x="3160768" y="739653"/>
                </a:lnTo>
                <a:lnTo>
                  <a:pt x="3166293" y="697816"/>
                </a:lnTo>
                <a:lnTo>
                  <a:pt x="3171423" y="656697"/>
                </a:lnTo>
                <a:lnTo>
                  <a:pt x="3176173" y="616332"/>
                </a:lnTo>
                <a:lnTo>
                  <a:pt x="3180559" y="576752"/>
                </a:lnTo>
                <a:lnTo>
                  <a:pt x="3188301" y="500087"/>
                </a:lnTo>
                <a:lnTo>
                  <a:pt x="3194772" y="426972"/>
                </a:lnTo>
                <a:lnTo>
                  <a:pt x="3200095" y="357680"/>
                </a:lnTo>
                <a:lnTo>
                  <a:pt x="3204395" y="292480"/>
                </a:lnTo>
                <a:lnTo>
                  <a:pt x="3207796" y="231643"/>
                </a:lnTo>
                <a:lnTo>
                  <a:pt x="3210420" y="175439"/>
                </a:lnTo>
                <a:lnTo>
                  <a:pt x="3213173" y="100414"/>
                </a:lnTo>
                <a:lnTo>
                  <a:pt x="3215640" y="0"/>
                </a:lnTo>
                <a:close/>
              </a:path>
            </a:pathLst>
          </a:custGeom>
          <a:solidFill>
            <a:srgbClr val="9F9D79">
              <a:alpha val="7882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0" y="11614"/>
            <a:ext cx="2475230" cy="4560570"/>
            <a:chOff x="0" y="11614"/>
            <a:chExt cx="2475230" cy="456057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673096"/>
              <a:ext cx="1697735" cy="189890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1614"/>
              <a:ext cx="2474976" cy="3365499"/>
            </a:xfrm>
            <a:prstGeom prst="rect">
              <a:avLst/>
            </a:prstGeom>
          </p:spPr>
        </p:pic>
      </p:grp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37496" y="1622297"/>
            <a:ext cx="3154503" cy="5226505"/>
          </a:xfrm>
          <a:prstGeom prst="rect">
            <a:avLst/>
          </a:prstGeom>
        </p:spPr>
      </p:pic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Antenatal</a:t>
            </a:r>
            <a:r>
              <a:rPr spc="-260" dirty="0"/>
              <a:t> </a:t>
            </a:r>
            <a:r>
              <a:rPr spc="-10" dirty="0"/>
              <a:t>Assessment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700017" y="3851224"/>
            <a:ext cx="479488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solidFill>
                  <a:srgbClr val="533D34"/>
                </a:solidFill>
                <a:latin typeface="Arial"/>
                <a:cs typeface="Arial"/>
              </a:rPr>
              <a:t>MODERATOR</a:t>
            </a:r>
            <a:r>
              <a:rPr sz="2400" spc="-75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:-</a:t>
            </a:r>
            <a:r>
              <a:rPr sz="2400" spc="-3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Arial"/>
                <a:cs typeface="Arial"/>
              </a:rPr>
              <a:t>DR.</a:t>
            </a:r>
            <a:r>
              <a:rPr sz="2400" spc="-15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ANJU</a:t>
            </a:r>
            <a:r>
              <a:rPr sz="2400" spc="-55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spc="-35" dirty="0">
                <a:solidFill>
                  <a:srgbClr val="533D34"/>
                </a:solidFill>
                <a:latin typeface="Arial"/>
                <a:cs typeface="Arial"/>
              </a:rPr>
              <a:t>YADAV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dirty="0"/>
              <a:t>Definition</a:t>
            </a:r>
            <a:r>
              <a:rPr sz="3200" spc="-140" dirty="0"/>
              <a:t> </a:t>
            </a:r>
            <a:r>
              <a:rPr sz="3200" spc="-25" dirty="0"/>
              <a:t>:-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325323" y="2338273"/>
            <a:ext cx="1092009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200" dirty="0">
                <a:solidFill>
                  <a:srgbClr val="533D34"/>
                </a:solidFill>
                <a:latin typeface="Times New Roman"/>
                <a:cs typeface="Times New Roman"/>
              </a:rPr>
              <a:t>Systematic</a:t>
            </a:r>
            <a:r>
              <a:rPr sz="32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533D34"/>
                </a:solidFill>
                <a:latin typeface="Times New Roman"/>
                <a:cs typeface="Times New Roman"/>
              </a:rPr>
              <a:t>supervision</a:t>
            </a:r>
            <a:r>
              <a:rPr sz="3200" spc="-1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533D34"/>
                </a:solidFill>
                <a:latin typeface="Times New Roman"/>
                <a:cs typeface="Times New Roman"/>
              </a:rPr>
              <a:t>involving</a:t>
            </a:r>
            <a:r>
              <a:rPr sz="3200" spc="-1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533D34"/>
                </a:solidFill>
                <a:latin typeface="Times New Roman"/>
                <a:cs typeface="Times New Roman"/>
              </a:rPr>
              <a:t>both</a:t>
            </a:r>
            <a:r>
              <a:rPr sz="3200" spc="-10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533D34"/>
                </a:solidFill>
                <a:latin typeface="Times New Roman"/>
                <a:cs typeface="Times New Roman"/>
              </a:rPr>
              <a:t>examination</a:t>
            </a:r>
            <a:r>
              <a:rPr sz="3200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533D34"/>
                </a:solidFill>
                <a:latin typeface="Times New Roman"/>
                <a:cs typeface="Times New Roman"/>
              </a:rPr>
              <a:t>and</a:t>
            </a:r>
            <a:r>
              <a:rPr sz="3200" spc="-8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533D34"/>
                </a:solidFill>
                <a:latin typeface="Times New Roman"/>
                <a:cs typeface="Times New Roman"/>
              </a:rPr>
              <a:t>advice</a:t>
            </a:r>
            <a:r>
              <a:rPr sz="3200" spc="-1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533D34"/>
                </a:solidFill>
                <a:latin typeface="Times New Roman"/>
                <a:cs typeface="Times New Roman"/>
              </a:rPr>
              <a:t>to</a:t>
            </a:r>
            <a:r>
              <a:rPr sz="3200" spc="-10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3200" spc="-50" dirty="0">
                <a:solidFill>
                  <a:srgbClr val="533D34"/>
                </a:solidFill>
                <a:latin typeface="Times New Roman"/>
                <a:cs typeface="Times New Roman"/>
              </a:rPr>
              <a:t>a </a:t>
            </a:r>
            <a:r>
              <a:rPr sz="3200" dirty="0">
                <a:solidFill>
                  <a:srgbClr val="533D34"/>
                </a:solidFill>
                <a:latin typeface="Times New Roman"/>
                <a:cs typeface="Times New Roman"/>
              </a:rPr>
              <a:t>woman</a:t>
            </a:r>
            <a:r>
              <a:rPr sz="32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533D34"/>
                </a:solidFill>
                <a:latin typeface="Times New Roman"/>
                <a:cs typeface="Times New Roman"/>
              </a:rPr>
              <a:t>during</a:t>
            </a:r>
            <a:r>
              <a:rPr sz="3200" spc="-1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rgbClr val="533D34"/>
                </a:solidFill>
                <a:latin typeface="Times New Roman"/>
                <a:cs typeface="Times New Roman"/>
              </a:rPr>
              <a:t>pregnancy.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588242" y="6125667"/>
            <a:ext cx="1955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solidFill>
                  <a:srgbClr val="533D34"/>
                </a:solidFill>
                <a:latin typeface="Arial"/>
                <a:cs typeface="Arial"/>
              </a:rPr>
              <a:t>2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8847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94968" y="362839"/>
            <a:ext cx="90182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Goals</a:t>
            </a:r>
            <a:r>
              <a:rPr spc="-170" dirty="0"/>
              <a:t> </a:t>
            </a:r>
            <a:r>
              <a:rPr dirty="0"/>
              <a:t>of</a:t>
            </a:r>
            <a:r>
              <a:rPr spc="-330" dirty="0"/>
              <a:t> </a:t>
            </a:r>
            <a:r>
              <a:rPr spc="-25" dirty="0"/>
              <a:t>Antenatal</a:t>
            </a:r>
            <a:r>
              <a:rPr spc="-310" dirty="0"/>
              <a:t> </a:t>
            </a:r>
            <a:r>
              <a:rPr dirty="0"/>
              <a:t>Assessment</a:t>
            </a:r>
            <a:r>
              <a:rPr spc="-125" dirty="0"/>
              <a:t> </a:t>
            </a:r>
            <a:r>
              <a:rPr spc="-25" dirty="0"/>
              <a:t>:-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94968" y="1725244"/>
            <a:ext cx="9433560" cy="467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indent="-3302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42900" algn="l"/>
              </a:tabLst>
            </a:pPr>
            <a:r>
              <a:rPr sz="2400" spc="-130" dirty="0">
                <a:solidFill>
                  <a:srgbClr val="533D34"/>
                </a:solidFill>
                <a:latin typeface="Arial"/>
                <a:cs typeface="Arial"/>
              </a:rPr>
              <a:t>To</a:t>
            </a:r>
            <a:r>
              <a:rPr sz="2400" spc="-4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identify</a:t>
            </a:r>
            <a:r>
              <a:rPr sz="2400" spc="-125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High</a:t>
            </a:r>
            <a:r>
              <a:rPr sz="2400" spc="-1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risk</a:t>
            </a:r>
            <a:r>
              <a:rPr sz="2400" spc="-5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Arial"/>
                <a:cs typeface="Arial"/>
              </a:rPr>
              <a:t>Pregnancies</a:t>
            </a:r>
            <a:endParaRPr sz="2400">
              <a:latin typeface="Arial"/>
              <a:cs typeface="Arial"/>
            </a:endParaRPr>
          </a:p>
          <a:p>
            <a:pPr marL="348615" indent="-335915">
              <a:lnSpc>
                <a:spcPts val="2735"/>
              </a:lnSpc>
              <a:spcBef>
                <a:spcPts val="2310"/>
              </a:spcBef>
              <a:buAutoNum type="arabicPeriod"/>
              <a:tabLst>
                <a:tab pos="348615" algn="l"/>
              </a:tabLst>
            </a:pP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Prevention</a:t>
            </a:r>
            <a:r>
              <a:rPr sz="2400" spc="-6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,</a:t>
            </a:r>
            <a:r>
              <a:rPr sz="2400" spc="-65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Early</a:t>
            </a:r>
            <a:r>
              <a:rPr sz="2400" spc="-5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Identification</a:t>
            </a:r>
            <a:r>
              <a:rPr sz="2400" spc="-11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and</a:t>
            </a:r>
            <a:r>
              <a:rPr sz="2400" spc="-105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Arial"/>
                <a:cs typeface="Arial"/>
              </a:rPr>
              <a:t>Treatment</a:t>
            </a:r>
            <a:r>
              <a:rPr sz="2400" spc="-135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of</a:t>
            </a:r>
            <a:r>
              <a:rPr sz="2400" spc="-65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Arial"/>
                <a:cs typeface="Arial"/>
              </a:rPr>
              <a:t>Pregnancy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735"/>
              </a:lnSpc>
            </a:pPr>
            <a:r>
              <a:rPr sz="2400" spc="-10" dirty="0">
                <a:solidFill>
                  <a:srgbClr val="533D34"/>
                </a:solidFill>
                <a:latin typeface="Arial"/>
                <a:cs typeface="Arial"/>
              </a:rPr>
              <a:t>complications</a:t>
            </a:r>
            <a:endParaRPr sz="2400">
              <a:latin typeface="Arial"/>
              <a:cs typeface="Arial"/>
            </a:endParaRPr>
          </a:p>
          <a:p>
            <a:pPr marL="342900" indent="-330200">
              <a:lnSpc>
                <a:spcPct val="100000"/>
              </a:lnSpc>
              <a:spcBef>
                <a:spcPts val="2305"/>
              </a:spcBef>
              <a:buAutoNum type="arabicPeriod" startAt="3"/>
              <a:tabLst>
                <a:tab pos="342900" algn="l"/>
              </a:tabLst>
            </a:pPr>
            <a:r>
              <a:rPr sz="2400" spc="-130" dirty="0">
                <a:solidFill>
                  <a:srgbClr val="533D34"/>
                </a:solidFill>
                <a:latin typeface="Arial"/>
                <a:cs typeface="Arial"/>
              </a:rPr>
              <a:t>To</a:t>
            </a:r>
            <a:r>
              <a:rPr sz="2400" spc="-4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educate</a:t>
            </a:r>
            <a:r>
              <a:rPr sz="2400" spc="-12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pregnant</a:t>
            </a:r>
            <a:r>
              <a:rPr sz="2400" spc="-6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females</a:t>
            </a:r>
            <a:r>
              <a:rPr sz="2400" spc="-105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and</a:t>
            </a:r>
            <a:r>
              <a:rPr sz="2400" spc="-6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their</a:t>
            </a:r>
            <a:r>
              <a:rPr sz="2400" spc="-75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families</a:t>
            </a:r>
            <a:r>
              <a:rPr sz="2400" spc="-6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about</a:t>
            </a:r>
            <a:r>
              <a:rPr sz="2400" spc="-8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danger</a:t>
            </a:r>
            <a:r>
              <a:rPr sz="2400" spc="-7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Arial"/>
                <a:cs typeface="Arial"/>
              </a:rPr>
              <a:t>signs.</a:t>
            </a:r>
            <a:endParaRPr sz="2400">
              <a:latin typeface="Arial"/>
              <a:cs typeface="Arial"/>
            </a:endParaRPr>
          </a:p>
          <a:p>
            <a:pPr marL="342900" indent="-330200">
              <a:lnSpc>
                <a:spcPct val="100000"/>
              </a:lnSpc>
              <a:spcBef>
                <a:spcPts val="2305"/>
              </a:spcBef>
              <a:buAutoNum type="arabicPeriod" startAt="3"/>
              <a:tabLst>
                <a:tab pos="342900" algn="l"/>
              </a:tabLst>
            </a:pPr>
            <a:r>
              <a:rPr sz="2400" spc="-130" dirty="0">
                <a:solidFill>
                  <a:srgbClr val="533D34"/>
                </a:solidFill>
                <a:latin typeface="Arial"/>
                <a:cs typeface="Arial"/>
              </a:rPr>
              <a:t>To</a:t>
            </a:r>
            <a:r>
              <a:rPr sz="2400" spc="-4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discuss</a:t>
            </a:r>
            <a:r>
              <a:rPr sz="2400" spc="-65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place</a:t>
            </a:r>
            <a:r>
              <a:rPr sz="2400" spc="-45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,</a:t>
            </a:r>
            <a:r>
              <a:rPr sz="2400" spc="-5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time</a:t>
            </a:r>
            <a:r>
              <a:rPr sz="2400" spc="-5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,</a:t>
            </a:r>
            <a:r>
              <a:rPr sz="2400" spc="-5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mode</a:t>
            </a:r>
            <a:r>
              <a:rPr sz="2400" spc="-7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of</a:t>
            </a:r>
            <a:r>
              <a:rPr sz="2400" spc="-55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delivery</a:t>
            </a:r>
            <a:r>
              <a:rPr sz="2400" spc="-2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and</a:t>
            </a:r>
            <a:r>
              <a:rPr sz="2400" spc="-5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care</a:t>
            </a:r>
            <a:r>
              <a:rPr sz="2400" spc="-55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of</a:t>
            </a:r>
            <a:r>
              <a:rPr sz="2400" spc="-55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Arial"/>
                <a:cs typeface="Arial"/>
              </a:rPr>
              <a:t>newborn</a:t>
            </a:r>
            <a:endParaRPr sz="2400">
              <a:latin typeface="Arial"/>
              <a:cs typeface="Arial"/>
            </a:endParaRPr>
          </a:p>
          <a:p>
            <a:pPr marL="342900" indent="-330200">
              <a:lnSpc>
                <a:spcPct val="100000"/>
              </a:lnSpc>
              <a:spcBef>
                <a:spcPts val="2305"/>
              </a:spcBef>
              <a:buAutoNum type="arabicPeriod" startAt="3"/>
              <a:tabLst>
                <a:tab pos="342900" algn="l"/>
              </a:tabLst>
            </a:pPr>
            <a:r>
              <a:rPr sz="2400" spc="-130" dirty="0">
                <a:solidFill>
                  <a:srgbClr val="533D34"/>
                </a:solidFill>
                <a:latin typeface="Arial"/>
                <a:cs typeface="Arial"/>
              </a:rPr>
              <a:t>To</a:t>
            </a:r>
            <a:r>
              <a:rPr sz="2400" spc="-4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provide</a:t>
            </a:r>
            <a:r>
              <a:rPr sz="2400" spc="-13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adequate</a:t>
            </a:r>
            <a:r>
              <a:rPr sz="2400" spc="-114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psychosocial</a:t>
            </a:r>
            <a:r>
              <a:rPr sz="2400" spc="-85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Arial"/>
                <a:cs typeface="Arial"/>
              </a:rPr>
              <a:t>counselling</a:t>
            </a:r>
            <a:endParaRPr sz="2400">
              <a:latin typeface="Arial"/>
              <a:cs typeface="Arial"/>
            </a:endParaRPr>
          </a:p>
          <a:p>
            <a:pPr marL="342900" indent="-330200">
              <a:lnSpc>
                <a:spcPct val="100000"/>
              </a:lnSpc>
              <a:spcBef>
                <a:spcPts val="2310"/>
              </a:spcBef>
              <a:buAutoNum type="arabicPeriod" startAt="3"/>
              <a:tabLst>
                <a:tab pos="342900" algn="l"/>
              </a:tabLst>
            </a:pPr>
            <a:r>
              <a:rPr sz="2400" spc="-130" dirty="0">
                <a:solidFill>
                  <a:srgbClr val="533D34"/>
                </a:solidFill>
                <a:latin typeface="Arial"/>
                <a:cs typeface="Arial"/>
              </a:rPr>
              <a:t>To</a:t>
            </a:r>
            <a:r>
              <a:rPr sz="2400" spc="-4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ensure</a:t>
            </a:r>
            <a:r>
              <a:rPr sz="2400" spc="-17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continued</a:t>
            </a:r>
            <a:r>
              <a:rPr sz="2400" spc="-11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medical</a:t>
            </a:r>
            <a:r>
              <a:rPr sz="2400" spc="-95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surveillance</a:t>
            </a:r>
            <a:r>
              <a:rPr sz="2400" spc="-5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and</a:t>
            </a:r>
            <a:r>
              <a:rPr sz="2400" spc="-9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Arial"/>
                <a:cs typeface="Arial"/>
              </a:rPr>
              <a:t>Prophylaxis</a:t>
            </a:r>
            <a:endParaRPr sz="2400">
              <a:latin typeface="Arial"/>
              <a:cs typeface="Arial"/>
            </a:endParaRPr>
          </a:p>
          <a:p>
            <a:pPr marL="342900" indent="-330200">
              <a:lnSpc>
                <a:spcPct val="100000"/>
              </a:lnSpc>
              <a:spcBef>
                <a:spcPts val="2305"/>
              </a:spcBef>
              <a:buAutoNum type="arabicPeriod" startAt="3"/>
              <a:tabLst>
                <a:tab pos="342900" algn="l"/>
              </a:tabLst>
            </a:pPr>
            <a:r>
              <a:rPr sz="2400" spc="-130" dirty="0">
                <a:solidFill>
                  <a:srgbClr val="533D34"/>
                </a:solidFill>
                <a:latin typeface="Arial"/>
                <a:cs typeface="Arial"/>
              </a:rPr>
              <a:t>To</a:t>
            </a:r>
            <a:r>
              <a:rPr sz="2400" spc="-4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plan</a:t>
            </a:r>
            <a:r>
              <a:rPr sz="2400" spc="-70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contraceptive</a:t>
            </a:r>
            <a:r>
              <a:rPr sz="2400" spc="-75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use</a:t>
            </a:r>
            <a:r>
              <a:rPr sz="2400" spc="-55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for</a:t>
            </a:r>
            <a:r>
              <a:rPr sz="2400" spc="-65" dirty="0">
                <a:solidFill>
                  <a:srgbClr val="533D34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Arial"/>
                <a:cs typeface="Arial"/>
              </a:rPr>
              <a:t>future.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43331" y="377393"/>
            <a:ext cx="35560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u="sng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Antenatal</a:t>
            </a:r>
            <a:r>
              <a:rPr sz="3600" b="1" u="sng" spc="-160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b="1" u="sng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Visits</a:t>
            </a:r>
            <a:r>
              <a:rPr sz="3600" b="1" u="sng" spc="-90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b="1" u="sng" spc="-25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:-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5231" y="1481709"/>
            <a:ext cx="8578850" cy="36849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2400" u="sng" spc="-1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Ideal</a:t>
            </a:r>
            <a:r>
              <a:rPr sz="2400" u="sng" spc="-114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Antenatal</a:t>
            </a:r>
            <a:r>
              <a:rPr sz="2400" u="sng" spc="-9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spc="-1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Visits</a:t>
            </a:r>
            <a:r>
              <a:rPr sz="2400" u="sng" spc="-3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8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13/14</a:t>
            </a:r>
            <a:endParaRPr sz="2400">
              <a:latin typeface="Times New Roman"/>
              <a:cs typeface="Times New Roman"/>
            </a:endParaRPr>
          </a:p>
          <a:p>
            <a:pPr marL="394970" indent="-344170">
              <a:lnSpc>
                <a:spcPct val="100000"/>
              </a:lnSpc>
              <a:buFont typeface="Arial"/>
              <a:buChar char="•"/>
              <a:tabLst>
                <a:tab pos="3949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every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for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4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till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28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endParaRPr sz="2400">
              <a:latin typeface="Times New Roman"/>
              <a:cs typeface="Times New Roman"/>
            </a:endParaRPr>
          </a:p>
          <a:p>
            <a:pPr marL="394970" indent="-344170">
              <a:lnSpc>
                <a:spcPct val="100000"/>
              </a:lnSpc>
              <a:buFont typeface="Arial"/>
              <a:buChar char="•"/>
              <a:tabLst>
                <a:tab pos="3949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every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till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36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endParaRPr sz="2400">
              <a:latin typeface="Times New Roman"/>
              <a:cs typeface="Times New Roman"/>
            </a:endParaRPr>
          </a:p>
          <a:p>
            <a:pPr marL="394970" indent="-344170">
              <a:lnSpc>
                <a:spcPct val="100000"/>
              </a:lnSpc>
              <a:buFont typeface="Arial"/>
              <a:buChar char="•"/>
              <a:tabLst>
                <a:tab pos="3949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every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 till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child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birth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  <a:buClr>
                <a:srgbClr val="533D34"/>
              </a:buClr>
              <a:buFont typeface="Arial"/>
              <a:buChar char="•"/>
            </a:pPr>
            <a:endParaRPr sz="24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Minimum</a:t>
            </a:r>
            <a:r>
              <a:rPr sz="2400" u="sng" spc="-16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Antenatal</a:t>
            </a:r>
            <a:r>
              <a:rPr sz="2400" u="sng" spc="-15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spc="-1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Visits</a:t>
            </a:r>
            <a:r>
              <a:rPr sz="2400" u="sng" spc="-7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(acc.</a:t>
            </a:r>
            <a:r>
              <a:rPr sz="2400" spc="-8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To</a:t>
            </a:r>
            <a:r>
              <a:rPr sz="2400" spc="-7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GOI)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7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4</a:t>
            </a:r>
            <a:endParaRPr sz="2400">
              <a:latin typeface="Times New Roman"/>
              <a:cs typeface="Times New Roman"/>
            </a:endParaRPr>
          </a:p>
          <a:p>
            <a:pPr marL="394970" indent="-344170">
              <a:lnSpc>
                <a:spcPct val="100000"/>
              </a:lnSpc>
              <a:buFont typeface="Arial"/>
              <a:buChar char="•"/>
              <a:tabLst>
                <a:tab pos="3949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</a:t>
            </a:r>
            <a:r>
              <a:rPr sz="2400" baseline="24305" dirty="0">
                <a:solidFill>
                  <a:srgbClr val="533D34"/>
                </a:solidFill>
                <a:latin typeface="Times New Roman"/>
                <a:cs typeface="Times New Roman"/>
              </a:rPr>
              <a:t>st</a:t>
            </a:r>
            <a:r>
              <a:rPr sz="2400" spc="270" baseline="2430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visit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as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soon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as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possible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(not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later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than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second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missed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period)</a:t>
            </a:r>
            <a:endParaRPr sz="2400">
              <a:latin typeface="Times New Roman"/>
              <a:cs typeface="Times New Roman"/>
            </a:endParaRPr>
          </a:p>
          <a:p>
            <a:pPr marL="394970" indent="-344170">
              <a:lnSpc>
                <a:spcPct val="100000"/>
              </a:lnSpc>
              <a:buFont typeface="Arial"/>
              <a:buChar char="•"/>
              <a:tabLst>
                <a:tab pos="3949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</a:t>
            </a:r>
            <a:r>
              <a:rPr sz="2400" baseline="24305" dirty="0">
                <a:solidFill>
                  <a:srgbClr val="533D34"/>
                </a:solidFill>
                <a:latin typeface="Times New Roman"/>
                <a:cs typeface="Times New Roman"/>
              </a:rPr>
              <a:t>nd</a:t>
            </a:r>
            <a:r>
              <a:rPr sz="2400" spc="262" baseline="2430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visit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14 to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26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endParaRPr sz="2400">
              <a:latin typeface="Times New Roman"/>
              <a:cs typeface="Times New Roman"/>
            </a:endParaRPr>
          </a:p>
          <a:p>
            <a:pPr marL="394970" indent="-34417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949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3</a:t>
            </a:r>
            <a:r>
              <a:rPr sz="2400" baseline="24305" dirty="0">
                <a:solidFill>
                  <a:srgbClr val="533D34"/>
                </a:solidFill>
                <a:latin typeface="Times New Roman"/>
                <a:cs typeface="Times New Roman"/>
              </a:rPr>
              <a:t>rd</a:t>
            </a:r>
            <a:r>
              <a:rPr sz="2400" spc="307" baseline="2430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visit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28 to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34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endParaRPr sz="2400">
              <a:latin typeface="Times New Roman"/>
              <a:cs typeface="Times New Roman"/>
            </a:endParaRPr>
          </a:p>
          <a:p>
            <a:pPr marL="394970" indent="-344170">
              <a:lnSpc>
                <a:spcPct val="100000"/>
              </a:lnSpc>
              <a:buFont typeface="Arial"/>
              <a:buChar char="•"/>
              <a:tabLst>
                <a:tab pos="3949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4</a:t>
            </a:r>
            <a:r>
              <a:rPr sz="2400" baseline="24305" dirty="0">
                <a:solidFill>
                  <a:srgbClr val="533D34"/>
                </a:solidFill>
                <a:latin typeface="Times New Roman"/>
                <a:cs typeface="Times New Roman"/>
              </a:rPr>
              <a:t>th</a:t>
            </a:r>
            <a:r>
              <a:rPr sz="2400" spc="262" baseline="2430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visit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36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spc="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to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term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50" dirty="0"/>
              <a:t>4</a:t>
            </a:fld>
            <a:endParaRPr spc="-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-43307"/>
            <a:ext cx="3447415" cy="112395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First</a:t>
            </a:r>
            <a:r>
              <a:rPr sz="2400" b="1" u="sng" spc="-15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spc="-1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Antenatal</a:t>
            </a:r>
            <a:r>
              <a:rPr sz="2400" b="1" u="sng" spc="-13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Visit</a:t>
            </a:r>
            <a:r>
              <a:rPr sz="2400" b="1" u="sng" spc="-4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1.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Detailed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History</a:t>
            </a:r>
            <a:r>
              <a:rPr sz="2400" spc="-9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Taking:-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1054542"/>
            <a:ext cx="4113529" cy="496570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540"/>
              </a:spcBef>
              <a:buFont typeface="Arial"/>
              <a:buChar char="•"/>
              <a:tabLst>
                <a:tab pos="356870" algn="l"/>
              </a:tabLst>
            </a:pP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Name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56870" algn="l"/>
              </a:tabLst>
            </a:pP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Age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445"/>
              </a:spcBef>
              <a:buFont typeface="Arial"/>
              <a:buChar char="•"/>
              <a:tabLst>
                <a:tab pos="356870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Address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56870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Religion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445"/>
              </a:spcBef>
              <a:buFont typeface="Arial"/>
              <a:buChar char="•"/>
              <a:tabLst>
                <a:tab pos="356870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Occupation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Occupation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Husband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Duration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Marriage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445"/>
              </a:spcBef>
              <a:buFont typeface="Arial"/>
              <a:buChar char="•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Consanguineous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or</a:t>
            </a:r>
            <a:endParaRPr sz="2400">
              <a:latin typeface="Times New Roman"/>
              <a:cs typeface="Times New Roman"/>
            </a:endParaRPr>
          </a:p>
          <a:p>
            <a:pPr marL="393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Non</a:t>
            </a: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consanguineous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marriage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40528" y="-43307"/>
            <a:ext cx="3621404" cy="5514975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540"/>
              </a:spcBef>
              <a:buFont typeface="Arial"/>
              <a:buChar char="•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Date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first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examination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445"/>
              </a:spcBef>
              <a:buFont typeface="Arial"/>
              <a:buChar char="•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Last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Menstrual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Period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Expected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Date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Delivery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Period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Gestation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445"/>
              </a:spcBef>
              <a:buFont typeface="Arial"/>
              <a:buChar char="•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Obstetric</a:t>
            </a:r>
            <a:r>
              <a:rPr sz="2400" spc="-8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Score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Blood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Group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445"/>
              </a:spcBef>
              <a:buFont typeface="Arial"/>
              <a:buChar char="•"/>
              <a:tabLst>
                <a:tab pos="356870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Complaints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Obstetric</a:t>
            </a:r>
            <a:r>
              <a:rPr sz="2400" spc="-8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History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Menstrual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History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445"/>
              </a:spcBef>
              <a:buFont typeface="Arial"/>
              <a:buChar char="•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Past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Medical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History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97586" y="342646"/>
            <a:ext cx="6918959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Expected</a:t>
            </a:r>
            <a:r>
              <a:rPr sz="2400" u="sng" spc="-6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Date</a:t>
            </a:r>
            <a:r>
              <a:rPr sz="2400" u="sng" spc="-1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of</a:t>
            </a:r>
            <a:r>
              <a:rPr sz="2400" u="sng" spc="-2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Delivery</a:t>
            </a:r>
            <a:r>
              <a:rPr sz="2400" u="sng" spc="-2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spc="-2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Using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i="1" u="sng" spc="-2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Naegele’s Rule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4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</a:t>
            </a:r>
            <a:r>
              <a:rPr sz="2400" baseline="24305" dirty="0">
                <a:solidFill>
                  <a:srgbClr val="533D34"/>
                </a:solidFill>
                <a:latin typeface="Times New Roman"/>
                <a:cs typeface="Times New Roman"/>
              </a:rPr>
              <a:t>st</a:t>
            </a:r>
            <a:r>
              <a:rPr sz="2400" spc="270" baseline="2430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Day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Last</a:t>
            </a:r>
            <a:r>
              <a:rPr sz="2400" spc="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Menstrual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Period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+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7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days</a:t>
            </a:r>
            <a:r>
              <a:rPr sz="2400" spc="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and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9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months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0520" y="2999232"/>
            <a:ext cx="5105400" cy="1292860"/>
          </a:xfrm>
          <a:prstGeom prst="rect">
            <a:avLst/>
          </a:prstGeom>
          <a:solidFill>
            <a:srgbClr val="FDF3EC"/>
          </a:solidFill>
          <a:ln w="12192">
            <a:solidFill>
              <a:srgbClr val="6C6763"/>
            </a:solidFill>
          </a:ln>
        </p:spPr>
        <p:txBody>
          <a:bodyPr vert="horz" wrap="square" lIns="0" tIns="13144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1035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</a:t>
            </a:r>
            <a:r>
              <a:rPr sz="2400" spc="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Case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IVF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9017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EDD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=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Day</a:t>
            </a:r>
            <a:r>
              <a:rPr sz="2400" spc="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Fertilization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+ 266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days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8040" y="4731766"/>
            <a:ext cx="5083810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*NOTE*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6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case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Irregular</a:t>
            </a:r>
            <a:r>
              <a:rPr sz="2400" spc="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menstrual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cycle</a:t>
            </a:r>
            <a:r>
              <a:rPr sz="2400" spc="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,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there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is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no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clear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Last</a:t>
            </a:r>
            <a:r>
              <a:rPr sz="2400" spc="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Menstrual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Period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,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Hence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EDD is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determined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by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early</a:t>
            </a: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Ultrasonography,</a:t>
            </a:r>
            <a:r>
              <a:rPr sz="2400" spc="7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instead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of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Naegele’s</a:t>
            </a:r>
            <a:r>
              <a:rPr sz="2400" spc="-9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rule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435333" y="6125667"/>
            <a:ext cx="1955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solidFill>
                  <a:srgbClr val="533D34"/>
                </a:solidFill>
                <a:latin typeface="Arial"/>
                <a:cs typeface="Arial"/>
              </a:rPr>
              <a:t>6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4538" y="205816"/>
            <a:ext cx="221361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0" dirty="0">
                <a:solidFill>
                  <a:srgbClr val="533D34"/>
                </a:solidFill>
                <a:latin typeface="Times New Roman"/>
                <a:cs typeface="Times New Roman"/>
              </a:rPr>
              <a:t>Exercise</a:t>
            </a:r>
            <a:r>
              <a:rPr sz="40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40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9138" y="1425651"/>
            <a:ext cx="4575175" cy="1246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10"/>
              </a:spcBef>
            </a:pPr>
            <a:r>
              <a:rPr sz="4000" dirty="0">
                <a:solidFill>
                  <a:srgbClr val="533D34"/>
                </a:solidFill>
                <a:latin typeface="Times New Roman"/>
                <a:cs typeface="Times New Roman"/>
              </a:rPr>
              <a:t>1</a:t>
            </a:r>
            <a:r>
              <a:rPr sz="3975" baseline="25157" dirty="0">
                <a:solidFill>
                  <a:srgbClr val="533D34"/>
                </a:solidFill>
                <a:latin typeface="Times New Roman"/>
                <a:cs typeface="Times New Roman"/>
              </a:rPr>
              <a:t>st</a:t>
            </a:r>
            <a:r>
              <a:rPr sz="3975" spc="480" baseline="25157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533D34"/>
                </a:solidFill>
                <a:latin typeface="Times New Roman"/>
                <a:cs typeface="Times New Roman"/>
              </a:rPr>
              <a:t>Day</a:t>
            </a:r>
            <a:r>
              <a:rPr sz="40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40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533D34"/>
                </a:solidFill>
                <a:latin typeface="Times New Roman"/>
                <a:cs typeface="Times New Roman"/>
              </a:rPr>
              <a:t>LMP</a:t>
            </a:r>
            <a:r>
              <a:rPr sz="4000" spc="-16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4000" spc="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4000" spc="-20" dirty="0">
                <a:solidFill>
                  <a:srgbClr val="533D34"/>
                </a:solidFill>
                <a:latin typeface="Times New Roman"/>
                <a:cs typeface="Times New Roman"/>
              </a:rPr>
              <a:t>24</a:t>
            </a:r>
            <a:r>
              <a:rPr sz="3975" spc="-30" baseline="25157" dirty="0">
                <a:solidFill>
                  <a:srgbClr val="533D34"/>
                </a:solidFill>
                <a:latin typeface="Times New Roman"/>
                <a:cs typeface="Times New Roman"/>
              </a:rPr>
              <a:t>th </a:t>
            </a:r>
            <a:r>
              <a:rPr sz="4000" dirty="0">
                <a:solidFill>
                  <a:srgbClr val="533D34"/>
                </a:solidFill>
                <a:latin typeface="Times New Roman"/>
                <a:cs typeface="Times New Roman"/>
              </a:rPr>
              <a:t>EDD</a:t>
            </a:r>
            <a:r>
              <a:rPr sz="40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533D34"/>
                </a:solidFill>
                <a:latin typeface="Times New Roman"/>
                <a:cs typeface="Times New Roman"/>
              </a:rPr>
              <a:t>=</a:t>
            </a:r>
            <a:r>
              <a:rPr sz="40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4000" spc="-50" dirty="0">
                <a:solidFill>
                  <a:srgbClr val="533D34"/>
                </a:solidFill>
                <a:latin typeface="Times New Roman"/>
                <a:cs typeface="Times New Roman"/>
              </a:rPr>
              <a:t>?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44566" y="1425651"/>
            <a:ext cx="300545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0" dirty="0">
                <a:solidFill>
                  <a:srgbClr val="533D34"/>
                </a:solidFill>
                <a:latin typeface="Times New Roman"/>
                <a:cs typeface="Times New Roman"/>
              </a:rPr>
              <a:t>February</a:t>
            </a:r>
            <a:r>
              <a:rPr sz="4000" spc="-7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4000" spc="-20" dirty="0">
                <a:solidFill>
                  <a:srgbClr val="533D34"/>
                </a:solidFill>
                <a:latin typeface="Times New Roman"/>
                <a:cs typeface="Times New Roman"/>
              </a:rPr>
              <a:t>2026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4954" y="3289249"/>
            <a:ext cx="3999865" cy="185673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10"/>
              </a:spcBef>
            </a:pPr>
            <a:r>
              <a:rPr sz="4000" dirty="0">
                <a:solidFill>
                  <a:srgbClr val="533D34"/>
                </a:solidFill>
                <a:latin typeface="Times New Roman"/>
                <a:cs typeface="Times New Roman"/>
              </a:rPr>
              <a:t>Answer</a:t>
            </a:r>
            <a:r>
              <a:rPr sz="40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40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4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sz="40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sz="4000" dirty="0">
                <a:solidFill>
                  <a:srgbClr val="533D34"/>
                </a:solidFill>
                <a:latin typeface="Times New Roman"/>
                <a:cs typeface="Times New Roman"/>
              </a:rPr>
              <a:t>3</a:t>
            </a:r>
            <a:r>
              <a:rPr sz="3975" baseline="25157" dirty="0">
                <a:solidFill>
                  <a:srgbClr val="533D34"/>
                </a:solidFill>
                <a:latin typeface="Times New Roman"/>
                <a:cs typeface="Times New Roman"/>
              </a:rPr>
              <a:t>rd</a:t>
            </a:r>
            <a:r>
              <a:rPr sz="3975" spc="465" baseline="25157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533D34"/>
                </a:solidFill>
                <a:latin typeface="Times New Roman"/>
                <a:cs typeface="Times New Roman"/>
              </a:rPr>
              <a:t>December</a:t>
            </a:r>
            <a:r>
              <a:rPr sz="40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4000" spc="-20" dirty="0">
                <a:solidFill>
                  <a:srgbClr val="533D34"/>
                </a:solidFill>
                <a:latin typeface="Times New Roman"/>
                <a:cs typeface="Times New Roman"/>
              </a:rPr>
              <a:t>2026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50" dirty="0"/>
              <a:t>7</a:t>
            </a:fld>
            <a:endParaRPr spc="-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472" y="281178"/>
            <a:ext cx="9434830" cy="505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100"/>
              </a:spcBef>
            </a:pP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Period</a:t>
            </a:r>
            <a:r>
              <a:rPr sz="2400" u="sng" spc="-3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Of</a:t>
            </a:r>
            <a:r>
              <a:rPr sz="2400" u="sng" spc="-2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Gestation</a:t>
            </a:r>
            <a:r>
              <a:rPr sz="2400" u="sng" spc="-4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POG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(in</a:t>
            </a: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+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days)</a:t>
            </a:r>
            <a:r>
              <a:rPr sz="2400" spc="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=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No.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Days</a:t>
            </a:r>
            <a:r>
              <a:rPr sz="2400" spc="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between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</a:t>
            </a:r>
            <a:r>
              <a:rPr sz="2400" baseline="24305" dirty="0">
                <a:solidFill>
                  <a:srgbClr val="533D34"/>
                </a:solidFill>
                <a:latin typeface="Times New Roman"/>
                <a:cs typeface="Times New Roman"/>
              </a:rPr>
              <a:t>st</a:t>
            </a:r>
            <a:r>
              <a:rPr sz="2400" spc="254" baseline="2430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day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LMP</a:t>
            </a:r>
            <a:r>
              <a:rPr sz="2400" spc="-7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and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DOE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/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7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85"/>
              </a:spcBef>
            </a:pPr>
            <a:endParaRPr sz="2400">
              <a:latin typeface="Times New Roman"/>
              <a:cs typeface="Times New Roman"/>
            </a:endParaRPr>
          </a:p>
          <a:p>
            <a:pPr marL="21209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Exercise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21209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LMP:-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24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Feb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2026</a:t>
            </a:r>
            <a:endParaRPr sz="2400">
              <a:latin typeface="Times New Roman"/>
              <a:cs typeface="Times New Roman"/>
            </a:endParaRPr>
          </a:p>
          <a:p>
            <a:pPr marL="212090" marR="6621145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DOE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12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June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2026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POG=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?</a:t>
            </a:r>
            <a:endParaRPr sz="2400">
              <a:latin typeface="Times New Roman"/>
              <a:cs typeface="Times New Roman"/>
            </a:endParaRPr>
          </a:p>
          <a:p>
            <a:pPr marL="212090">
              <a:lnSpc>
                <a:spcPct val="100000"/>
              </a:lnSpc>
              <a:spcBef>
                <a:spcPts val="895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Answer</a:t>
            </a:r>
            <a:r>
              <a:rPr sz="2400" spc="-7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21209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POG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=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108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/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7</a:t>
            </a:r>
            <a:endParaRPr sz="2400">
              <a:latin typeface="Times New Roman"/>
              <a:cs typeface="Times New Roman"/>
            </a:endParaRPr>
          </a:p>
          <a:p>
            <a:pPr marL="89789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=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15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+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4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days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50" dirty="0"/>
              <a:t>8</a:t>
            </a:fld>
            <a:endParaRPr spc="-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61036" y="89738"/>
            <a:ext cx="32543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Times New Roman"/>
                <a:cs typeface="Times New Roman"/>
              </a:rPr>
              <a:t>Obstetric</a:t>
            </a:r>
            <a:r>
              <a:rPr sz="3600" spc="-6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Score</a:t>
            </a:r>
            <a:r>
              <a:rPr sz="3600" spc="-60" dirty="0">
                <a:latin typeface="Times New Roman"/>
                <a:cs typeface="Times New Roman"/>
              </a:rPr>
              <a:t> </a:t>
            </a:r>
            <a:r>
              <a:rPr sz="3600" spc="-25" dirty="0">
                <a:latin typeface="Times New Roman"/>
                <a:cs typeface="Times New Roman"/>
              </a:rPr>
              <a:t>:-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036" y="1193368"/>
            <a:ext cx="10763885" cy="4417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6870" algn="l"/>
              </a:tabLst>
            </a:pPr>
            <a:r>
              <a:rPr sz="2400" b="1" u="sng" spc="-5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GTPAL</a:t>
            </a:r>
            <a:r>
              <a:rPr sz="2400" b="1" u="sng" spc="-11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spc="-1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system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 marL="12700" marR="2309495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G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–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Gravida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Number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Pregnancies</a:t>
            </a:r>
            <a:r>
              <a:rPr sz="2400" spc="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(including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present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pregnancy) </a:t>
            </a:r>
            <a:r>
              <a:rPr sz="2400" spc="-80" dirty="0">
                <a:solidFill>
                  <a:srgbClr val="533D34"/>
                </a:solidFill>
                <a:latin typeface="Times New Roman"/>
                <a:cs typeface="Times New Roman"/>
              </a:rPr>
              <a:t>T-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Number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Previous</a:t>
            </a:r>
            <a:r>
              <a:rPr sz="2400" spc="-8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Term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deliveries(&gt;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37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weeks)</a:t>
            </a:r>
            <a:endParaRPr sz="2400">
              <a:latin typeface="Times New Roman"/>
              <a:cs typeface="Times New Roman"/>
            </a:endParaRPr>
          </a:p>
          <a:p>
            <a:pPr marL="12700" marR="1396365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</a:t>
            </a:r>
            <a:r>
              <a:rPr sz="2400" spc="-1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–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Number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Previous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preterm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deliveries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20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 to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36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 +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6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days)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</a:t>
            </a:r>
            <a:r>
              <a:rPr sz="2400" spc="-1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–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Number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1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Abortions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Pregnancy</a:t>
            </a:r>
            <a:r>
              <a:rPr sz="2400" spc="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loss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&lt;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20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</a:t>
            </a:r>
            <a:r>
              <a:rPr sz="2400" spc="-1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–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Number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Living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Children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6870" algn="l"/>
              </a:tabLst>
            </a:pPr>
            <a:r>
              <a:rPr sz="2400" b="1" u="sng" spc="-6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GPAL</a:t>
            </a:r>
            <a:r>
              <a:rPr sz="2400" b="1" u="sng" spc="-10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Score</a:t>
            </a:r>
            <a:r>
              <a:rPr sz="2400" b="1" u="sng" spc="-8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G-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Gravida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Number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Pregnancies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(including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present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pregnancy)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P-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Parity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Number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5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previous pregnancies</a:t>
            </a:r>
            <a:r>
              <a:rPr sz="2400" spc="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reaching the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period of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viability</a:t>
            </a:r>
            <a:r>
              <a:rPr sz="2400" spc="-6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(28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weeks)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</a:t>
            </a:r>
            <a:r>
              <a:rPr sz="2400" spc="-1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–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Number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Living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children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</a:t>
            </a:r>
            <a:r>
              <a:rPr sz="2400" spc="-1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-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Number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1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Abortions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Pregnancy</a:t>
            </a:r>
            <a:r>
              <a:rPr sz="2400" spc="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loss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&lt;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20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50" dirty="0"/>
              <a:t>9</a:t>
            </a:fld>
            <a:endParaRPr spc="-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7256" y="383794"/>
            <a:ext cx="11266170" cy="4815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Exercise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</a:t>
            </a:r>
            <a:r>
              <a:rPr sz="2400" spc="-1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30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year</a:t>
            </a:r>
            <a:r>
              <a:rPr sz="2400" spc="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old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pregnant</a:t>
            </a:r>
            <a:r>
              <a:rPr sz="2400" spc="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female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with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3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living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children,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twin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pregnancy,</a:t>
            </a:r>
            <a:r>
              <a:rPr sz="2400" spc="8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third</a:t>
            </a: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child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was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born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POG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=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35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weeks,</a:t>
            </a:r>
            <a:r>
              <a:rPr sz="2400" spc="57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loss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pregnancies</a:t>
            </a:r>
            <a:r>
              <a:rPr sz="2400" spc="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(both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before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20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weeks)</a:t>
            </a:r>
            <a:r>
              <a:rPr sz="2400" spc="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and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still</a:t>
            </a:r>
            <a:r>
              <a:rPr sz="2400" spc="-6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birth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 marR="9918065">
              <a:lnSpc>
                <a:spcPct val="100000"/>
              </a:lnSpc>
            </a:pPr>
            <a:r>
              <a:rPr sz="2400" spc="-70" dirty="0">
                <a:solidFill>
                  <a:srgbClr val="533D34"/>
                </a:solidFill>
                <a:latin typeface="Times New Roman"/>
                <a:cs typeface="Times New Roman"/>
              </a:rPr>
              <a:t>GPAL</a:t>
            </a:r>
            <a:r>
              <a:rPr sz="2400" spc="-8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= 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? 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GTPAL</a:t>
            </a:r>
            <a:r>
              <a:rPr sz="2400" spc="-6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=?</a:t>
            </a:r>
            <a:endParaRPr sz="2400">
              <a:latin typeface="Times New Roman"/>
              <a:cs typeface="Times New Roman"/>
            </a:endParaRPr>
          </a:p>
          <a:p>
            <a:pPr marL="125730" marR="9512935">
              <a:lnSpc>
                <a:spcPct val="200100"/>
              </a:lnSpc>
              <a:spcBef>
                <a:spcPts val="260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ANSWER</a:t>
            </a:r>
            <a:r>
              <a:rPr sz="2400" spc="-8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G6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P3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L3</a:t>
            </a:r>
            <a:r>
              <a:rPr sz="2400" spc="-10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A2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12573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G6</a:t>
            </a: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T1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P1</a:t>
            </a:r>
            <a:r>
              <a:rPr sz="2400" spc="-1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A2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L3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28040" y="285369"/>
            <a:ext cx="358330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Times New Roman"/>
                <a:cs typeface="Times New Roman"/>
              </a:rPr>
              <a:t>Obstetric</a:t>
            </a:r>
            <a:r>
              <a:rPr sz="3600" spc="-7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History</a:t>
            </a:r>
            <a:r>
              <a:rPr sz="3600" spc="-85" dirty="0">
                <a:latin typeface="Times New Roman"/>
                <a:cs typeface="Times New Roman"/>
              </a:rPr>
              <a:t> </a:t>
            </a:r>
            <a:r>
              <a:rPr sz="3600" spc="-25" dirty="0">
                <a:latin typeface="Times New Roman"/>
                <a:cs typeface="Times New Roman"/>
              </a:rPr>
              <a:t>:-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8040" y="1389126"/>
            <a:ext cx="9471660" cy="36849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Relevant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multiparas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only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Obstetric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events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are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recorded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chronological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orders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under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the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headings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56870" algn="l"/>
              </a:tabLst>
            </a:pP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Year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and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Date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Font typeface="Wingdings"/>
              <a:buChar char="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Pregnancy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Events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Font typeface="Wingdings"/>
              <a:buChar char="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Labour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events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Font typeface="Wingdings"/>
              <a:buChar char="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Name of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Hospital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Any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complications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Font typeface="Wingdings"/>
              <a:buChar char="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Mode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Delivery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Font typeface="Wingdings"/>
              <a:buChar char="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Details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neonate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61036" y="461848"/>
            <a:ext cx="46139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Times New Roman"/>
                <a:cs typeface="Times New Roman"/>
              </a:rPr>
              <a:t>High</a:t>
            </a:r>
            <a:r>
              <a:rPr sz="3600" spc="-3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Risk</a:t>
            </a:r>
            <a:r>
              <a:rPr sz="3600" spc="-4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Pregnancies</a:t>
            </a:r>
            <a:r>
              <a:rPr sz="3600" spc="-35" dirty="0">
                <a:latin typeface="Times New Roman"/>
                <a:cs typeface="Times New Roman"/>
              </a:rPr>
              <a:t> </a:t>
            </a:r>
            <a:r>
              <a:rPr sz="3600" spc="-25" dirty="0">
                <a:latin typeface="Times New Roman"/>
                <a:cs typeface="Times New Roman"/>
              </a:rPr>
              <a:t>:-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036" y="1047495"/>
            <a:ext cx="11286490" cy="496570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540"/>
              </a:spcBef>
              <a:buFont typeface="Wingdings"/>
              <a:buChar char="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Extremes</a:t>
            </a: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age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&lt;20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years</a:t>
            </a:r>
            <a:r>
              <a:rPr sz="2400" spc="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or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&gt;35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years</a:t>
            </a:r>
            <a:endParaRPr sz="2400">
              <a:latin typeface="Times New Roman"/>
              <a:cs typeface="Times New Roman"/>
            </a:endParaRPr>
          </a:p>
          <a:p>
            <a:pPr marL="356870" marR="5080" indent="-344805">
              <a:lnSpc>
                <a:spcPct val="150000"/>
              </a:lnSpc>
              <a:spcBef>
                <a:spcPts val="5"/>
              </a:spcBef>
              <a:buFont typeface="Wingdings"/>
              <a:buChar char="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Short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Stature</a:t>
            </a: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Females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with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Height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&lt;4’8”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or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142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cm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are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associated with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small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pelvis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and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can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cause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obstructed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labor</a:t>
            </a: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spcBef>
                <a:spcPts val="1440"/>
              </a:spcBef>
              <a:buFont typeface="Wingdings"/>
              <a:buChar char=""/>
              <a:tabLst>
                <a:tab pos="35623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HIV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+ve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or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HbsAg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+ve</a:t>
            </a: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spcBef>
                <a:spcPts val="1440"/>
              </a:spcBef>
              <a:buFont typeface="Wingdings"/>
              <a:buChar char=""/>
              <a:tabLst>
                <a:tab pos="35623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Severe</a:t>
            </a: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Systemic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illness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445"/>
              </a:spcBef>
              <a:buFont typeface="Wingdings"/>
              <a:buChar char=""/>
              <a:tabLst>
                <a:tab pos="356870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Severe</a:t>
            </a:r>
            <a:r>
              <a:rPr sz="2400" spc="-1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Anemia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(Hb&lt;7g/dL)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440"/>
              </a:spcBef>
              <a:buFont typeface="Wingdings"/>
              <a:buChar char=""/>
              <a:tabLst>
                <a:tab pos="356870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Hypothyroidism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445"/>
              </a:spcBef>
              <a:buFont typeface="Wingdings"/>
              <a:buChar char=""/>
              <a:tabLst>
                <a:tab pos="356870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Multi-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Fetal</a:t>
            </a:r>
            <a:r>
              <a:rPr sz="2400" spc="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Pregnancy</a:t>
            </a: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spcBef>
                <a:spcPts val="1440"/>
              </a:spcBef>
              <a:buFont typeface="Wingdings"/>
              <a:buChar char=""/>
              <a:tabLst>
                <a:tab pos="356235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Rh-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ve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mother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with Rh+ve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Father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1036" y="213868"/>
            <a:ext cx="9015095" cy="441706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540"/>
              </a:spcBef>
              <a:buFont typeface="Wingdings"/>
              <a:buChar char="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Placenta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Previa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445"/>
              </a:spcBef>
              <a:buFont typeface="Wingdings"/>
              <a:buChar char=""/>
              <a:tabLst>
                <a:tab pos="356870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Malpresentation</a:t>
            </a: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spcBef>
                <a:spcPts val="1435"/>
              </a:spcBef>
              <a:buFont typeface="Wingdings"/>
              <a:buChar char=""/>
              <a:tabLst>
                <a:tab pos="35623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Bad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Obstetric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History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(like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Previous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history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abortions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or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still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births)</a:t>
            </a: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spcBef>
                <a:spcPts val="1445"/>
              </a:spcBef>
              <a:buFont typeface="Wingdings"/>
              <a:buChar char=""/>
              <a:tabLst>
                <a:tab pos="356235" algn="l"/>
              </a:tabLst>
            </a:pP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Pre-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Eclampsia</a:t>
            </a: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spcBef>
                <a:spcPts val="1440"/>
              </a:spcBef>
              <a:buFont typeface="Wingdings"/>
              <a:buChar char=""/>
              <a:tabLst>
                <a:tab pos="356235" algn="l"/>
              </a:tabLst>
            </a:pP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GDM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445"/>
              </a:spcBef>
              <a:buFont typeface="Wingdings"/>
              <a:buChar char="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Previous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H/O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C-section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440"/>
              </a:spcBef>
              <a:buFont typeface="Wingdings"/>
              <a:buChar char="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Smoking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/</a:t>
            </a:r>
            <a:r>
              <a:rPr sz="2400" spc="-1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Alcoholism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445"/>
              </a:spcBef>
              <a:buFont typeface="Wingdings"/>
              <a:buChar char="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Any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previous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pregnancy or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Delivery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complications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91820" y="244221"/>
            <a:ext cx="47783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Times New Roman"/>
                <a:cs typeface="Times New Roman"/>
              </a:rPr>
              <a:t>2.</a:t>
            </a:r>
            <a:r>
              <a:rPr sz="3600" spc="-7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General</a:t>
            </a:r>
            <a:r>
              <a:rPr sz="3600" spc="-6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Examination</a:t>
            </a:r>
            <a:r>
              <a:rPr sz="3600" spc="-105" dirty="0">
                <a:latin typeface="Times New Roman"/>
                <a:cs typeface="Times New Roman"/>
              </a:rPr>
              <a:t> </a:t>
            </a:r>
            <a:r>
              <a:rPr sz="3600" spc="-25" dirty="0">
                <a:latin typeface="Times New Roman"/>
                <a:cs typeface="Times New Roman"/>
              </a:rPr>
              <a:t>:-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1820" y="1347673"/>
            <a:ext cx="10370820" cy="4782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3070" indent="-42037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433070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Height</a:t>
            </a:r>
            <a:endParaRPr sz="2400">
              <a:latin typeface="Times New Roman"/>
              <a:cs typeface="Times New Roman"/>
            </a:endParaRPr>
          </a:p>
          <a:p>
            <a:pPr marL="432434" indent="-419734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432434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Maternal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Weight</a:t>
            </a:r>
            <a:endParaRPr sz="2400">
              <a:latin typeface="Times New Roman"/>
              <a:cs typeface="Times New Roman"/>
            </a:endParaRPr>
          </a:p>
          <a:p>
            <a:pPr marL="433070" indent="-420370">
              <a:lnSpc>
                <a:spcPct val="100000"/>
              </a:lnSpc>
              <a:buFont typeface="Wingdings"/>
              <a:buChar char=""/>
              <a:tabLst>
                <a:tab pos="4330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Built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Obese/</a:t>
            </a:r>
            <a:r>
              <a:rPr sz="2400" spc="-1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Average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/</a:t>
            </a:r>
            <a:r>
              <a:rPr sz="2400" spc="-9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Thin</a:t>
            </a:r>
            <a:endParaRPr sz="2400">
              <a:latin typeface="Times New Roman"/>
              <a:cs typeface="Times New Roman"/>
            </a:endParaRPr>
          </a:p>
          <a:p>
            <a:pPr marL="432434" indent="-419734">
              <a:lnSpc>
                <a:spcPct val="100000"/>
              </a:lnSpc>
              <a:buFont typeface="Wingdings"/>
              <a:buChar char=""/>
              <a:tabLst>
                <a:tab pos="432434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Nutrition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Good/Average/Poor</a:t>
            </a:r>
            <a:endParaRPr sz="2400">
              <a:latin typeface="Times New Roman"/>
              <a:cs typeface="Times New Roman"/>
            </a:endParaRPr>
          </a:p>
          <a:p>
            <a:pPr marL="426720" indent="-414020">
              <a:lnSpc>
                <a:spcPct val="100000"/>
              </a:lnSpc>
              <a:buFont typeface="Wingdings"/>
              <a:buChar char=""/>
              <a:tabLst>
                <a:tab pos="426720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Vitals</a:t>
            </a:r>
            <a:endParaRPr sz="2400">
              <a:latin typeface="Times New Roman"/>
              <a:cs typeface="Times New Roman"/>
            </a:endParaRPr>
          </a:p>
          <a:p>
            <a:pPr marL="432434" indent="-419734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432434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Pallor</a:t>
            </a:r>
            <a:endParaRPr sz="2400">
              <a:latin typeface="Times New Roman"/>
              <a:cs typeface="Times New Roman"/>
            </a:endParaRPr>
          </a:p>
          <a:p>
            <a:pPr marL="433070" indent="-420370">
              <a:lnSpc>
                <a:spcPct val="100000"/>
              </a:lnSpc>
              <a:buFont typeface="Wingdings"/>
              <a:buChar char=""/>
              <a:tabLst>
                <a:tab pos="433070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Icterus</a:t>
            </a:r>
            <a:endParaRPr sz="2400">
              <a:latin typeface="Times New Roman"/>
              <a:cs typeface="Times New Roman"/>
            </a:endParaRPr>
          </a:p>
          <a:p>
            <a:pPr marL="432434" indent="-419734">
              <a:lnSpc>
                <a:spcPct val="100000"/>
              </a:lnSpc>
              <a:buFont typeface="Wingdings"/>
              <a:buChar char=""/>
              <a:tabLst>
                <a:tab pos="432434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Clubbing</a:t>
            </a:r>
            <a:endParaRPr sz="2400">
              <a:latin typeface="Times New Roman"/>
              <a:cs typeface="Times New Roman"/>
            </a:endParaRPr>
          </a:p>
          <a:p>
            <a:pPr marL="432434" indent="-419734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432434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Cyanosis</a:t>
            </a:r>
            <a:endParaRPr sz="2400">
              <a:latin typeface="Times New Roman"/>
              <a:cs typeface="Times New Roman"/>
            </a:endParaRPr>
          </a:p>
          <a:p>
            <a:pPr marL="433070" indent="-420370">
              <a:lnSpc>
                <a:spcPct val="100000"/>
              </a:lnSpc>
              <a:buFont typeface="Wingdings"/>
              <a:buChar char=""/>
              <a:tabLst>
                <a:tab pos="433070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Lymphadenopathy</a:t>
            </a:r>
            <a:endParaRPr sz="2400">
              <a:latin typeface="Times New Roman"/>
              <a:cs typeface="Times New Roman"/>
            </a:endParaRPr>
          </a:p>
          <a:p>
            <a:pPr marL="432434" indent="-419734">
              <a:lnSpc>
                <a:spcPct val="100000"/>
              </a:lnSpc>
              <a:buFont typeface="Wingdings"/>
              <a:buChar char=""/>
              <a:tabLst>
                <a:tab pos="432434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Edema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Font typeface="Wingdings"/>
              <a:buChar char=""/>
              <a:tabLst>
                <a:tab pos="356870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Varicosities</a:t>
            </a: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buFont typeface="Wingdings"/>
              <a:buChar char=""/>
              <a:tabLst>
                <a:tab pos="35623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Breasts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Examination</a:t>
            </a:r>
            <a:r>
              <a:rPr sz="2400" spc="-7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Condition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Nipple,</a:t>
            </a:r>
            <a:r>
              <a:rPr sz="2400" spc="-1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Any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breast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lump,</a:t>
            </a:r>
            <a:r>
              <a:rPr sz="2400" spc="-1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Any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discharge</a:t>
            </a:r>
            <a:r>
              <a:rPr sz="2400" spc="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etc:-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78739" y="244221"/>
            <a:ext cx="50069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Times New Roman"/>
                <a:cs typeface="Times New Roman"/>
              </a:rPr>
              <a:t>3.</a:t>
            </a:r>
            <a:r>
              <a:rPr sz="3600" spc="-6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Systemic</a:t>
            </a:r>
            <a:r>
              <a:rPr sz="3600" spc="-8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Examination</a:t>
            </a:r>
            <a:r>
              <a:rPr sz="3600" spc="-85" dirty="0">
                <a:latin typeface="Times New Roman"/>
                <a:cs typeface="Times New Roman"/>
              </a:rPr>
              <a:t> </a:t>
            </a:r>
            <a:r>
              <a:rPr sz="3600" spc="-25" dirty="0">
                <a:latin typeface="Times New Roman"/>
                <a:cs typeface="Times New Roman"/>
              </a:rPr>
              <a:t>:-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640" y="1165097"/>
            <a:ext cx="5504815" cy="4050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7365" indent="-456565">
              <a:lnSpc>
                <a:spcPct val="100000"/>
              </a:lnSpc>
              <a:spcBef>
                <a:spcPts val="100"/>
              </a:spcBef>
              <a:buAutoNum type="alphaUcParenR"/>
              <a:tabLst>
                <a:tab pos="50736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CVS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Examination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S1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Loud</a:t>
            </a:r>
            <a:r>
              <a:rPr sz="2400" spc="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and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Prominent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S2:-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Normal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S3:-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Easily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Heard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400">
              <a:latin typeface="Times New Roman"/>
              <a:cs typeface="Times New Roman"/>
            </a:endParaRPr>
          </a:p>
          <a:p>
            <a:pPr marL="430530" indent="-379730">
              <a:lnSpc>
                <a:spcPct val="100000"/>
              </a:lnSpc>
              <a:buAutoNum type="alphaUcParenR" startAt="2"/>
              <a:tabLst>
                <a:tab pos="43053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RS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Examination:-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Chest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Circumference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increased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by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6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cm</a:t>
            </a:r>
            <a:endParaRPr sz="2400">
              <a:latin typeface="Times New Roman"/>
              <a:cs typeface="Times New Roman"/>
            </a:endParaRPr>
          </a:p>
          <a:p>
            <a:pPr marL="349250">
              <a:lnSpc>
                <a:spcPct val="100000"/>
              </a:lnSpc>
              <a:spcBef>
                <a:spcPts val="5"/>
              </a:spcBef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Transverse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Diameter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increased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by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cm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412115" marR="1576070" indent="-361315">
              <a:lnSpc>
                <a:spcPct val="100000"/>
              </a:lnSpc>
              <a:buAutoNum type="alphaUcParenR" startAt="3"/>
              <a:tabLst>
                <a:tab pos="43180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Abdominal Examination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	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Usually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done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3</a:t>
            </a:r>
            <a:r>
              <a:rPr sz="2400" baseline="24305" dirty="0">
                <a:solidFill>
                  <a:srgbClr val="533D34"/>
                </a:solidFill>
                <a:latin typeface="Times New Roman"/>
                <a:cs typeface="Times New Roman"/>
              </a:rPr>
              <a:t>rd</a:t>
            </a:r>
            <a:r>
              <a:rPr sz="2400" spc="284" baseline="2430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trimester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5555691"/>
            <a:ext cx="6925309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D)</a:t>
            </a:r>
            <a:r>
              <a:rPr sz="2400" spc="-7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Vaginal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Examination:-</a:t>
            </a:r>
            <a:r>
              <a:rPr sz="2400" spc="-9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done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before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12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POG</a:t>
            </a:r>
            <a:endParaRPr sz="24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-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Replaced</a:t>
            </a:r>
            <a:r>
              <a:rPr sz="2400" spc="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by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USG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435333" y="6125667"/>
            <a:ext cx="3670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solidFill>
                  <a:srgbClr val="533D34"/>
                </a:solidFill>
                <a:latin typeface="Arial"/>
                <a:cs typeface="Arial"/>
              </a:rPr>
              <a:t>15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8739" y="182067"/>
            <a:ext cx="49314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Times New Roman"/>
                <a:cs typeface="Times New Roman"/>
              </a:rPr>
              <a:t>Abdominal Examination</a:t>
            </a:r>
            <a:r>
              <a:rPr sz="3600" spc="-45" dirty="0">
                <a:latin typeface="Times New Roman"/>
                <a:cs typeface="Times New Roman"/>
              </a:rPr>
              <a:t> </a:t>
            </a:r>
            <a:r>
              <a:rPr sz="3600" spc="-25" dirty="0">
                <a:latin typeface="Times New Roman"/>
                <a:cs typeface="Times New Roman"/>
              </a:rPr>
              <a:t>:-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1102816"/>
            <a:ext cx="8767445" cy="36849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-</a:t>
            </a:r>
            <a:r>
              <a:rPr sz="2400" spc="105" dirty="0">
                <a:solidFill>
                  <a:srgbClr val="533D34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Helps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physician</a:t>
            </a:r>
            <a:r>
              <a:rPr sz="2400" spc="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to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make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out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the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Foetal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lie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,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Presentation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and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Position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Inspection</a:t>
            </a:r>
            <a:r>
              <a:rPr sz="2400" spc="-8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buAutoNum type="arabicParenR"/>
              <a:tabLst>
                <a:tab pos="35623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Uterine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Contour</a:t>
            </a: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buAutoNum type="arabicParenR"/>
              <a:tabLst>
                <a:tab pos="35623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Shape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abdomen</a:t>
            </a: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buAutoNum type="arabicParenR"/>
              <a:tabLst>
                <a:tab pos="35623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Any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excessive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distension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1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Abdomen</a:t>
            </a: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buAutoNum type="arabicParenR"/>
              <a:tabLst>
                <a:tab pos="35623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Striae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Gravidarum</a:t>
            </a: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35623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Linea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Nigra</a:t>
            </a: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buAutoNum type="arabicParenR"/>
              <a:tabLst>
                <a:tab pos="35623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Any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Scar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or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Dilated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veins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50672" y="119887"/>
            <a:ext cx="1757045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u="sng" spc="-20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Palpation</a:t>
            </a:r>
            <a:r>
              <a:rPr sz="3200" spc="-28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:-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0672" y="885190"/>
            <a:ext cx="10996295" cy="5148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1)</a:t>
            </a:r>
            <a:r>
              <a:rPr sz="2400" spc="7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Height of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Fundus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Upper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Edge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Fundus is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made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out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and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marked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after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correcting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the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dextrorotation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uterus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using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ulnar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border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left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hand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{McDonald’s</a:t>
            </a:r>
            <a:r>
              <a:rPr sz="2400" spc="-10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Rule}</a:t>
            </a:r>
            <a:endParaRPr sz="2400">
              <a:latin typeface="Times New Roman"/>
              <a:cs typeface="Times New Roman"/>
            </a:endParaRPr>
          </a:p>
          <a:p>
            <a:pPr marL="12700" marR="3274695">
              <a:lnSpc>
                <a:spcPct val="200100"/>
              </a:lnSpc>
            </a:pP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Fundal Height</a:t>
            </a:r>
            <a:r>
              <a:rPr sz="2400" u="sng" spc="-2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(in</a:t>
            </a:r>
            <a:r>
              <a:rPr sz="2400" u="sng" spc="-2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cm)</a:t>
            </a:r>
            <a:r>
              <a:rPr sz="2400" u="sng" spc="-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=</a:t>
            </a:r>
            <a:r>
              <a:rPr sz="2400" u="sng" spc="-3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Period</a:t>
            </a:r>
            <a:r>
              <a:rPr sz="2400" u="sng" spc="-1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of</a:t>
            </a:r>
            <a:r>
              <a:rPr sz="2400" u="sng" spc="-3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Gestation</a:t>
            </a:r>
            <a:r>
              <a:rPr sz="2400" u="sng" spc="-2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(in</a:t>
            </a:r>
            <a:r>
              <a:rPr sz="2400" u="sng" spc="-2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spc="-1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weeks)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Discrepancy</a:t>
            </a:r>
            <a:r>
              <a:rPr sz="2400" b="1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b="1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3</a:t>
            </a:r>
            <a:r>
              <a:rPr sz="2400" b="1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weeks/</a:t>
            </a:r>
            <a:r>
              <a:rPr sz="2400" b="1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3</a:t>
            </a:r>
            <a:r>
              <a:rPr sz="2400" b="1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cm</a:t>
            </a:r>
            <a:r>
              <a:rPr sz="2400" b="1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or</a:t>
            </a:r>
            <a:r>
              <a:rPr sz="2400" b="1" spc="-6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more =</a:t>
            </a:r>
            <a:r>
              <a:rPr sz="2400" b="1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Pathological</a:t>
            </a:r>
            <a:r>
              <a:rPr sz="2400" b="1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533D34"/>
                </a:solidFill>
                <a:latin typeface="Times New Roman"/>
                <a:cs typeface="Times New Roman"/>
              </a:rPr>
              <a:t>Cause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12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Just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above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Pubis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Symphysis</a:t>
            </a:r>
            <a:endParaRPr sz="2400">
              <a:latin typeface="Times New Roman"/>
              <a:cs typeface="Times New Roman"/>
            </a:endParaRPr>
          </a:p>
          <a:p>
            <a:pPr marL="12700" marR="7818120">
              <a:lnSpc>
                <a:spcPct val="2001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20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 :-</a:t>
            </a:r>
            <a:r>
              <a:rPr sz="2400" spc="-1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At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umbilicus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36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Xiphisternum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68423" y="182879"/>
            <a:ext cx="8159496" cy="626668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553702" y="2110181"/>
            <a:ext cx="10134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533D34"/>
                </a:solidFill>
                <a:latin typeface="Times New Roman"/>
                <a:cs typeface="Times New Roman"/>
              </a:rPr>
              <a:t>/</a:t>
            </a:r>
            <a:r>
              <a:rPr sz="1800" b="1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533D34"/>
                </a:solidFill>
                <a:latin typeface="Times New Roman"/>
                <a:cs typeface="Times New Roman"/>
              </a:rPr>
              <a:t>40</a:t>
            </a:r>
            <a:r>
              <a:rPr sz="1800" b="1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1800" b="1" spc="-2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12242" y="106426"/>
            <a:ext cx="1122743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Question:-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How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differentiate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whether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Period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Gestation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32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weeks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40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weeks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on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basis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fundal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height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?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2917" y="1555191"/>
            <a:ext cx="3943350" cy="4417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Answer</a:t>
            </a:r>
            <a:r>
              <a:rPr sz="2400" spc="-8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 marL="12700" marR="5080" indent="343535" algn="just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356235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Per</a:t>
            </a:r>
            <a:r>
              <a:rPr sz="2400" spc="-1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Abdomen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examination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32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–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Head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is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not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engaged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40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 –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Head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is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engaged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Clr>
                <a:srgbClr val="533D34"/>
              </a:buClr>
              <a:buFont typeface="Times New Roman"/>
              <a:buAutoNum type="arabicParenR"/>
            </a:pPr>
            <a:endParaRPr sz="2400">
              <a:latin typeface="Times New Roman"/>
              <a:cs typeface="Times New Roman"/>
            </a:endParaRPr>
          </a:p>
          <a:p>
            <a:pPr marL="341630" indent="-328930" algn="just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34163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Flanks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 marL="12700" marR="1660525" algn="just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32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 –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Empty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40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–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Full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3)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Shelving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 marL="12700" marR="1578610" algn="just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32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 –</a:t>
            </a:r>
            <a:r>
              <a:rPr sz="2400" spc="-1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Absent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40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–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Present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55524" y="151333"/>
            <a:ext cx="53822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u="sng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2)</a:t>
            </a:r>
            <a:r>
              <a:rPr sz="3600" b="1" u="sng" spc="-60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b="1" u="sng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Leopold’s</a:t>
            </a:r>
            <a:r>
              <a:rPr sz="3600" b="1" u="sng" spc="-55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b="1" u="sng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Manoeuvers</a:t>
            </a:r>
            <a:r>
              <a:rPr sz="3600" b="1" u="sng" spc="-70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b="1" u="sng" spc="-25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:-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5524" y="1072083"/>
            <a:ext cx="4876800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235" indent="-343535">
              <a:lnSpc>
                <a:spcPct val="100000"/>
              </a:lnSpc>
              <a:spcBef>
                <a:spcPts val="100"/>
              </a:spcBef>
              <a:buAutoNum type="arabicParenR"/>
              <a:tabLst>
                <a:tab pos="356235" algn="l"/>
              </a:tabLst>
            </a:pP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First</a:t>
            </a:r>
            <a:r>
              <a:rPr sz="2400" b="1" u="sng" spc="-2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Leopold</a:t>
            </a:r>
            <a:r>
              <a:rPr sz="2400" b="1" u="sng" spc="-4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/</a:t>
            </a:r>
            <a:r>
              <a:rPr sz="2400" b="1" u="sng" spc="-2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Fundal</a:t>
            </a:r>
            <a:r>
              <a:rPr sz="2400" b="1" u="sng" spc="-3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grip</a:t>
            </a:r>
            <a:r>
              <a:rPr sz="2400" b="1" u="sng" spc="-2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 marL="298450" lvl="1" indent="-285750">
              <a:lnSpc>
                <a:spcPct val="100000"/>
              </a:lnSpc>
              <a:spcBef>
                <a:spcPts val="5"/>
              </a:spcBef>
              <a:buChar char="-"/>
              <a:tabLst>
                <a:tab pos="29845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Fetal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Parts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Felt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Longitudinal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lie</a:t>
            </a:r>
            <a:endParaRPr sz="2400">
              <a:latin typeface="Times New Roman"/>
              <a:cs typeface="Times New Roman"/>
            </a:endParaRPr>
          </a:p>
          <a:p>
            <a:pPr marL="299085" lvl="1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Fetal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Parts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not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felt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9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Transverse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lie</a:t>
            </a:r>
            <a:endParaRPr sz="2400">
              <a:latin typeface="Times New Roman"/>
              <a:cs typeface="Times New Roman"/>
            </a:endParaRPr>
          </a:p>
          <a:p>
            <a:pPr marL="298450" lvl="1" indent="-285750">
              <a:lnSpc>
                <a:spcPct val="100000"/>
              </a:lnSpc>
              <a:buChar char="-"/>
              <a:tabLst>
                <a:tab pos="29845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Buttocks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felt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Cephalic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Presentation</a:t>
            </a:r>
            <a:endParaRPr sz="2400">
              <a:latin typeface="Times New Roman"/>
              <a:cs typeface="Times New Roman"/>
            </a:endParaRPr>
          </a:p>
          <a:p>
            <a:pPr marL="298450" lvl="1" indent="-285750">
              <a:lnSpc>
                <a:spcPct val="100000"/>
              </a:lnSpc>
              <a:spcBef>
                <a:spcPts val="5"/>
              </a:spcBef>
              <a:buChar char="-"/>
              <a:tabLst>
                <a:tab pos="29845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Head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felt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Breech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Presentation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78168" y="134112"/>
            <a:ext cx="3072383" cy="30876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55524" y="4365447"/>
            <a:ext cx="588327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2)</a:t>
            </a:r>
            <a:r>
              <a:rPr sz="2400" b="1" u="sng" spc="-3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Second</a:t>
            </a:r>
            <a:r>
              <a:rPr sz="2400" b="1" u="sng" spc="-1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Leopold</a:t>
            </a:r>
            <a:r>
              <a:rPr sz="2400" b="1" u="sng" spc="-4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/</a:t>
            </a:r>
            <a:r>
              <a:rPr sz="2400" b="1" u="sng" spc="-2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Lateral</a:t>
            </a:r>
            <a:r>
              <a:rPr sz="2400" b="1" u="sng" spc="-2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spc="-1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grip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Char char="-"/>
              <a:tabLst>
                <a:tab pos="29845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Smooth,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Continous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,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rigid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area</a:t>
            </a:r>
            <a:r>
              <a:rPr sz="2400" spc="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=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Back</a:t>
            </a:r>
            <a:endParaRPr sz="2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Multiple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regular</a:t>
            </a:r>
            <a:r>
              <a:rPr sz="2400" spc="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knob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like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structures</a:t>
            </a:r>
            <a:r>
              <a:rPr sz="2400" spc="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=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Limbs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78168" y="3361944"/>
            <a:ext cx="3057144" cy="308762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756030"/>
            <a:ext cx="472313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3)</a:t>
            </a:r>
            <a:r>
              <a:rPr sz="2400" b="1" u="sng" spc="-6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Third</a:t>
            </a:r>
            <a:r>
              <a:rPr sz="2400" b="1" u="sng" spc="-4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Leopold</a:t>
            </a:r>
            <a:r>
              <a:rPr sz="2400" b="1" u="sng" spc="-4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/</a:t>
            </a:r>
            <a:r>
              <a:rPr sz="2400" b="1" u="sng" spc="-5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Pawlik</a:t>
            </a:r>
            <a:r>
              <a:rPr sz="2400" b="1" u="sng" spc="-4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Grip</a:t>
            </a:r>
            <a:r>
              <a:rPr sz="2400" b="1" u="sng" spc="2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Firm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globular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rounded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structure</a:t>
            </a:r>
            <a:endParaRPr sz="24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Char char="-"/>
              <a:tabLst>
                <a:tab pos="29845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Ballotable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head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Non fixed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head</a:t>
            </a:r>
            <a:endParaRPr sz="2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Non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–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Ballotable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head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Fixed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head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55535" y="185928"/>
            <a:ext cx="2639568" cy="28773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39" y="4781169"/>
            <a:ext cx="513016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4)</a:t>
            </a:r>
            <a:r>
              <a:rPr sz="2400" b="1" u="sng" spc="-4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Fourth</a:t>
            </a:r>
            <a:r>
              <a:rPr sz="2400" b="1" u="sng" spc="-2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Leopold</a:t>
            </a:r>
            <a:r>
              <a:rPr sz="2400" b="1" u="sng" spc="-5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/</a:t>
            </a:r>
            <a:r>
              <a:rPr sz="2400" b="1" u="sng" spc="-4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Deep</a:t>
            </a:r>
            <a:r>
              <a:rPr sz="2400" b="1" u="sng" spc="-2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Pelvic</a:t>
            </a:r>
            <a:r>
              <a:rPr sz="2400" b="1" u="sng" spc="-5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Grip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Fingers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converge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Non-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Fixed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head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Fingers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diverge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Fixed</a:t>
            </a:r>
            <a:r>
              <a:rPr sz="2400" spc="-6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head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56119" y="3514344"/>
            <a:ext cx="2648712" cy="273100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62527" y="0"/>
            <a:ext cx="4520184" cy="685190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53390" y="386283"/>
            <a:ext cx="39319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Complaints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Each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Trimester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3390" y="1484503"/>
            <a:ext cx="8411845" cy="4782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235" indent="-343535">
              <a:lnSpc>
                <a:spcPct val="100000"/>
              </a:lnSpc>
              <a:spcBef>
                <a:spcPts val="100"/>
              </a:spcBef>
              <a:buAutoNum type="alphaUcParenR"/>
              <a:tabLst>
                <a:tab pos="356235" algn="l"/>
              </a:tabLst>
            </a:pPr>
            <a:r>
              <a:rPr sz="2400" u="sng" spc="-5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First</a:t>
            </a:r>
            <a:r>
              <a:rPr sz="2400" u="sng" spc="-7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Trimester</a:t>
            </a:r>
            <a:r>
              <a:rPr sz="2400" u="sng" spc="-6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533D34"/>
              </a:buClr>
              <a:buFont typeface="Times New Roman"/>
              <a:buAutoNum type="alphaUcParenR"/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0"/>
              </a:spcBef>
              <a:buClr>
                <a:srgbClr val="533D34"/>
              </a:buClr>
              <a:buFont typeface="Times New Roman"/>
              <a:buAutoNum type="alphaUcParenR"/>
            </a:pPr>
            <a:endParaRPr sz="2400">
              <a:latin typeface="Times New Roman"/>
              <a:cs typeface="Times New Roman"/>
            </a:endParaRPr>
          </a:p>
          <a:p>
            <a:pPr marL="374650" lvl="1" indent="-285750">
              <a:lnSpc>
                <a:spcPct val="100000"/>
              </a:lnSpc>
              <a:buAutoNum type="arabicPeriod"/>
              <a:tabLst>
                <a:tab pos="374650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Amenorrhea</a:t>
            </a:r>
            <a:endParaRPr sz="2400">
              <a:latin typeface="Times New Roman"/>
              <a:cs typeface="Times New Roman"/>
            </a:endParaRPr>
          </a:p>
          <a:p>
            <a:pPr marL="393700" lvl="1" indent="-304800">
              <a:lnSpc>
                <a:spcPct val="100000"/>
              </a:lnSpc>
              <a:spcBef>
                <a:spcPts val="1445"/>
              </a:spcBef>
              <a:buAutoNum type="arabicPeriod"/>
              <a:tabLst>
                <a:tab pos="39370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Nausea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and</a:t>
            </a:r>
            <a:r>
              <a:rPr sz="2400" spc="-6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Vomiting</a:t>
            </a: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(Severe</a:t>
            </a:r>
            <a:r>
              <a:rPr sz="2400" spc="-7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Vomiting</a:t>
            </a: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indicates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Wingdings"/>
                <a:cs typeface="Wingdings"/>
              </a:rPr>
              <a:t>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Hyperemesis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Gravidarum</a:t>
            </a:r>
            <a:endParaRPr sz="2400">
              <a:latin typeface="Times New Roman"/>
              <a:cs typeface="Times New Roman"/>
            </a:endParaRPr>
          </a:p>
          <a:p>
            <a:pPr marL="393700" lvl="1" indent="-304800">
              <a:lnSpc>
                <a:spcPct val="100000"/>
              </a:lnSpc>
              <a:spcBef>
                <a:spcPts val="1445"/>
              </a:spcBef>
              <a:buAutoNum type="arabicPeriod" startAt="3"/>
              <a:tabLst>
                <a:tab pos="39370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Breast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Changes</a:t>
            </a:r>
            <a:endParaRPr sz="2400">
              <a:latin typeface="Times New Roman"/>
              <a:cs typeface="Times New Roman"/>
            </a:endParaRPr>
          </a:p>
          <a:p>
            <a:pPr marL="393700" lvl="1" indent="-304800">
              <a:lnSpc>
                <a:spcPct val="100000"/>
              </a:lnSpc>
              <a:spcBef>
                <a:spcPts val="1440"/>
              </a:spcBef>
              <a:buAutoNum type="arabicPeriod" startAt="3"/>
              <a:tabLst>
                <a:tab pos="39370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Increased</a:t>
            </a:r>
            <a:r>
              <a:rPr sz="2400" spc="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frequency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micturition</a:t>
            </a:r>
            <a:endParaRPr sz="2400">
              <a:latin typeface="Times New Roman"/>
              <a:cs typeface="Times New Roman"/>
            </a:endParaRPr>
          </a:p>
          <a:p>
            <a:pPr marL="393700" lvl="1" indent="-304800">
              <a:lnSpc>
                <a:spcPct val="100000"/>
              </a:lnSpc>
              <a:spcBef>
                <a:spcPts val="1445"/>
              </a:spcBef>
              <a:buAutoNum type="arabicPeriod" startAt="3"/>
              <a:tabLst>
                <a:tab pos="393700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Fatigue</a:t>
            </a:r>
            <a:endParaRPr sz="2400">
              <a:latin typeface="Times New Roman"/>
              <a:cs typeface="Times New Roman"/>
            </a:endParaRPr>
          </a:p>
          <a:p>
            <a:pPr marL="387350" lvl="1" indent="-298450">
              <a:lnSpc>
                <a:spcPct val="100000"/>
              </a:lnSpc>
              <a:spcBef>
                <a:spcPts val="1440"/>
              </a:spcBef>
              <a:buAutoNum type="arabicPeriod" startAt="3"/>
              <a:tabLst>
                <a:tab pos="387350" algn="l"/>
              </a:tabLst>
            </a:pP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Vaginal</a:t>
            </a:r>
            <a:r>
              <a:rPr sz="2400" spc="-1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Bleeding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034" y="139953"/>
            <a:ext cx="6412865" cy="5331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065" indent="-380365">
              <a:lnSpc>
                <a:spcPct val="100000"/>
              </a:lnSpc>
              <a:spcBef>
                <a:spcPts val="100"/>
              </a:spcBef>
              <a:buAutoNum type="alphaUcParenR" startAt="2"/>
              <a:tabLst>
                <a:tab pos="393065" algn="l"/>
              </a:tabLst>
            </a:pP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Second</a:t>
            </a:r>
            <a:r>
              <a:rPr sz="2400" u="sng" spc="-12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Trimester</a:t>
            </a:r>
            <a:r>
              <a:rPr sz="2400" u="sng" spc="-6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60"/>
              </a:spcBef>
              <a:buClr>
                <a:srgbClr val="533D34"/>
              </a:buClr>
              <a:buFont typeface="Times New Roman"/>
              <a:buAutoNum type="alphaUcParenR" startAt="2"/>
            </a:pPr>
            <a:endParaRPr sz="2400">
              <a:latin typeface="Times New Roman"/>
              <a:cs typeface="Times New Roman"/>
            </a:endParaRPr>
          </a:p>
          <a:p>
            <a:pPr marL="12700" marR="5080" lvl="1" indent="381000">
              <a:lnSpc>
                <a:spcPct val="150100"/>
              </a:lnSpc>
              <a:buAutoNum type="arabicPeriod"/>
              <a:tabLst>
                <a:tab pos="39370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Quickening</a:t>
            </a:r>
            <a:r>
              <a:rPr sz="2400" spc="5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(First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perception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fetal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movement)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Normal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10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movements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with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12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hours</a:t>
            </a:r>
            <a:endParaRPr sz="2400">
              <a:latin typeface="Times New Roman"/>
              <a:cs typeface="Times New Roman"/>
            </a:endParaRPr>
          </a:p>
          <a:p>
            <a:pPr marL="393700" lvl="1" indent="-304800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393700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Increased</a:t>
            </a:r>
            <a:r>
              <a:rPr sz="2400" spc="-10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Appetite</a:t>
            </a:r>
            <a:endParaRPr sz="2400">
              <a:latin typeface="Times New Roman"/>
              <a:cs typeface="Times New Roman"/>
            </a:endParaRPr>
          </a:p>
          <a:p>
            <a:pPr marL="393700" lvl="1" indent="-304800">
              <a:lnSpc>
                <a:spcPct val="100000"/>
              </a:lnSpc>
              <a:spcBef>
                <a:spcPts val="1445"/>
              </a:spcBef>
              <a:buAutoNum type="arabicPeriod"/>
              <a:tabLst>
                <a:tab pos="393700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Backache</a:t>
            </a:r>
            <a:endParaRPr sz="2400">
              <a:latin typeface="Times New Roman"/>
              <a:cs typeface="Times New Roman"/>
            </a:endParaRPr>
          </a:p>
          <a:p>
            <a:pPr marL="393700" lvl="1" indent="-304800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393700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Constipation</a:t>
            </a:r>
            <a:endParaRPr sz="2400">
              <a:latin typeface="Times New Roman"/>
              <a:cs typeface="Times New Roman"/>
            </a:endParaRPr>
          </a:p>
          <a:p>
            <a:pPr marL="393700" lvl="1" indent="-304800">
              <a:lnSpc>
                <a:spcPct val="100000"/>
              </a:lnSpc>
              <a:spcBef>
                <a:spcPts val="1445"/>
              </a:spcBef>
              <a:buAutoNum type="arabicPeriod"/>
              <a:tabLst>
                <a:tab pos="393700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Heartburn</a:t>
            </a:r>
            <a:endParaRPr sz="2400">
              <a:latin typeface="Times New Roman"/>
              <a:cs typeface="Times New Roman"/>
            </a:endParaRPr>
          </a:p>
          <a:p>
            <a:pPr marL="387350" lvl="1" indent="-298450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387350" algn="l"/>
              </a:tabLst>
            </a:pP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Varicose</a:t>
            </a:r>
            <a:r>
              <a:rPr sz="2400" spc="-9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Veins</a:t>
            </a:r>
            <a:endParaRPr sz="2400">
              <a:latin typeface="Times New Roman"/>
              <a:cs typeface="Times New Roman"/>
            </a:endParaRPr>
          </a:p>
          <a:p>
            <a:pPr marL="393700" lvl="1" indent="-304800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39370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Leg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Cramps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8739" y="139953"/>
            <a:ext cx="2584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C)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u="sng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Third</a:t>
            </a:r>
            <a:r>
              <a:rPr sz="2400" u="sng" spc="-90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Trimester</a:t>
            </a:r>
            <a:r>
              <a:rPr sz="2400" u="sng" spc="-45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4939" y="1054542"/>
            <a:ext cx="3730625" cy="2770505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317500" indent="-304800">
              <a:lnSpc>
                <a:spcPct val="100000"/>
              </a:lnSpc>
              <a:spcBef>
                <a:spcPts val="1540"/>
              </a:spcBef>
              <a:buAutoNum type="arabicPeriod"/>
              <a:tabLst>
                <a:tab pos="317500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Breathlessness</a:t>
            </a:r>
            <a:endParaRPr sz="2400">
              <a:latin typeface="Times New Roman"/>
              <a:cs typeface="Times New Roman"/>
            </a:endParaRPr>
          </a:p>
          <a:p>
            <a:pPr marL="317500" indent="-304800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31750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Pedal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Edema</a:t>
            </a:r>
            <a:endParaRPr sz="2400">
              <a:latin typeface="Times New Roman"/>
              <a:cs typeface="Times New Roman"/>
            </a:endParaRPr>
          </a:p>
          <a:p>
            <a:pPr marL="317500" indent="-304800">
              <a:lnSpc>
                <a:spcPct val="100000"/>
              </a:lnSpc>
              <a:spcBef>
                <a:spcPts val="1445"/>
              </a:spcBef>
              <a:buAutoNum type="arabicPeriod"/>
              <a:tabLst>
                <a:tab pos="31750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Sleep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Disturbances</a:t>
            </a:r>
            <a:endParaRPr sz="2400">
              <a:latin typeface="Times New Roman"/>
              <a:cs typeface="Times New Roman"/>
            </a:endParaRPr>
          </a:p>
          <a:p>
            <a:pPr marL="317500" indent="-304800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31750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Braxton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Hicks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Contractions</a:t>
            </a:r>
            <a:endParaRPr sz="2400">
              <a:latin typeface="Times New Roman"/>
              <a:cs typeface="Times New Roman"/>
            </a:endParaRPr>
          </a:p>
          <a:p>
            <a:pPr marL="317500" indent="-304800">
              <a:lnSpc>
                <a:spcPct val="100000"/>
              </a:lnSpc>
              <a:spcBef>
                <a:spcPts val="1445"/>
              </a:spcBef>
              <a:buAutoNum type="arabicPeriod"/>
              <a:tabLst>
                <a:tab pos="31750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Pelvic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Pressure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458165"/>
            <a:ext cx="6530340" cy="4234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Assessments</a:t>
            </a:r>
            <a:r>
              <a:rPr sz="2400" spc="-7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each</a:t>
            </a:r>
            <a:r>
              <a:rPr sz="2400" spc="-1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Antenatal</a:t>
            </a:r>
            <a:r>
              <a:rPr sz="2400" spc="-7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Visits</a:t>
            </a:r>
            <a:r>
              <a:rPr sz="2400" spc="-6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AutoNum type="arabicPeriod"/>
              <a:tabLst>
                <a:tab pos="356870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Weight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445"/>
              </a:spcBef>
              <a:buAutoNum type="arabicPeriod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Blood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Pressure</a:t>
            </a: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35623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Look for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Pathological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Edema</a:t>
            </a: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35623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Uterine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Size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and</a:t>
            </a:r>
            <a:r>
              <a:rPr sz="2400" spc="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Fundal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Height</a:t>
            </a: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spcBef>
                <a:spcPts val="1445"/>
              </a:spcBef>
              <a:buAutoNum type="arabicPeriod"/>
              <a:tabLst>
                <a:tab pos="35623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Auscultate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Fetal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Heart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Sounds</a:t>
            </a:r>
            <a:endParaRPr sz="24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1440"/>
              </a:spcBef>
              <a:buAutoNum type="arabicPeriod"/>
              <a:tabLst>
                <a:tab pos="35687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Urine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Dipstick</a:t>
            </a:r>
            <a:r>
              <a:rPr sz="2400" spc="-1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Test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for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Proteinuria</a:t>
            </a: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and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Glycosuria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12242" y="318261"/>
            <a:ext cx="34429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Times New Roman"/>
                <a:cs typeface="Times New Roman"/>
              </a:rPr>
              <a:t>4.</a:t>
            </a:r>
            <a:r>
              <a:rPr sz="3600" spc="-3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Investigations</a:t>
            </a:r>
            <a:r>
              <a:rPr sz="3600" spc="-65" dirty="0">
                <a:latin typeface="Times New Roman"/>
                <a:cs typeface="Times New Roman"/>
              </a:rPr>
              <a:t> </a:t>
            </a:r>
            <a:r>
              <a:rPr sz="3600" spc="-25" dirty="0">
                <a:latin typeface="Times New Roman"/>
                <a:cs typeface="Times New Roman"/>
              </a:rPr>
              <a:t>:-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4142" y="904346"/>
            <a:ext cx="9864090" cy="4965065"/>
          </a:xfrm>
          <a:prstGeom prst="rect">
            <a:avLst/>
          </a:prstGeom>
        </p:spPr>
        <p:txBody>
          <a:bodyPr vert="horz" wrap="square" lIns="0" tIns="194945" rIns="0" bIns="0" rtlCol="0">
            <a:spAutoFit/>
          </a:bodyPr>
          <a:lstStyle/>
          <a:p>
            <a:pPr marL="394970" indent="-344170">
              <a:lnSpc>
                <a:spcPct val="100000"/>
              </a:lnSpc>
              <a:spcBef>
                <a:spcPts val="1535"/>
              </a:spcBef>
              <a:buFont typeface="Arial"/>
              <a:buChar char="•"/>
              <a:tabLst>
                <a:tab pos="394970" algn="l"/>
              </a:tabLst>
            </a:pP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UPT</a:t>
            </a:r>
            <a:r>
              <a:rPr sz="2400" spc="-8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and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u="sng" spc="-2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USG</a:t>
            </a:r>
            <a:endParaRPr sz="2400">
              <a:latin typeface="Times New Roman"/>
              <a:cs typeface="Times New Roman"/>
            </a:endParaRPr>
          </a:p>
          <a:p>
            <a:pPr marL="394970" indent="-34417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94970" algn="l"/>
              </a:tabLst>
            </a:pP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ABO/Rh</a:t>
            </a:r>
            <a:r>
              <a:rPr sz="2400" u="sng" spc="-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status</a:t>
            </a:r>
            <a:r>
              <a:rPr sz="2400" u="sng" spc="-5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If</a:t>
            </a:r>
            <a:r>
              <a:rPr sz="2400" spc="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Rh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–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ve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Female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Wingdings"/>
                <a:cs typeface="Wingdings"/>
              </a:rPr>
              <a:t>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Check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husband’s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Rh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status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(if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+ve)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533D34"/>
                </a:solidFill>
                <a:latin typeface="Wingdings"/>
                <a:cs typeface="Wingdings"/>
              </a:rPr>
              <a:t></a:t>
            </a:r>
            <a:endParaRPr sz="2400">
              <a:latin typeface="Wingdings"/>
              <a:cs typeface="Wingdings"/>
            </a:endParaRPr>
          </a:p>
          <a:p>
            <a:pPr marL="127000">
              <a:lnSpc>
                <a:spcPct val="100000"/>
              </a:lnSpc>
              <a:spcBef>
                <a:spcPts val="1440"/>
              </a:spcBef>
            </a:pP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Indirect</a:t>
            </a:r>
            <a:r>
              <a:rPr sz="2400" u="sng" spc="3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Coombs</a:t>
            </a:r>
            <a:r>
              <a:rPr sz="2400" u="sng" spc="-1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test</a:t>
            </a:r>
            <a:r>
              <a:rPr sz="2400" u="sng" spc="-6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(1</a:t>
            </a:r>
            <a:r>
              <a:rPr sz="2400" baseline="24305" dirty="0">
                <a:solidFill>
                  <a:srgbClr val="533D34"/>
                </a:solidFill>
                <a:latin typeface="Times New Roman"/>
                <a:cs typeface="Times New Roman"/>
              </a:rPr>
              <a:t>st</a:t>
            </a:r>
            <a:r>
              <a:rPr sz="2400" spc="277" baseline="2430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visit)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Wingdings"/>
                <a:cs typeface="Wingdings"/>
              </a:rPr>
              <a:t>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Repeat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at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28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endParaRPr sz="2400">
              <a:latin typeface="Times New Roman"/>
              <a:cs typeface="Times New Roman"/>
            </a:endParaRPr>
          </a:p>
          <a:p>
            <a:pPr marL="471170" indent="-420370">
              <a:lnSpc>
                <a:spcPct val="100000"/>
              </a:lnSpc>
              <a:spcBef>
                <a:spcPts val="1445"/>
              </a:spcBef>
              <a:buFont typeface="Arial"/>
              <a:buChar char="•"/>
              <a:tabLst>
                <a:tab pos="471170" algn="l"/>
              </a:tabLst>
            </a:pP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CBC</a:t>
            </a:r>
            <a:r>
              <a:rPr sz="2400" u="sng" spc="-1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+</a:t>
            </a:r>
            <a:r>
              <a:rPr sz="2400" u="sng" spc="-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spc="-1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Haemoglobin</a:t>
            </a:r>
            <a:endParaRPr sz="2400">
              <a:latin typeface="Times New Roman"/>
              <a:cs typeface="Times New Roman"/>
            </a:endParaRPr>
          </a:p>
          <a:p>
            <a:pPr marL="50800" marR="1425575" indent="57785">
              <a:lnSpc>
                <a:spcPct val="1501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ACOG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guidelines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Repeat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Hb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testing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at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24-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28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Pregnancy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Indian</a:t>
            </a:r>
            <a:r>
              <a:rPr sz="2400" spc="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guidelines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Repeat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Hb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testing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at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all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visits</a:t>
            </a:r>
            <a:endParaRPr sz="2400">
              <a:latin typeface="Times New Roman"/>
              <a:cs typeface="Times New Roman"/>
            </a:endParaRPr>
          </a:p>
          <a:p>
            <a:pPr marL="394970" indent="-34417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94970" algn="l"/>
              </a:tabLst>
            </a:pP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Thyroid</a:t>
            </a:r>
            <a:r>
              <a:rPr sz="2400" u="sng" spc="-1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Profile</a:t>
            </a:r>
            <a:endParaRPr sz="2400">
              <a:latin typeface="Times New Roman"/>
              <a:cs typeface="Times New Roman"/>
            </a:endParaRPr>
          </a:p>
          <a:p>
            <a:pPr marL="203200" marR="4439920" indent="-153035">
              <a:lnSpc>
                <a:spcPts val="4320"/>
              </a:lnSpc>
              <a:spcBef>
                <a:spcPts val="185"/>
              </a:spcBef>
              <a:buChar char="•"/>
              <a:tabLst>
                <a:tab pos="203200" algn="l"/>
                <a:tab pos="394970" algn="l"/>
              </a:tabLst>
            </a:pP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	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Urine</a:t>
            </a:r>
            <a:r>
              <a:rPr sz="2400" u="sng" spc="-1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complete</a:t>
            </a:r>
            <a:r>
              <a:rPr sz="2400" u="sng" spc="-6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(microscopy</a:t>
            </a:r>
            <a:r>
              <a:rPr sz="2400" u="sng" spc="-1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and</a:t>
            </a:r>
            <a:r>
              <a:rPr sz="2400" u="sng" spc="-2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spc="-1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culture)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 all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trimesters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020" y="39857"/>
            <a:ext cx="8786495" cy="55137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68300" marR="5321300" indent="-304800">
              <a:lnSpc>
                <a:spcPct val="150100"/>
              </a:lnSpc>
              <a:spcBef>
                <a:spcPts val="90"/>
              </a:spcBef>
              <a:buChar char="•"/>
              <a:tabLst>
                <a:tab pos="368300" algn="l"/>
                <a:tab pos="407670" algn="l"/>
              </a:tabLst>
            </a:pPr>
            <a:r>
              <a:rPr sz="2400" dirty="0">
                <a:solidFill>
                  <a:srgbClr val="533D34"/>
                </a:solidFill>
                <a:latin typeface="Arial"/>
                <a:cs typeface="Arial"/>
              </a:rPr>
              <a:t>	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HIV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(opt-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out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approach)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Screening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test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ELISA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Diagnostic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</a:t>
            </a:r>
            <a:r>
              <a:rPr sz="2400" spc="-8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Western</a:t>
            </a:r>
            <a:r>
              <a:rPr sz="2400" spc="-6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blot</a:t>
            </a:r>
            <a:endParaRPr sz="2400">
              <a:latin typeface="Times New Roman"/>
              <a:cs typeface="Times New Roman"/>
            </a:endParaRPr>
          </a:p>
          <a:p>
            <a:pPr marL="407670" indent="-344170">
              <a:lnSpc>
                <a:spcPct val="100000"/>
              </a:lnSpc>
              <a:spcBef>
                <a:spcPts val="1445"/>
              </a:spcBef>
              <a:buFont typeface="Arial"/>
              <a:buChar char="•"/>
              <a:tabLst>
                <a:tab pos="407670" algn="l"/>
              </a:tabLst>
            </a:pP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HbsAg</a:t>
            </a:r>
            <a:r>
              <a:rPr sz="2400" u="sng" spc="-9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spc="-1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Testing</a:t>
            </a:r>
            <a:r>
              <a:rPr sz="2400" u="sng" spc="-7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(regardless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10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Vaccination</a:t>
            </a:r>
            <a:r>
              <a:rPr sz="2400" spc="-7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status)</a:t>
            </a:r>
            <a:endParaRPr sz="2400">
              <a:latin typeface="Times New Roman"/>
              <a:cs typeface="Times New Roman"/>
            </a:endParaRPr>
          </a:p>
          <a:p>
            <a:pPr marL="407670" indent="-34417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407670" algn="l"/>
              </a:tabLst>
            </a:pP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VDRL</a:t>
            </a:r>
            <a:r>
              <a:rPr sz="2400" u="sng" spc="-12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spc="-2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test</a:t>
            </a:r>
            <a:endParaRPr sz="2400">
              <a:latin typeface="Times New Roman"/>
              <a:cs typeface="Times New Roman"/>
            </a:endParaRPr>
          </a:p>
          <a:p>
            <a:pPr marL="407670" indent="-344170">
              <a:lnSpc>
                <a:spcPct val="100000"/>
              </a:lnSpc>
              <a:spcBef>
                <a:spcPts val="1445"/>
              </a:spcBef>
              <a:buFont typeface="Arial"/>
              <a:buChar char="•"/>
              <a:tabLst>
                <a:tab pos="407670" algn="l"/>
              </a:tabLst>
            </a:pP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Diabetes</a:t>
            </a:r>
            <a:r>
              <a:rPr sz="2400" u="sng" spc="-2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testing</a:t>
            </a:r>
            <a:r>
              <a:rPr sz="2400" u="sng" spc="-1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 marL="63500" marR="68580" indent="304800">
              <a:lnSpc>
                <a:spcPts val="4320"/>
              </a:lnSpc>
              <a:spcBef>
                <a:spcPts val="384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acc.</a:t>
            </a: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To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DIPSI Criteria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Wingdings"/>
                <a:cs typeface="Wingdings"/>
              </a:rPr>
              <a:t>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First</a:t>
            </a: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Test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(1</a:t>
            </a:r>
            <a:r>
              <a:rPr sz="2400" baseline="24305" dirty="0">
                <a:solidFill>
                  <a:srgbClr val="533D34"/>
                </a:solidFill>
                <a:latin typeface="Times New Roman"/>
                <a:cs typeface="Times New Roman"/>
              </a:rPr>
              <a:t>st</a:t>
            </a:r>
            <a:r>
              <a:rPr sz="2400" spc="254" baseline="2430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visit)</a:t>
            </a:r>
            <a:r>
              <a:rPr sz="2400" spc="-6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and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Second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test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(24-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28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Gestation)</a:t>
            </a:r>
            <a:endParaRPr sz="2400">
              <a:latin typeface="Times New Roman"/>
              <a:cs typeface="Times New Roman"/>
            </a:endParaRPr>
          </a:p>
          <a:p>
            <a:pPr marL="407670" indent="-344170">
              <a:lnSpc>
                <a:spcPct val="100000"/>
              </a:lnSpc>
              <a:spcBef>
                <a:spcPts val="1060"/>
              </a:spcBef>
              <a:buFont typeface="Arial"/>
              <a:buChar char="•"/>
              <a:tabLst>
                <a:tab pos="407670" algn="l"/>
              </a:tabLst>
            </a:pP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High</a:t>
            </a:r>
            <a:r>
              <a:rPr sz="2400" u="sng" spc="-4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Performance</a:t>
            </a:r>
            <a:r>
              <a:rPr sz="2400" u="sng" spc="-4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Liquid</a:t>
            </a:r>
            <a:r>
              <a:rPr sz="2400" u="sng" spc="-1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Chromatography</a:t>
            </a:r>
            <a:r>
              <a:rPr sz="2400" u="sng" spc="-4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(HPLC)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  <a:p>
            <a:pPr marL="3683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For</a:t>
            </a:r>
            <a:r>
              <a:rPr sz="2400" spc="-8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Thalassemia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28</a:t>
            </a:fld>
            <a:endParaRPr spc="-2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126872"/>
            <a:ext cx="6828155" cy="441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Ultrasound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Scans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9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There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are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types</a:t>
            </a:r>
            <a:r>
              <a:rPr sz="2400" spc="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USG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scans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buAutoNum type="alphaUcParenR"/>
              <a:tabLst>
                <a:tab pos="356235" algn="l"/>
              </a:tabLst>
            </a:pPr>
            <a:r>
              <a:rPr sz="2400" b="1" spc="-40" dirty="0">
                <a:solidFill>
                  <a:srgbClr val="533D34"/>
                </a:solidFill>
                <a:latin typeface="Times New Roman"/>
                <a:cs typeface="Times New Roman"/>
              </a:rPr>
              <a:t>TAS</a:t>
            </a:r>
            <a:r>
              <a:rPr sz="2400" b="1" spc="-10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spc="-40" dirty="0">
                <a:solidFill>
                  <a:srgbClr val="533D34"/>
                </a:solidFill>
                <a:latin typeface="Times New Roman"/>
                <a:cs typeface="Times New Roman"/>
              </a:rPr>
              <a:t>(Trans</a:t>
            </a:r>
            <a:r>
              <a:rPr sz="2400" b="1" spc="-1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Abdominal</a:t>
            </a:r>
            <a:r>
              <a:rPr sz="2400" b="1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533D34"/>
                </a:solidFill>
                <a:latin typeface="Times New Roman"/>
                <a:cs typeface="Times New Roman"/>
              </a:rPr>
              <a:t>Scan)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  <a:buAutoNum type="alphaUcParenR"/>
            </a:pPr>
            <a:endParaRPr sz="2400">
              <a:latin typeface="Times New Roman"/>
              <a:cs typeface="Times New Roman"/>
            </a:endParaRPr>
          </a:p>
          <a:p>
            <a:pPr marL="386715" indent="-374015">
              <a:lnSpc>
                <a:spcPct val="100000"/>
              </a:lnSpc>
              <a:buFont typeface="Times New Roman"/>
              <a:buAutoNum type="alphaUcParenR"/>
              <a:tabLst>
                <a:tab pos="386715" algn="l"/>
              </a:tabLst>
            </a:pP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TVS</a:t>
            </a:r>
            <a:r>
              <a:rPr sz="2400" b="1" spc="-6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533D34"/>
                </a:solidFill>
                <a:latin typeface="Times New Roman"/>
                <a:cs typeface="Times New Roman"/>
              </a:rPr>
              <a:t>(Trans</a:t>
            </a:r>
            <a:r>
              <a:rPr sz="2400" b="1" spc="-1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533D34"/>
                </a:solidFill>
                <a:latin typeface="Times New Roman"/>
                <a:cs typeface="Times New Roman"/>
              </a:rPr>
              <a:t>Vaginal</a:t>
            </a:r>
            <a:r>
              <a:rPr sz="2400" b="1" spc="-8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533D34"/>
                </a:solidFill>
                <a:latin typeface="Times New Roman"/>
                <a:cs typeface="Times New Roman"/>
              </a:rPr>
              <a:t>Scan)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AutoNum type="alphaUcParenR"/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There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are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4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major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USG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scans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</a:t>
            </a:r>
            <a:r>
              <a:rPr sz="2400" spc="-1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Antenatal</a:t>
            </a:r>
            <a:r>
              <a:rPr sz="2400" spc="-1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Assessment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400">
              <a:latin typeface="Times New Roman"/>
              <a:cs typeface="Times New Roman"/>
            </a:endParaRPr>
          </a:p>
          <a:p>
            <a:pPr marL="469265" lvl="1" indent="-456565">
              <a:lnSpc>
                <a:spcPct val="100000"/>
              </a:lnSpc>
              <a:buAutoNum type="arabicPeriod"/>
              <a:tabLst>
                <a:tab pos="46926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Early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Pregnancy</a:t>
            </a:r>
            <a:r>
              <a:rPr sz="2400" spc="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/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Dating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Scan</a:t>
            </a:r>
            <a:endParaRPr sz="2400">
              <a:latin typeface="Times New Roman"/>
              <a:cs typeface="Times New Roman"/>
            </a:endParaRPr>
          </a:p>
          <a:p>
            <a:pPr marL="469265" lvl="1" indent="-456565">
              <a:lnSpc>
                <a:spcPct val="100000"/>
              </a:lnSpc>
              <a:buAutoNum type="arabicPeriod"/>
              <a:tabLst>
                <a:tab pos="46926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NT</a:t>
            </a:r>
            <a:r>
              <a:rPr sz="2400" spc="-6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scan</a:t>
            </a:r>
            <a:endParaRPr sz="2400">
              <a:latin typeface="Times New Roman"/>
              <a:cs typeface="Times New Roman"/>
            </a:endParaRPr>
          </a:p>
          <a:p>
            <a:pPr marL="469265" lvl="1" indent="-456565">
              <a:lnSpc>
                <a:spcPct val="100000"/>
              </a:lnSpc>
              <a:buAutoNum type="arabicPeriod"/>
              <a:tabLst>
                <a:tab pos="469265" algn="l"/>
              </a:tabLst>
            </a:pP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TIFFA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Scan</a:t>
            </a:r>
            <a:endParaRPr sz="2400">
              <a:latin typeface="Times New Roman"/>
              <a:cs typeface="Times New Roman"/>
            </a:endParaRPr>
          </a:p>
          <a:p>
            <a:pPr marL="469265" lvl="1" indent="-45656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46926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Growth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Scan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104394"/>
            <a:ext cx="9738995" cy="5148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235" indent="-343535">
              <a:lnSpc>
                <a:spcPct val="100000"/>
              </a:lnSpc>
              <a:spcBef>
                <a:spcPts val="100"/>
              </a:spcBef>
              <a:buAutoNum type="arabicParenR"/>
              <a:tabLst>
                <a:tab pos="356235" algn="l"/>
              </a:tabLst>
            </a:pP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Early</a:t>
            </a:r>
            <a:r>
              <a:rPr sz="2400" u="sng" spc="-2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Pregnancy</a:t>
            </a:r>
            <a:r>
              <a:rPr sz="2400" u="sng" spc="3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/</a:t>
            </a:r>
            <a:r>
              <a:rPr sz="2400" u="sng" spc="-1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Dating</a:t>
            </a:r>
            <a:r>
              <a:rPr sz="2400" u="sng" spc="-1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Scans</a:t>
            </a:r>
            <a:r>
              <a:rPr sz="2400" u="sng" spc="-4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533D34"/>
                </a:solidFill>
                <a:latin typeface="Times New Roman"/>
                <a:cs typeface="Times New Roman"/>
              </a:rPr>
              <a:t>6-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10</a:t>
            </a:r>
            <a:r>
              <a:rPr sz="2400" b="1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Clr>
                <a:srgbClr val="533D34"/>
              </a:buClr>
              <a:buFont typeface="Times New Roman"/>
              <a:buAutoNum type="arabicParenR"/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Purpose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i)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Confirm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Intra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Uterine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Pregnancy</a:t>
            </a:r>
            <a:endParaRPr sz="2400">
              <a:latin typeface="Times New Roman"/>
              <a:cs typeface="Times New Roman"/>
            </a:endParaRPr>
          </a:p>
          <a:p>
            <a:pPr marL="1501775" lvl="1" indent="-346075">
              <a:lnSpc>
                <a:spcPct val="100000"/>
              </a:lnSpc>
              <a:buAutoNum type="romanLcParenR" startAt="2"/>
              <a:tabLst>
                <a:tab pos="150177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Confirm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Fetal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Viability</a:t>
            </a:r>
            <a:endParaRPr sz="2400">
              <a:latin typeface="Times New Roman"/>
              <a:cs typeface="Times New Roman"/>
            </a:endParaRPr>
          </a:p>
          <a:p>
            <a:pPr marL="1583690" lvl="1" indent="-427990">
              <a:lnSpc>
                <a:spcPct val="100000"/>
              </a:lnSpc>
              <a:spcBef>
                <a:spcPts val="5"/>
              </a:spcBef>
              <a:buAutoNum type="romanLcParenR" startAt="2"/>
              <a:tabLst>
                <a:tab pos="158369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Determine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Gestational</a:t>
            </a:r>
            <a:r>
              <a:rPr sz="2400" spc="-1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Age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accurately</a:t>
            </a:r>
            <a:endParaRPr sz="2400">
              <a:latin typeface="Times New Roman"/>
              <a:cs typeface="Times New Roman"/>
            </a:endParaRPr>
          </a:p>
          <a:p>
            <a:pPr marL="1570355" lvl="1" indent="-414655">
              <a:lnSpc>
                <a:spcPct val="100000"/>
              </a:lnSpc>
              <a:buAutoNum type="romanLcParenR" startAt="2"/>
              <a:tabLst>
                <a:tab pos="157035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Detect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multiple</a:t>
            </a:r>
            <a:r>
              <a:rPr sz="2400" spc="-6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pregnancy</a:t>
            </a:r>
            <a:endParaRPr sz="2400">
              <a:latin typeface="Times New Roman"/>
              <a:cs typeface="Times New Roman"/>
            </a:endParaRPr>
          </a:p>
          <a:p>
            <a:pPr marL="1561465" lvl="1" indent="-329565">
              <a:lnSpc>
                <a:spcPct val="100000"/>
              </a:lnSpc>
              <a:buAutoNum type="romanLcParenR" startAt="2"/>
              <a:tabLst>
                <a:tab pos="156146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Rule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out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Ectopic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Pregnancy</a:t>
            </a:r>
            <a:endParaRPr sz="2400">
              <a:latin typeface="Times New Roman"/>
              <a:cs typeface="Times New Roman"/>
            </a:endParaRPr>
          </a:p>
          <a:p>
            <a:pPr marL="1570355" lvl="1" indent="-414655">
              <a:lnSpc>
                <a:spcPct val="100000"/>
              </a:lnSpc>
              <a:buAutoNum type="romanLcParenR" startAt="2"/>
              <a:tabLst>
                <a:tab pos="157035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Diagnose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Molar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pregnancy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Structures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seen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 marL="1416685" indent="-260985">
              <a:lnSpc>
                <a:spcPct val="100000"/>
              </a:lnSpc>
              <a:buAutoNum type="romanLcParenR"/>
              <a:tabLst>
                <a:tab pos="141668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Gestational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Sac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First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structure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seen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on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USG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.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Indicates</a:t>
            </a:r>
            <a:r>
              <a:rPr sz="2400" spc="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Pregnancy</a:t>
            </a:r>
            <a:endParaRPr sz="2400">
              <a:latin typeface="Times New Roman"/>
              <a:cs typeface="Times New Roman"/>
            </a:endParaRPr>
          </a:p>
          <a:p>
            <a:pPr marL="1489710" indent="-334010">
              <a:lnSpc>
                <a:spcPct val="100000"/>
              </a:lnSpc>
              <a:spcBef>
                <a:spcPts val="5"/>
              </a:spcBef>
              <a:buAutoNum type="romanLcParenR"/>
              <a:tabLst>
                <a:tab pos="1489710" algn="l"/>
              </a:tabLst>
            </a:pP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Yolk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Sac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Indicates</a:t>
            </a:r>
            <a:r>
              <a:rPr sz="2400" spc="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Intra</a:t>
            </a:r>
            <a:r>
              <a:rPr sz="2400" spc="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uterine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Pregnancy</a:t>
            </a:r>
            <a:endParaRPr sz="2400">
              <a:latin typeface="Times New Roman"/>
              <a:cs typeface="Times New Roman"/>
            </a:endParaRPr>
          </a:p>
          <a:p>
            <a:pPr marL="1508125" indent="-428625">
              <a:lnSpc>
                <a:spcPct val="100000"/>
              </a:lnSpc>
              <a:buAutoNum type="romanLcParenR"/>
              <a:tabLst>
                <a:tab pos="150812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Fetal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Pole</a:t>
            </a:r>
            <a:r>
              <a:rPr sz="2400" spc="-9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1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To</a:t>
            </a: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measure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Crown</a:t>
            </a:r>
            <a:r>
              <a:rPr sz="2400" b="1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Rump</a:t>
            </a:r>
            <a:r>
              <a:rPr sz="2400" b="1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533D34"/>
                </a:solidFill>
                <a:latin typeface="Times New Roman"/>
                <a:cs typeface="Times New Roman"/>
              </a:rPr>
              <a:t>Length</a:t>
            </a:r>
            <a:endParaRPr sz="2400">
              <a:latin typeface="Times New Roman"/>
              <a:cs typeface="Times New Roman"/>
            </a:endParaRPr>
          </a:p>
          <a:p>
            <a:pPr marL="1494155" indent="-414655">
              <a:lnSpc>
                <a:spcPct val="100000"/>
              </a:lnSpc>
              <a:buAutoNum type="romanLcParenR"/>
              <a:tabLst>
                <a:tab pos="149415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Cardiac</a:t>
            </a:r>
            <a:r>
              <a:rPr sz="2400" spc="-1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Activity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6</a:t>
            </a:r>
            <a:r>
              <a:rPr sz="2400" b="1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b="1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to</a:t>
            </a:r>
            <a:r>
              <a:rPr sz="2400" b="1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6</a:t>
            </a:r>
            <a:r>
              <a:rPr sz="2400" b="1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b="1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+</a:t>
            </a:r>
            <a:r>
              <a:rPr sz="2400" b="1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2</a:t>
            </a:r>
            <a:r>
              <a:rPr sz="2400" b="1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533D34"/>
                </a:solidFill>
                <a:latin typeface="Times New Roman"/>
                <a:cs typeface="Times New Roman"/>
              </a:rPr>
              <a:t>days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30</a:t>
            </a:fld>
            <a:endParaRPr spc="-25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2605" y="24130"/>
            <a:ext cx="8434070" cy="5582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2)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Nuchal</a:t>
            </a:r>
            <a:r>
              <a:rPr sz="2400" u="sng" spc="-6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Translucency</a:t>
            </a:r>
            <a:r>
              <a:rPr sz="2400" u="sng" spc="-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(NT)</a:t>
            </a:r>
            <a:r>
              <a:rPr sz="2400" u="sng" spc="-2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scan</a:t>
            </a:r>
            <a:r>
              <a:rPr sz="2400" spc="-7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11</a:t>
            </a:r>
            <a:r>
              <a:rPr sz="2400" b="1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b="1" spc="-6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to</a:t>
            </a:r>
            <a:r>
              <a:rPr sz="2400" b="1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13</a:t>
            </a:r>
            <a:r>
              <a:rPr sz="2400" b="1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b="1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+</a:t>
            </a:r>
            <a:r>
              <a:rPr sz="2400" b="1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6</a:t>
            </a:r>
            <a:r>
              <a:rPr sz="2400" b="1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533D34"/>
                </a:solidFill>
                <a:latin typeface="Times New Roman"/>
                <a:cs typeface="Times New Roman"/>
              </a:rPr>
              <a:t>days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88900" marR="2681605" indent="-762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Nuchal</a:t>
            </a: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Translucency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Fluid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behind</a:t>
            </a: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fetal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neck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(Normal :-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usually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less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than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&lt;3mm)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Increased</a:t>
            </a:r>
            <a:r>
              <a:rPr sz="2400" spc="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NT</a:t>
            </a:r>
            <a:r>
              <a:rPr sz="2400" spc="-1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Chromosomal</a:t>
            </a:r>
            <a:r>
              <a:rPr sz="2400" spc="-1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Abnormalities</a:t>
            </a:r>
            <a:endParaRPr sz="24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Congenital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Heart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diseases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Purpose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Screening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for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chromosomal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abnormalities</a:t>
            </a:r>
            <a:endParaRPr sz="24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examples:-</a:t>
            </a:r>
            <a:r>
              <a:rPr sz="2400" spc="-8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Down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Syndrome,</a:t>
            </a:r>
            <a:r>
              <a:rPr sz="2400" spc="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Edward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Syndrome,</a:t>
            </a:r>
            <a:r>
              <a:rPr sz="2400" spc="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Patau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Syndrome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Question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7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Why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is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NT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scan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done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before</a:t>
            </a:r>
            <a:r>
              <a:rPr sz="2400" spc="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14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weeks?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55"/>
              </a:spcBef>
            </a:pPr>
            <a:endParaRPr sz="2400">
              <a:latin typeface="Times New Roman"/>
              <a:cs typeface="Times New Roman"/>
            </a:endParaRPr>
          </a:p>
          <a:p>
            <a:pPr marL="45085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Answer</a:t>
            </a:r>
            <a:r>
              <a:rPr sz="2400" spc="-7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1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After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14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Nuchal</a:t>
            </a:r>
            <a:r>
              <a:rPr sz="2400" spc="-8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Translucency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disappears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31</a:t>
            </a:fld>
            <a:endParaRPr spc="-25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3753" y="249758"/>
            <a:ext cx="6967220" cy="5880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3)</a:t>
            </a:r>
            <a:r>
              <a:rPr sz="2400" spc="-1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Anomaly</a:t>
            </a:r>
            <a:r>
              <a:rPr sz="2400" u="sng" spc="-1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Scan</a:t>
            </a:r>
            <a:r>
              <a:rPr sz="2400" u="sng" spc="-1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spc="-5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(TIFFA</a:t>
            </a:r>
            <a:r>
              <a:rPr sz="2400" u="sng" spc="-7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Scan)</a:t>
            </a:r>
            <a:r>
              <a:rPr sz="2400" u="sng" spc="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18</a:t>
            </a:r>
            <a:r>
              <a:rPr sz="2400" b="1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b="1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to</a:t>
            </a:r>
            <a:r>
              <a:rPr sz="2400" b="1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22</a:t>
            </a:r>
            <a:r>
              <a:rPr sz="2400" b="1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4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Char char="-"/>
              <a:tabLst>
                <a:tab pos="29845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Most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Important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fetal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structural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scan.</a:t>
            </a:r>
            <a:endParaRPr sz="2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TIFFA</a:t>
            </a:r>
            <a:r>
              <a:rPr sz="2400" spc="-9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1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Target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 Imaging</a:t>
            </a:r>
            <a:r>
              <a:rPr sz="2400" spc="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for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Fetal</a:t>
            </a:r>
            <a:r>
              <a:rPr sz="2400" spc="-1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Anomalies</a:t>
            </a:r>
            <a:endParaRPr sz="2400">
              <a:latin typeface="Times New Roman"/>
              <a:cs typeface="Times New Roman"/>
            </a:endParaRPr>
          </a:p>
          <a:p>
            <a:pPr marL="12700" marR="1859914">
              <a:lnSpc>
                <a:spcPct val="2001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Purpose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 To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detect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congenital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anomalies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Examples:-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4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Anencephaly</a:t>
            </a:r>
            <a:endParaRPr sz="24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Hydrocephalous</a:t>
            </a:r>
            <a:endParaRPr sz="24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781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Cleft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lip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/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Cleft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Palate</a:t>
            </a:r>
            <a:endParaRPr sz="24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Spina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bifida</a:t>
            </a:r>
            <a:endParaRPr sz="24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Congenital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Heart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Defects</a:t>
            </a:r>
            <a:endParaRPr sz="24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Renal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anomalies</a:t>
            </a:r>
            <a:endParaRPr sz="24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781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Skeletal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abnormalities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32</a:t>
            </a:fld>
            <a:endParaRPr spc="-25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1820" y="177749"/>
            <a:ext cx="6032500" cy="5149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4)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Growth</a:t>
            </a:r>
            <a:r>
              <a:rPr sz="2400" u="sng" spc="-1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Scan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Around</a:t>
            </a:r>
            <a:r>
              <a:rPr sz="2400" b="1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28</a:t>
            </a:r>
            <a:r>
              <a:rPr sz="2400" b="1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b="1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to</a:t>
            </a:r>
            <a:r>
              <a:rPr sz="2400" b="1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32</a:t>
            </a:r>
            <a:r>
              <a:rPr sz="2400" b="1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Purpose:-</a:t>
            </a:r>
            <a:r>
              <a:rPr sz="2400" spc="-1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Assess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Fetal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growth</a:t>
            </a:r>
            <a:r>
              <a:rPr sz="2400" spc="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and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well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being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Parameters</a:t>
            </a: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assessed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Biparietal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Diameter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(BPD)</a:t>
            </a:r>
            <a:endParaRPr sz="24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Head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Circumference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(HC)</a:t>
            </a:r>
            <a:endParaRPr sz="24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781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Abdominal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Circumference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(AC)</a:t>
            </a:r>
            <a:endParaRPr sz="24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Femur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Length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(FL)</a:t>
            </a:r>
            <a:endParaRPr sz="24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Estimated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Fetal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Weight</a:t>
            </a:r>
            <a:endParaRPr sz="24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Placenta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Location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and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Grade</a:t>
            </a:r>
            <a:endParaRPr sz="24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781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Amniotic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Fluid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Index</a:t>
            </a:r>
            <a:r>
              <a:rPr sz="2400" spc="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Normal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5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–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24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cm</a:t>
            </a:r>
            <a:endParaRPr sz="2400">
              <a:latin typeface="Times New Roman"/>
              <a:cs typeface="Times New Roman"/>
            </a:endParaRPr>
          </a:p>
          <a:p>
            <a:pPr marL="297815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Fetal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Presentation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33</a:t>
            </a:fld>
            <a:endParaRPr spc="-25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8739" y="233629"/>
            <a:ext cx="28028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u="sng" spc="-25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Vaccinations:-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-10160" y="1154379"/>
            <a:ext cx="11863070" cy="5514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5134" indent="-343535">
              <a:lnSpc>
                <a:spcPct val="100000"/>
              </a:lnSpc>
              <a:spcBef>
                <a:spcPts val="100"/>
              </a:spcBef>
              <a:buAutoNum type="arabicParenR"/>
              <a:tabLst>
                <a:tab pos="445134" algn="l"/>
              </a:tabLst>
            </a:pP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Td</a:t>
            </a:r>
            <a:r>
              <a:rPr sz="2400" b="1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533D34"/>
                </a:solidFill>
                <a:latin typeface="Times New Roman"/>
                <a:cs typeface="Times New Roman"/>
              </a:rPr>
              <a:t>(Tetanus</a:t>
            </a:r>
            <a:r>
              <a:rPr sz="2400" b="1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+</a:t>
            </a:r>
            <a:r>
              <a:rPr sz="2400" b="1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diphtheria</a:t>
            </a:r>
            <a:r>
              <a:rPr sz="2400" b="1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toxoid</a:t>
            </a:r>
            <a:r>
              <a:rPr sz="2400" b="1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)</a:t>
            </a:r>
            <a:r>
              <a:rPr sz="2400" b="1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vaccine</a:t>
            </a:r>
            <a:r>
              <a:rPr sz="2400" b="1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  <a:p>
            <a:pPr marL="101600">
              <a:lnSpc>
                <a:spcPct val="100000"/>
              </a:lnSpc>
              <a:spcBef>
                <a:spcPts val="5"/>
              </a:spcBef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Td-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at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</a:t>
            </a:r>
            <a:r>
              <a:rPr sz="2400" baseline="24305" dirty="0">
                <a:solidFill>
                  <a:srgbClr val="533D34"/>
                </a:solidFill>
                <a:latin typeface="Times New Roman"/>
                <a:cs typeface="Times New Roman"/>
              </a:rPr>
              <a:t>st</a:t>
            </a:r>
            <a:r>
              <a:rPr sz="2400" spc="292" baseline="2430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visit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Wingdings"/>
                <a:cs typeface="Wingdings"/>
              </a:rPr>
              <a:t>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Td-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after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4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1016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If</a:t>
            </a:r>
            <a:r>
              <a:rPr sz="2400" spc="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pregnant female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received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complete</a:t>
            </a:r>
            <a:r>
              <a:rPr sz="2400" spc="-10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Td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vaccination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within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last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3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years</a:t>
            </a:r>
            <a:r>
              <a:rPr sz="2400" spc="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Only</a:t>
            </a:r>
            <a:r>
              <a:rPr sz="2400" spc="-6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Td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booster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101600" marR="3709670" indent="328295">
              <a:lnSpc>
                <a:spcPct val="100000"/>
              </a:lnSpc>
              <a:spcBef>
                <a:spcPts val="5"/>
              </a:spcBef>
              <a:buFont typeface="Times New Roman"/>
              <a:buAutoNum type="arabicParenR" startAt="2"/>
              <a:tabLst>
                <a:tab pos="429895" algn="l"/>
              </a:tabLst>
            </a:pP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TdaP</a:t>
            </a:r>
            <a:r>
              <a:rPr sz="2400" b="1" spc="-1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533D34"/>
                </a:solidFill>
                <a:latin typeface="Times New Roman"/>
                <a:cs typeface="Times New Roman"/>
              </a:rPr>
              <a:t>(Tetanus</a:t>
            </a:r>
            <a:r>
              <a:rPr sz="2400" b="1" spc="-8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+</a:t>
            </a:r>
            <a:r>
              <a:rPr sz="2400" b="1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diphtheria</a:t>
            </a:r>
            <a:r>
              <a:rPr sz="2400" b="1" spc="-7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+</a:t>
            </a:r>
            <a:r>
              <a:rPr sz="2400" b="1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acellular</a:t>
            </a:r>
            <a:r>
              <a:rPr sz="2400" b="1" spc="-1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pertussis)</a:t>
            </a:r>
            <a:r>
              <a:rPr sz="2400" b="1" spc="-8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533D34"/>
                </a:solidFill>
                <a:latin typeface="Times New Roman"/>
                <a:cs typeface="Times New Roman"/>
              </a:rPr>
              <a:t>Vaccine</a:t>
            </a:r>
            <a:r>
              <a:rPr sz="2400" b="1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Single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shot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between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27-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36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  <a:buAutoNum type="arabicParenR" startAt="2"/>
            </a:pPr>
            <a:endParaRPr sz="2400">
              <a:latin typeface="Times New Roman"/>
              <a:cs typeface="Times New Roman"/>
            </a:endParaRPr>
          </a:p>
          <a:p>
            <a:pPr marL="254000" marR="8883650" indent="-152400">
              <a:lnSpc>
                <a:spcPct val="100000"/>
              </a:lnSpc>
              <a:buFont typeface="Times New Roman"/>
              <a:buAutoNum type="arabicParenR" startAt="2"/>
              <a:tabLst>
                <a:tab pos="254000" algn="l"/>
                <a:tab pos="429895" algn="l"/>
              </a:tabLst>
            </a:pP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Influenza</a:t>
            </a:r>
            <a:r>
              <a:rPr sz="2400" b="1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vaccine</a:t>
            </a:r>
            <a:r>
              <a:rPr sz="2400" b="1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During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any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trimester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AutoNum type="arabicParenR" startAt="2"/>
            </a:pPr>
            <a:endParaRPr sz="2400">
              <a:latin typeface="Times New Roman"/>
              <a:cs typeface="Times New Roman"/>
            </a:endParaRPr>
          </a:p>
          <a:p>
            <a:pPr marL="430530" indent="-328930">
              <a:lnSpc>
                <a:spcPct val="100000"/>
              </a:lnSpc>
              <a:buFont typeface="Times New Roman"/>
              <a:buAutoNum type="arabicParenR" startAt="2"/>
              <a:tabLst>
                <a:tab pos="430530" algn="l"/>
              </a:tabLst>
            </a:pPr>
            <a:r>
              <a:rPr sz="2400" b="1" spc="-25" dirty="0">
                <a:solidFill>
                  <a:srgbClr val="533D34"/>
                </a:solidFill>
                <a:latin typeface="Times New Roman"/>
                <a:cs typeface="Times New Roman"/>
              </a:rPr>
              <a:t>COVID-19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  <a:buAutoNum type="arabicParenR" startAt="2"/>
            </a:pPr>
            <a:endParaRPr sz="2400">
              <a:latin typeface="Times New Roman"/>
              <a:cs typeface="Times New Roman"/>
            </a:endParaRPr>
          </a:p>
          <a:p>
            <a:pPr marL="430530" indent="-328930">
              <a:lnSpc>
                <a:spcPct val="100000"/>
              </a:lnSpc>
              <a:buFont typeface="Times New Roman"/>
              <a:buAutoNum type="arabicParenR" startAt="2"/>
              <a:tabLst>
                <a:tab pos="430530" algn="l"/>
              </a:tabLst>
            </a:pP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Respiratory</a:t>
            </a:r>
            <a:r>
              <a:rPr sz="2400" b="1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Syncytial</a:t>
            </a:r>
            <a:r>
              <a:rPr sz="2400" b="1" spc="-8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533D34"/>
                </a:solidFill>
                <a:latin typeface="Times New Roman"/>
                <a:cs typeface="Times New Roman"/>
              </a:rPr>
              <a:t>Virus</a:t>
            </a:r>
            <a:r>
              <a:rPr sz="2400" b="1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533D34"/>
                </a:solidFill>
                <a:latin typeface="Times New Roman"/>
                <a:cs typeface="Times New Roman"/>
              </a:rPr>
              <a:t>(RSV)</a:t>
            </a:r>
            <a:r>
              <a:rPr sz="2400" b="1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after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32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to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protect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infants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from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Respiratory</a:t>
            </a:r>
            <a:r>
              <a:rPr sz="2400" spc="8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3600" spc="-37" baseline="-39351" dirty="0">
                <a:solidFill>
                  <a:srgbClr val="533D34"/>
                </a:solidFill>
                <a:latin typeface="Arial"/>
                <a:cs typeface="Arial"/>
              </a:rPr>
              <a:t>34</a:t>
            </a:r>
            <a:endParaRPr sz="3600" baseline="-39351">
              <a:latin typeface="Arial"/>
              <a:cs typeface="Arial"/>
            </a:endParaRPr>
          </a:p>
          <a:p>
            <a:pPr marL="101600">
              <a:lnSpc>
                <a:spcPct val="100000"/>
              </a:lnSpc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infections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66471" y="253949"/>
            <a:ext cx="58578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u="sng" spc="-10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Folic</a:t>
            </a:r>
            <a:r>
              <a:rPr sz="3600" b="1" u="sng" spc="-220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b="1" u="sng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Acid</a:t>
            </a:r>
            <a:r>
              <a:rPr sz="3600" b="1" u="sng" spc="-45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b="1" u="sng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Supplementation</a:t>
            </a:r>
            <a:r>
              <a:rPr sz="3600" b="1" u="sng" spc="5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b="1" u="sng" spc="-25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:-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5671" y="1175384"/>
            <a:ext cx="8128000" cy="36849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2400" u="sng" spc="-3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To</a:t>
            </a:r>
            <a:r>
              <a:rPr sz="2400" u="sng" spc="-5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prevent</a:t>
            </a:r>
            <a:r>
              <a:rPr sz="2400" u="sng" spc="-5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NTD</a:t>
            </a:r>
            <a:r>
              <a:rPr sz="2400" u="sng" spc="-4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400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mcg/day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(prophylactic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dose)</a:t>
            </a:r>
            <a:endParaRPr sz="2400">
              <a:latin typeface="Times New Roman"/>
              <a:cs typeface="Times New Roman"/>
            </a:endParaRPr>
          </a:p>
          <a:p>
            <a:pPr marL="1397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-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given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to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all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pregnant</a:t>
            </a:r>
            <a:r>
              <a:rPr sz="2400" spc="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females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sz="2400" u="sng" spc="-3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To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prevent</a:t>
            </a:r>
            <a:r>
              <a:rPr sz="2400" u="sng" spc="-3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recurrence</a:t>
            </a:r>
            <a:r>
              <a:rPr sz="2400" u="sng" spc="3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of</a:t>
            </a:r>
            <a:r>
              <a:rPr sz="2400" u="sng" spc="-4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NTD</a:t>
            </a:r>
            <a:r>
              <a:rPr sz="2400" u="sng" spc="-1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4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mg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/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day</a:t>
            </a:r>
            <a:endParaRPr sz="24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-</a:t>
            </a:r>
            <a:r>
              <a:rPr sz="2400" spc="120" dirty="0">
                <a:solidFill>
                  <a:srgbClr val="533D34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Given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to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females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only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with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previous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h/o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NTD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4</a:t>
            </a:r>
            <a:r>
              <a:rPr sz="2400" baseline="24305" dirty="0">
                <a:solidFill>
                  <a:srgbClr val="533D34"/>
                </a:solidFill>
                <a:latin typeface="Times New Roman"/>
                <a:cs typeface="Times New Roman"/>
              </a:rPr>
              <a:t>th</a:t>
            </a:r>
            <a:r>
              <a:rPr sz="2400" spc="217" baseline="2430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Month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Onwards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4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60 mg elemental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iron +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500mcg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Folic</a:t>
            </a:r>
            <a:r>
              <a:rPr sz="2400" spc="-1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Acid</a:t>
            </a:r>
            <a:endParaRPr sz="24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-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Continued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throughout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the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pregnancy</a:t>
            </a:r>
            <a:r>
              <a:rPr sz="2400" spc="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and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180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days</a:t>
            </a:r>
            <a:r>
              <a:rPr sz="2400" spc="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after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delivery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35</a:t>
            </a:fld>
            <a:endParaRPr spc="-25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81457" y="18034"/>
            <a:ext cx="54203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u="sng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Calcium</a:t>
            </a:r>
            <a:r>
              <a:rPr sz="3600" b="1" u="sng" spc="-110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b="1" u="sng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Supplementation</a:t>
            </a:r>
            <a:r>
              <a:rPr sz="3600" b="1" u="sng" spc="-95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7957" y="572465"/>
            <a:ext cx="9714865" cy="5149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2585" indent="-286385">
              <a:lnSpc>
                <a:spcPct val="100000"/>
              </a:lnSpc>
              <a:spcBef>
                <a:spcPts val="100"/>
              </a:spcBef>
              <a:buChar char="-"/>
              <a:tabLst>
                <a:tab pos="362585" algn="l"/>
              </a:tabLst>
            </a:pP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RDA</a:t>
            </a:r>
            <a:r>
              <a:rPr sz="2400" spc="-1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1000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mg</a:t>
            </a:r>
            <a:endParaRPr sz="2400">
              <a:latin typeface="Times New Roman"/>
              <a:cs typeface="Times New Roman"/>
            </a:endParaRPr>
          </a:p>
          <a:p>
            <a:pPr marL="361950" indent="-285750">
              <a:lnSpc>
                <a:spcPct val="100000"/>
              </a:lnSpc>
              <a:spcBef>
                <a:spcPts val="5"/>
              </a:spcBef>
              <a:buChar char="-"/>
              <a:tabLst>
                <a:tab pos="36195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Given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as</a:t>
            </a:r>
            <a:r>
              <a:rPr sz="2400" spc="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tablets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from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4</a:t>
            </a:r>
            <a:r>
              <a:rPr sz="2400" baseline="24305" dirty="0">
                <a:solidFill>
                  <a:srgbClr val="533D34"/>
                </a:solidFill>
                <a:latin typeface="Times New Roman"/>
                <a:cs typeface="Times New Roman"/>
              </a:rPr>
              <a:t>th</a:t>
            </a:r>
            <a:r>
              <a:rPr sz="2400" spc="262" baseline="2430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month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24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5"/>
              </a:spcBef>
            </a:pPr>
            <a:r>
              <a:rPr sz="36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Protein</a:t>
            </a:r>
            <a:r>
              <a:rPr sz="3600" b="1" u="sng" spc="-10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Supplementation</a:t>
            </a:r>
            <a:r>
              <a:rPr sz="3600" b="1" u="sng" spc="-7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 marL="76200" marR="7496809">
              <a:lnSpc>
                <a:spcPct val="100000"/>
              </a:lnSpc>
              <a:spcBef>
                <a:spcPts val="50"/>
              </a:spcBef>
              <a:tabLst>
                <a:tab pos="90487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T1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	50g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/day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T2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+15g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/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day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T3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+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25 g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/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day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24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</a:pPr>
            <a:r>
              <a:rPr sz="36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Additional</a:t>
            </a:r>
            <a:r>
              <a:rPr sz="3600" b="1" u="sng" spc="-5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Caloric</a:t>
            </a:r>
            <a:r>
              <a:rPr sz="3600" b="1" u="sng" spc="-9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Requirements</a:t>
            </a:r>
            <a:r>
              <a:rPr sz="3600" b="1" u="sng" spc="-7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in</a:t>
            </a:r>
            <a:r>
              <a:rPr sz="3600" b="1" u="sng" spc="-7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Pregnancy</a:t>
            </a:r>
            <a:r>
              <a:rPr sz="3600" b="1" u="sng" spc="-7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b="1" u="sng" spc="-2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:-</a:t>
            </a:r>
            <a:endParaRPr sz="36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2930"/>
              </a:spcBef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On</a:t>
            </a:r>
            <a:r>
              <a:rPr sz="2400" spc="-1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Average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+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350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Kcal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/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day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4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NOTE:-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Lactating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mothers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require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more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calories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than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pregnant</a:t>
            </a:r>
            <a:r>
              <a:rPr sz="2400" spc="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females.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36</a:t>
            </a:fld>
            <a:endParaRPr spc="-25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81457" y="253949"/>
            <a:ext cx="415162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u="sng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Patient</a:t>
            </a:r>
            <a:r>
              <a:rPr sz="3600" b="1" u="sng" spc="-35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b="1" u="sng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Counselling</a:t>
            </a:r>
            <a:r>
              <a:rPr sz="3600" b="1" u="sng" spc="-5" dirty="0"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AutoNum type="arabicParenR"/>
              <a:tabLst>
                <a:tab pos="356870" algn="l"/>
              </a:tabLst>
            </a:pPr>
            <a:r>
              <a:rPr dirty="0"/>
              <a:t>Alert</a:t>
            </a:r>
            <a:r>
              <a:rPr spc="-55" dirty="0"/>
              <a:t> </a:t>
            </a:r>
            <a:r>
              <a:rPr dirty="0"/>
              <a:t>Signs</a:t>
            </a:r>
            <a:r>
              <a:rPr spc="-80" dirty="0"/>
              <a:t> </a:t>
            </a:r>
            <a:r>
              <a:rPr dirty="0"/>
              <a:t>and</a:t>
            </a:r>
            <a:r>
              <a:rPr spc="-75" dirty="0"/>
              <a:t> </a:t>
            </a:r>
            <a:r>
              <a:rPr dirty="0"/>
              <a:t>Symptoms</a:t>
            </a:r>
            <a:r>
              <a:rPr u="none" spc="20" dirty="0"/>
              <a:t> </a:t>
            </a:r>
            <a:r>
              <a:rPr b="0" u="none" spc="-25" dirty="0">
                <a:latin typeface="Times New Roman"/>
                <a:cs typeface="Times New Roman"/>
              </a:rPr>
              <a:t>:-</a:t>
            </a:r>
          </a:p>
          <a:p>
            <a:pPr marL="297815" lvl="1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Fever</a:t>
            </a:r>
            <a:r>
              <a:rPr sz="2400" spc="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&gt;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38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degree</a:t>
            </a:r>
            <a:r>
              <a:rPr sz="2400" spc="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Celsius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for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more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than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24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hours</a:t>
            </a:r>
            <a:endParaRPr sz="2400">
              <a:latin typeface="Times New Roman"/>
              <a:cs typeface="Times New Roman"/>
            </a:endParaRPr>
          </a:p>
          <a:p>
            <a:pPr marL="297815" lvl="1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Persistent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vomiting</a:t>
            </a:r>
            <a:endParaRPr sz="2400">
              <a:latin typeface="Times New Roman"/>
              <a:cs typeface="Times New Roman"/>
            </a:endParaRPr>
          </a:p>
          <a:p>
            <a:pPr marL="297815" lvl="1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Headache</a:t>
            </a:r>
            <a:r>
              <a:rPr sz="2400" spc="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/</a:t>
            </a:r>
            <a:r>
              <a:rPr sz="2400" spc="5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blurring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vision</a:t>
            </a:r>
            <a:endParaRPr sz="2400">
              <a:latin typeface="Times New Roman"/>
              <a:cs typeface="Times New Roman"/>
            </a:endParaRPr>
          </a:p>
          <a:p>
            <a:pPr marL="297815" lvl="1" indent="-28511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781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Generalised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edema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/</a:t>
            </a:r>
            <a:r>
              <a:rPr sz="2400" spc="-7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puffiness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of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face</a:t>
            </a:r>
            <a:endParaRPr sz="2400">
              <a:latin typeface="Times New Roman"/>
              <a:cs typeface="Times New Roman"/>
            </a:endParaRPr>
          </a:p>
          <a:p>
            <a:pPr marL="297815" lvl="1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Discharge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or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Bleeding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PV</a:t>
            </a:r>
            <a:endParaRPr sz="2400">
              <a:latin typeface="Times New Roman"/>
              <a:cs typeface="Times New Roman"/>
            </a:endParaRPr>
          </a:p>
          <a:p>
            <a:pPr marL="297815" lvl="1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Abdominal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Pain</a:t>
            </a:r>
            <a:endParaRPr sz="2400">
              <a:latin typeface="Times New Roman"/>
              <a:cs typeface="Times New Roman"/>
            </a:endParaRPr>
          </a:p>
          <a:p>
            <a:pPr marL="297815" lvl="1" indent="-285115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Decreased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fetal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movements</a:t>
            </a:r>
            <a:endParaRPr sz="2400">
              <a:latin typeface="Times New Roman"/>
              <a:cs typeface="Times New Roman"/>
            </a:endParaRPr>
          </a:p>
          <a:p>
            <a:pPr marL="297815" lvl="1" indent="-28511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781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Breathlessness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at</a:t>
            </a:r>
            <a:r>
              <a:rPr sz="2400" spc="-8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rest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b="0" u="none" dirty="0">
                <a:latin typeface="Times New Roman"/>
                <a:cs typeface="Times New Roman"/>
              </a:rPr>
              <a:t>2)</a:t>
            </a:r>
            <a:r>
              <a:rPr b="0" u="none" spc="-35" dirty="0">
                <a:latin typeface="Times New Roman"/>
                <a:cs typeface="Times New Roman"/>
              </a:rPr>
              <a:t> </a:t>
            </a:r>
            <a:r>
              <a:rPr dirty="0"/>
              <a:t>Sleep</a:t>
            </a:r>
            <a:r>
              <a:rPr u="none" spc="-15" dirty="0"/>
              <a:t> </a:t>
            </a:r>
            <a:r>
              <a:rPr b="0" u="none" spc="-25" dirty="0">
                <a:latin typeface="Times New Roman"/>
                <a:cs typeface="Times New Roman"/>
              </a:rPr>
              <a:t>:-</a:t>
            </a: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b="0" u="none" dirty="0">
                <a:latin typeface="Times New Roman"/>
                <a:cs typeface="Times New Roman"/>
              </a:rPr>
              <a:t>Pregnant females are</a:t>
            </a:r>
            <a:r>
              <a:rPr b="0" u="none" spc="-25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recommended</a:t>
            </a:r>
            <a:r>
              <a:rPr b="0" u="none" spc="-20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to</a:t>
            </a:r>
            <a:r>
              <a:rPr b="0" u="none" spc="-20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sleep</a:t>
            </a:r>
            <a:r>
              <a:rPr b="0" u="none" spc="-25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for</a:t>
            </a:r>
            <a:r>
              <a:rPr b="0" u="none" spc="-15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2</a:t>
            </a:r>
            <a:r>
              <a:rPr b="0" u="none" spc="-20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hours</a:t>
            </a:r>
            <a:r>
              <a:rPr b="0" u="none" spc="-25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in</a:t>
            </a:r>
            <a:r>
              <a:rPr b="0" u="none" spc="-20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afternoon</a:t>
            </a:r>
            <a:r>
              <a:rPr b="0" u="none" spc="-20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in</a:t>
            </a:r>
            <a:r>
              <a:rPr b="0" u="none" spc="-25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addition</a:t>
            </a:r>
            <a:r>
              <a:rPr b="0" u="none" spc="-45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to</a:t>
            </a:r>
            <a:r>
              <a:rPr b="0" u="none" spc="-20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8</a:t>
            </a:r>
            <a:r>
              <a:rPr b="0" u="none" spc="-25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hours</a:t>
            </a:r>
            <a:r>
              <a:rPr b="0" u="none" spc="-20" dirty="0">
                <a:latin typeface="Times New Roman"/>
                <a:cs typeface="Times New Roman"/>
              </a:rPr>
              <a:t> </a:t>
            </a:r>
            <a:r>
              <a:rPr b="0" u="none" spc="-25" dirty="0">
                <a:latin typeface="Times New Roman"/>
                <a:cs typeface="Times New Roman"/>
              </a:rPr>
              <a:t>in </a:t>
            </a:r>
            <a:r>
              <a:rPr b="0" u="none" dirty="0">
                <a:latin typeface="Times New Roman"/>
                <a:cs typeface="Times New Roman"/>
              </a:rPr>
              <a:t>night</a:t>
            </a:r>
            <a:r>
              <a:rPr b="0" u="none" spc="-30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and</a:t>
            </a:r>
            <a:r>
              <a:rPr b="0" u="none" spc="-30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lie</a:t>
            </a:r>
            <a:r>
              <a:rPr b="0" u="none" spc="-30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in</a:t>
            </a:r>
            <a:r>
              <a:rPr b="0" u="none" spc="-25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Left</a:t>
            </a:r>
            <a:r>
              <a:rPr b="0" u="none" spc="15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lateral</a:t>
            </a:r>
            <a:r>
              <a:rPr b="0" u="none" spc="-30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Position</a:t>
            </a:r>
            <a:r>
              <a:rPr b="0" u="none" spc="-75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to</a:t>
            </a:r>
            <a:r>
              <a:rPr b="0" u="none" spc="-30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prevent</a:t>
            </a:r>
            <a:r>
              <a:rPr b="0" u="none" spc="-30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Supine</a:t>
            </a:r>
            <a:r>
              <a:rPr b="0" u="none" spc="-35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Hypotension</a:t>
            </a:r>
            <a:r>
              <a:rPr b="0" u="none" spc="35" dirty="0">
                <a:latin typeface="Times New Roman"/>
                <a:cs typeface="Times New Roman"/>
              </a:rPr>
              <a:t> </a:t>
            </a:r>
            <a:r>
              <a:rPr b="0" u="none" spc="-10" dirty="0">
                <a:latin typeface="Times New Roman"/>
                <a:cs typeface="Times New Roman"/>
              </a:rPr>
              <a:t>Syndrome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37</a:t>
            </a:fld>
            <a:endParaRPr spc="-25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5323" y="281178"/>
            <a:ext cx="785050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3)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b="1" u="sng" spc="-10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Travel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-</a:t>
            </a:r>
            <a:r>
              <a:rPr sz="2400" spc="114" dirty="0">
                <a:solidFill>
                  <a:srgbClr val="533D34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Should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avoid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long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travel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T1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and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after 32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weeks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341630" indent="-328930">
              <a:lnSpc>
                <a:spcPct val="100000"/>
              </a:lnSpc>
              <a:buFont typeface="Times New Roman"/>
              <a:buAutoNum type="arabicParenR" startAt="4"/>
              <a:tabLst>
                <a:tab pos="341630" algn="l"/>
              </a:tabLst>
            </a:pP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Sexual</a:t>
            </a:r>
            <a:r>
              <a:rPr sz="2400" b="1" u="sng" spc="-5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activity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should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be avoided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</a:t>
            </a: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T1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and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last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6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Clr>
                <a:srgbClr val="533D34"/>
              </a:buClr>
              <a:buFont typeface="Times New Roman"/>
              <a:buAutoNum type="arabicParenR" startAt="4"/>
            </a:pPr>
            <a:endParaRPr sz="2400">
              <a:latin typeface="Times New Roman"/>
              <a:cs typeface="Times New Roman"/>
            </a:endParaRPr>
          </a:p>
          <a:p>
            <a:pPr marL="341630" indent="-328930">
              <a:lnSpc>
                <a:spcPct val="100000"/>
              </a:lnSpc>
              <a:spcBef>
                <a:spcPts val="5"/>
              </a:spcBef>
              <a:buFont typeface="Times New Roman"/>
              <a:buAutoNum type="arabicParenR" startAt="4"/>
              <a:tabLst>
                <a:tab pos="341630" algn="l"/>
              </a:tabLst>
            </a:pPr>
            <a:r>
              <a:rPr sz="2400" b="1" u="sng" dirty="0">
                <a:solidFill>
                  <a:srgbClr val="533D34"/>
                </a:solidFill>
                <a:uFill>
                  <a:solidFill>
                    <a:srgbClr val="533D34"/>
                  </a:solidFill>
                </a:uFill>
                <a:latin typeface="Times New Roman"/>
                <a:cs typeface="Times New Roman"/>
              </a:rPr>
              <a:t>Physical exercise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30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to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45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mins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walking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/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day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38</a:t>
            </a:fld>
            <a:endParaRPr spc="-25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13175" y="0"/>
            <a:ext cx="4855464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39</a:t>
            </a:fld>
            <a:endParaRPr spc="-25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1820" y="229615"/>
            <a:ext cx="7158355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Q1)</a:t>
            </a: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The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most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accurate</a:t>
            </a:r>
            <a:r>
              <a:rPr sz="2400" spc="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method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for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determining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gestational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age</a:t>
            </a:r>
            <a:r>
              <a:rPr sz="2400" spc="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first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trimester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is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  <a:p>
            <a:pPr marL="445134" indent="-374650">
              <a:lnSpc>
                <a:spcPct val="100000"/>
              </a:lnSpc>
              <a:buAutoNum type="alphaUcPeriod"/>
              <a:tabLst>
                <a:tab pos="445134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Biparietal</a:t>
            </a:r>
            <a:r>
              <a:rPr sz="2400" spc="-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Diameter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(BPD)</a:t>
            </a:r>
            <a:endParaRPr sz="2400">
              <a:latin typeface="Times New Roman"/>
              <a:cs typeface="Times New Roman"/>
            </a:endParaRPr>
          </a:p>
          <a:p>
            <a:pPr marL="444500" indent="-355600">
              <a:lnSpc>
                <a:spcPct val="100000"/>
              </a:lnSpc>
              <a:spcBef>
                <a:spcPts val="5"/>
              </a:spcBef>
              <a:buAutoNum type="alphaUcPeriod"/>
              <a:tabLst>
                <a:tab pos="44450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Femur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Length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(FL)</a:t>
            </a:r>
            <a:endParaRPr sz="2400">
              <a:latin typeface="Times New Roman"/>
              <a:cs typeface="Times New Roman"/>
            </a:endParaRPr>
          </a:p>
          <a:p>
            <a:pPr marL="444500" indent="-355600">
              <a:lnSpc>
                <a:spcPct val="100000"/>
              </a:lnSpc>
              <a:buAutoNum type="alphaUcPeriod"/>
              <a:tabLst>
                <a:tab pos="444500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Crown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Rump</a:t>
            </a: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Length</a:t>
            </a:r>
            <a:r>
              <a:rPr sz="2400" spc="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(CRL)</a:t>
            </a:r>
            <a:endParaRPr sz="2400">
              <a:latin typeface="Times New Roman"/>
              <a:cs typeface="Times New Roman"/>
            </a:endParaRPr>
          </a:p>
          <a:p>
            <a:pPr marL="445134" indent="-356235">
              <a:lnSpc>
                <a:spcPct val="100000"/>
              </a:lnSpc>
              <a:buAutoNum type="alphaUcPeriod"/>
              <a:tabLst>
                <a:tab pos="445134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Abdominal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Cricumference</a:t>
            </a:r>
            <a:r>
              <a:rPr sz="2400" spc="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(AC)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7256" y="3364738"/>
            <a:ext cx="3478529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Answer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Crown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Rump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Length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(CRL)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40</a:t>
            </a:fld>
            <a:endParaRPr spc="-25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1820" y="177749"/>
            <a:ext cx="8750935" cy="441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Q2)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Quickening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is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usually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felt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by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primigravida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at:-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buAutoNum type="alphaUcPeriod"/>
              <a:tabLst>
                <a:tab pos="356235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10-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12</a:t>
            </a:r>
            <a:r>
              <a:rPr sz="2400" spc="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buAutoNum type="alphaUcPeriod"/>
              <a:tabLst>
                <a:tab pos="356235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14-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16</a:t>
            </a:r>
            <a:r>
              <a:rPr sz="2400" spc="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spcBef>
                <a:spcPts val="5"/>
              </a:spcBef>
              <a:buAutoNum type="alphaUcPeriod"/>
              <a:tabLst>
                <a:tab pos="356235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18-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20</a:t>
            </a:r>
            <a:r>
              <a:rPr sz="2400" spc="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buAutoNum type="alphaUcPeriod"/>
              <a:tabLst>
                <a:tab pos="356235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24-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26</a:t>
            </a:r>
            <a:r>
              <a:rPr sz="2400" spc="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Answer:-</a:t>
            </a:r>
            <a:r>
              <a:rPr sz="2400" spc="-7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Primigravidas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typically</a:t>
            </a:r>
            <a:r>
              <a:rPr sz="2400" spc="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perceive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fetal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movements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at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18-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20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while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multiparas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may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feel them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earlier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41</a:t>
            </a:fld>
            <a:endParaRPr spc="-25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270764"/>
            <a:ext cx="5249545" cy="394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73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Q3)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Normal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Fetal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Heart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Rate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utero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is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:-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469265" indent="-343535">
              <a:lnSpc>
                <a:spcPct val="100000"/>
              </a:lnSpc>
              <a:buAutoNum type="alphaUcPeriod"/>
              <a:tabLst>
                <a:tab pos="469265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80-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100</a:t>
            </a:r>
            <a:r>
              <a:rPr sz="2400" spc="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beats/min</a:t>
            </a:r>
            <a:endParaRPr sz="2400">
              <a:latin typeface="Times New Roman"/>
              <a:cs typeface="Times New Roman"/>
            </a:endParaRPr>
          </a:p>
          <a:p>
            <a:pPr marL="469265" indent="-343535">
              <a:lnSpc>
                <a:spcPct val="100000"/>
              </a:lnSpc>
              <a:spcBef>
                <a:spcPts val="5"/>
              </a:spcBef>
              <a:buAutoNum type="alphaUcPeriod"/>
              <a:tabLst>
                <a:tab pos="469265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100-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120</a:t>
            </a:r>
            <a:r>
              <a:rPr sz="2400" spc="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beats/min</a:t>
            </a:r>
            <a:endParaRPr sz="2400">
              <a:latin typeface="Times New Roman"/>
              <a:cs typeface="Times New Roman"/>
            </a:endParaRPr>
          </a:p>
          <a:p>
            <a:pPr marL="469265" indent="-343535">
              <a:lnSpc>
                <a:spcPct val="100000"/>
              </a:lnSpc>
              <a:buAutoNum type="alphaUcPeriod"/>
              <a:tabLst>
                <a:tab pos="469265" algn="l"/>
              </a:tabLst>
            </a:pP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110-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160</a:t>
            </a:r>
            <a:r>
              <a:rPr sz="2400" spc="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beats/min</a:t>
            </a:r>
            <a:endParaRPr sz="2400">
              <a:latin typeface="Times New Roman"/>
              <a:cs typeface="Times New Roman"/>
            </a:endParaRPr>
          </a:p>
          <a:p>
            <a:pPr marL="469265" indent="-343535">
              <a:lnSpc>
                <a:spcPct val="100000"/>
              </a:lnSpc>
              <a:buAutoNum type="alphaUcPeriod"/>
              <a:tabLst>
                <a:tab pos="469265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160-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200</a:t>
            </a:r>
            <a:r>
              <a:rPr sz="2400" spc="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beats/min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10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Answer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110-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160</a:t>
            </a:r>
            <a:r>
              <a:rPr sz="2400" spc="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beats/min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42</a:t>
            </a:fld>
            <a:endParaRPr spc="-25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209169"/>
            <a:ext cx="7047865" cy="390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Q4)</a:t>
            </a:r>
            <a:r>
              <a:rPr sz="2400" spc="-10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The</a:t>
            </a:r>
            <a:r>
              <a:rPr sz="2400" spc="-1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Anamoly</a:t>
            </a:r>
            <a:r>
              <a:rPr sz="2400" spc="-6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scan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(TIFFA)</a:t>
            </a:r>
            <a:r>
              <a:rPr sz="2400" spc="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is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ideally</a:t>
            </a:r>
            <a:r>
              <a:rPr sz="2400" spc="-7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performed at</a:t>
            </a:r>
            <a:r>
              <a:rPr sz="2400" spc="-4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buAutoNum type="alphaUcPeriod"/>
              <a:tabLst>
                <a:tab pos="356235" algn="l"/>
              </a:tabLst>
            </a:pP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6-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8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buAutoNum type="alphaUcPeriod"/>
              <a:tabLst>
                <a:tab pos="35623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11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–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13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+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6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days</a:t>
            </a: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spcBef>
                <a:spcPts val="5"/>
              </a:spcBef>
              <a:buAutoNum type="alphaUcPeriod"/>
              <a:tabLst>
                <a:tab pos="35623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18 – 22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buAutoNum type="alphaUcPeriod"/>
              <a:tabLst>
                <a:tab pos="35623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34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–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36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870"/>
              </a:spcBef>
            </a:pPr>
            <a:endParaRPr sz="2400">
              <a:latin typeface="Times New Roman"/>
              <a:cs typeface="Times New Roman"/>
            </a:endParaRPr>
          </a:p>
          <a:p>
            <a:pPr marL="84455">
              <a:lnSpc>
                <a:spcPct val="100000"/>
              </a:lnSpc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Answer:-</a:t>
            </a:r>
            <a:r>
              <a:rPr sz="2400" spc="-9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B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84455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11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–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13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weeks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+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6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days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43</a:t>
            </a:fld>
            <a:endParaRPr spc="-25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672" y="240029"/>
            <a:ext cx="690689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Q5)</a:t>
            </a:r>
            <a:r>
              <a:rPr sz="2400" spc="-1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Acc.</a:t>
            </a:r>
            <a:r>
              <a:rPr sz="2400" spc="-1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To</a:t>
            </a:r>
            <a:r>
              <a:rPr sz="2400" spc="-7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McDonald’s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Rule</a:t>
            </a:r>
            <a:r>
              <a:rPr sz="2400" spc="-10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buAutoNum type="alphaUcPeriod"/>
              <a:tabLst>
                <a:tab pos="35623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Fundal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Height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(in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cm)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=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Maternal</a:t>
            </a:r>
            <a:r>
              <a:rPr sz="2400" spc="-8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Weight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(in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Kg)</a:t>
            </a: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buAutoNum type="alphaUcPeriod"/>
              <a:tabLst>
                <a:tab pos="35623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Fundal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Height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(in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inches)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=</a:t>
            </a:r>
            <a:r>
              <a:rPr sz="2400" spc="-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Gestation</a:t>
            </a:r>
            <a:r>
              <a:rPr sz="2400" spc="-14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Age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(in</a:t>
            </a:r>
            <a:r>
              <a:rPr sz="2400" spc="-2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weeks)</a:t>
            </a: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spcBef>
                <a:spcPts val="5"/>
              </a:spcBef>
              <a:buAutoNum type="alphaUcPeriod"/>
              <a:tabLst>
                <a:tab pos="35623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Fundal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Height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(in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cm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) =</a:t>
            </a:r>
            <a:r>
              <a:rPr sz="2400" spc="-1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Abdominal</a:t>
            </a:r>
            <a:r>
              <a:rPr sz="2400" spc="-1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Circumference</a:t>
            </a:r>
            <a:endParaRPr sz="2400">
              <a:latin typeface="Times New Roman"/>
              <a:cs typeface="Times New Roman"/>
            </a:endParaRPr>
          </a:p>
          <a:p>
            <a:pPr marL="356235" indent="-343535">
              <a:lnSpc>
                <a:spcPct val="100000"/>
              </a:lnSpc>
              <a:buAutoNum type="alphaUcPeriod"/>
              <a:tabLst>
                <a:tab pos="356235" algn="l"/>
              </a:tabLst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Fundal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Height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(in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cm)</a:t>
            </a:r>
            <a:r>
              <a:rPr sz="2400" spc="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=</a:t>
            </a:r>
            <a:r>
              <a:rPr sz="2400" spc="-2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Gestational</a:t>
            </a:r>
            <a:r>
              <a:rPr sz="2400" spc="-15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Age</a:t>
            </a:r>
            <a:r>
              <a:rPr sz="2400" spc="30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(in</a:t>
            </a:r>
            <a:r>
              <a:rPr sz="2400" spc="-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533D34"/>
                </a:solidFill>
                <a:latin typeface="Times New Roman"/>
                <a:cs typeface="Times New Roman"/>
              </a:rPr>
              <a:t>weeks)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6108" y="3435807"/>
            <a:ext cx="15322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Answer</a:t>
            </a:r>
            <a:r>
              <a:rPr sz="2400" spc="-3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533D34"/>
                </a:solidFill>
                <a:latin typeface="Times New Roman"/>
                <a:cs typeface="Times New Roman"/>
              </a:rPr>
              <a:t>:-</a:t>
            </a:r>
            <a:r>
              <a:rPr sz="2400" spc="-55" dirty="0">
                <a:solidFill>
                  <a:srgbClr val="533D34"/>
                </a:solidFill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533D34"/>
                </a:solidFill>
                <a:latin typeface="Times New Roman"/>
                <a:cs typeface="Times New Roman"/>
              </a:rPr>
              <a:t>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44</a:t>
            </a:fld>
            <a:endParaRPr spc="-25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100832" y="1710969"/>
            <a:ext cx="537908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600" dirty="0">
                <a:latin typeface="Times New Roman"/>
                <a:cs typeface="Times New Roman"/>
              </a:rPr>
              <a:t>Thank</a:t>
            </a:r>
            <a:r>
              <a:rPr sz="9600" spc="-365" dirty="0">
                <a:latin typeface="Times New Roman"/>
                <a:cs typeface="Times New Roman"/>
              </a:rPr>
              <a:t> </a:t>
            </a:r>
            <a:r>
              <a:rPr sz="9600" spc="-1019" dirty="0">
                <a:latin typeface="Times New Roman"/>
                <a:cs typeface="Times New Roman"/>
              </a:rPr>
              <a:t>Y</a:t>
            </a:r>
            <a:r>
              <a:rPr sz="9600" spc="-45" dirty="0">
                <a:latin typeface="Times New Roman"/>
                <a:cs typeface="Times New Roman"/>
              </a:rPr>
              <a:t>ou</a:t>
            </a:r>
            <a:endParaRPr sz="9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2755"/>
              </a:lnSpc>
            </a:pPr>
            <a:fld id="{81D60167-4931-47E6-BA6A-407CBD079E47}" type="slidenum">
              <a:rPr spc="-25" dirty="0"/>
              <a:t>45</a:t>
            </a:fld>
            <a:endParaRPr spc="-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2150</Words>
  <Application>Microsoft Office PowerPoint</Application>
  <PresentationFormat>Widescreen</PresentationFormat>
  <Paragraphs>448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Arial</vt:lpstr>
      <vt:lpstr>Times New Roman</vt:lpstr>
      <vt:lpstr>Wingdings</vt:lpstr>
      <vt:lpstr>Office Theme</vt:lpstr>
      <vt:lpstr>Antenatal Assessment</vt:lpstr>
      <vt:lpstr>Definition :-</vt:lpstr>
      <vt:lpstr>Goals of Antenatal Assessment :-</vt:lpstr>
      <vt:lpstr>Antenatal Visits :-</vt:lpstr>
      <vt:lpstr>PowerPoint Presentation</vt:lpstr>
      <vt:lpstr>PowerPoint Presentation</vt:lpstr>
      <vt:lpstr>PowerPoint Presentation</vt:lpstr>
      <vt:lpstr>PowerPoint Presentation</vt:lpstr>
      <vt:lpstr>Obstetric Score :-</vt:lpstr>
      <vt:lpstr>PowerPoint Presentation</vt:lpstr>
      <vt:lpstr>Obstetric History :-</vt:lpstr>
      <vt:lpstr>High Risk Pregnancies :-</vt:lpstr>
      <vt:lpstr>PowerPoint Presentation</vt:lpstr>
      <vt:lpstr>2. General Examination :-</vt:lpstr>
      <vt:lpstr>3. Systemic Examination :-</vt:lpstr>
      <vt:lpstr>Abdominal Examination :-</vt:lpstr>
      <vt:lpstr>Palpation :-</vt:lpstr>
      <vt:lpstr>PowerPoint Presentation</vt:lpstr>
      <vt:lpstr>Question:- How to differentiate whether the Period of Gestation is 32 weeks or 40 weeks on the basis of fundal height ?</vt:lpstr>
      <vt:lpstr>2) Leopold’s Manoeuvers :-</vt:lpstr>
      <vt:lpstr>PowerPoint Presentation</vt:lpstr>
      <vt:lpstr>PowerPoint Presentation</vt:lpstr>
      <vt:lpstr>Complaints in Each Trimester :-</vt:lpstr>
      <vt:lpstr>PowerPoint Presentation</vt:lpstr>
      <vt:lpstr>C) Third Trimester :-</vt:lpstr>
      <vt:lpstr>PowerPoint Presentation</vt:lpstr>
      <vt:lpstr>4. Investigations :-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Vaccinations:-</vt:lpstr>
      <vt:lpstr>Folic Acid Supplementation :-</vt:lpstr>
      <vt:lpstr>Calcium Supplementation :-</vt:lpstr>
      <vt:lpstr>Patient Counselling :-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Office</cp:lastModifiedBy>
  <cp:revision>1</cp:revision>
  <dcterms:created xsi:type="dcterms:W3CDTF">2026-10-12T05:32:12Z</dcterms:created>
  <dcterms:modified xsi:type="dcterms:W3CDTF">2026-10-12T05:32:35Z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2026-06-16T00:00:00Z</vt:filetime>
  </property>
  <property fmtid="{D5CDD505-2E9C-101B-9397-08002B2CF9AE}" pid="4" name="Creator">
    <vt:lpwstr>Microsoft® PowerPoint® 2016</vt:lpwstr>
  </property>
  <property fmtid="{D5CDD505-2E9C-101B-9397-08002B2CF9AE}" pid="5" name="LastSaved">
    <vt:filetime>2026-10-12T00:00:00Z</vt:filetime>
  </property>
  <property fmtid="{D5CDD505-2E9C-101B-9397-08002B2CF9AE}" pid="6" name="Producer">
    <vt:lpwstr>www.ilovepdf.com</vt:lpwstr>
  </property>
</Properties>
</file>