
<file path=[Content_Types].xml><?xml version="1.0" encoding="utf-8"?>
<Types xmlns="http://schemas.openxmlformats.org/package/2006/content-types"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8" d="100"/>
          <a:sy n="48" d="100"/>
        </p:scale>
        <p:origin x="821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23917" y="888738"/>
            <a:ext cx="10002520" cy="1093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7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-1308" y="-1308"/>
            <a:ext cx="20107275" cy="11311255"/>
          </a:xfrm>
          <a:custGeom>
            <a:avLst/>
            <a:gdLst/>
            <a:ahLst/>
            <a:cxnLst/>
            <a:rect l="l" t="t" r="r" b="b"/>
            <a:pathLst>
              <a:path w="20107275" h="11311255">
                <a:moveTo>
                  <a:pt x="0" y="11311173"/>
                </a:moveTo>
                <a:lnTo>
                  <a:pt x="20106717" y="11311173"/>
                </a:lnTo>
                <a:lnTo>
                  <a:pt x="20106717" y="0"/>
                </a:lnTo>
                <a:lnTo>
                  <a:pt x="0" y="0"/>
                </a:lnTo>
                <a:lnTo>
                  <a:pt x="0" y="11311173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23917" y="888738"/>
            <a:ext cx="11329035" cy="10934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9729" y="2610421"/>
            <a:ext cx="18064641" cy="4276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5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23915" y="1083164"/>
            <a:ext cx="14721840" cy="2671445"/>
          </a:xfrm>
          <a:prstGeom prst="rect">
            <a:avLst/>
          </a:prstGeom>
        </p:spPr>
        <p:txBody>
          <a:bodyPr vert="horz" wrap="square" lIns="0" tIns="276225" rIns="0" bIns="0" rtlCol="0">
            <a:spAutoFit/>
          </a:bodyPr>
          <a:lstStyle/>
          <a:p>
            <a:pPr marL="12700" marR="16510">
              <a:lnSpc>
                <a:spcPts val="9360"/>
              </a:lnSpc>
              <a:spcBef>
                <a:spcPts val="2175"/>
              </a:spcBef>
            </a:pPr>
            <a:r>
              <a:rPr sz="9550" spc="-210" dirty="0"/>
              <a:t>Approach</a:t>
            </a:r>
            <a:r>
              <a:rPr sz="9550" spc="-440" dirty="0"/>
              <a:t> </a:t>
            </a:r>
            <a:r>
              <a:rPr sz="9550" dirty="0"/>
              <a:t>to</a:t>
            </a:r>
            <a:r>
              <a:rPr sz="9550" spc="-434" dirty="0"/>
              <a:t> </a:t>
            </a:r>
            <a:r>
              <a:rPr sz="9550" spc="155" dirty="0"/>
              <a:t>a</a:t>
            </a:r>
            <a:r>
              <a:rPr sz="9550" spc="-440" dirty="0"/>
              <a:t> </a:t>
            </a:r>
            <a:r>
              <a:rPr sz="9550" spc="-100" dirty="0"/>
              <a:t>patient</a:t>
            </a:r>
            <a:r>
              <a:rPr sz="9550" spc="-434" dirty="0"/>
              <a:t> </a:t>
            </a:r>
            <a:r>
              <a:rPr sz="9550" spc="-90" dirty="0"/>
              <a:t>with </a:t>
            </a:r>
            <a:r>
              <a:rPr sz="9550" spc="-95" dirty="0"/>
              <a:t>hepatitis</a:t>
            </a:r>
            <a:endParaRPr sz="9550"/>
          </a:p>
        </p:txBody>
      </p:sp>
      <p:sp>
        <p:nvSpPr>
          <p:cNvPr id="3" name="object 3"/>
          <p:cNvSpPr txBox="1"/>
          <p:nvPr/>
        </p:nvSpPr>
        <p:spPr>
          <a:xfrm>
            <a:off x="755650" y="8931275"/>
            <a:ext cx="13333094" cy="1403589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40"/>
              </a:spcBef>
            </a:pPr>
            <a:endParaRPr sz="45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4500" b="1" spc="75" dirty="0">
                <a:latin typeface="Arial"/>
                <a:cs typeface="Arial"/>
              </a:rPr>
              <a:t>Moderated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by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Dr.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Jagrati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(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medicine</a:t>
            </a:r>
            <a:r>
              <a:rPr sz="4500" b="1" spc="-3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department)</a:t>
            </a:r>
            <a:endParaRPr sz="45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239146" y="4229245"/>
            <a:ext cx="11670665" cy="14833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50" spc="-204" dirty="0"/>
              <a:t>History</a:t>
            </a:r>
            <a:r>
              <a:rPr sz="9550" spc="-459" dirty="0"/>
              <a:t> </a:t>
            </a:r>
            <a:r>
              <a:rPr sz="9550" dirty="0"/>
              <a:t>of</a:t>
            </a:r>
            <a:r>
              <a:rPr sz="9550" spc="-640" dirty="0"/>
              <a:t> </a:t>
            </a:r>
            <a:r>
              <a:rPr sz="9550" dirty="0"/>
              <a:t>the</a:t>
            </a:r>
            <a:r>
              <a:rPr sz="9550" spc="-550" dirty="0"/>
              <a:t> </a:t>
            </a:r>
            <a:r>
              <a:rPr sz="9550" spc="-100" dirty="0"/>
              <a:t>patient</a:t>
            </a:r>
            <a:endParaRPr sz="955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80" dirty="0"/>
              <a:t>Patient</a:t>
            </a:r>
            <a:r>
              <a:rPr spc="-360" dirty="0"/>
              <a:t> </a:t>
            </a:r>
            <a:r>
              <a:rPr spc="-130" dirty="0"/>
              <a:t>particulars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2645254"/>
            <a:ext cx="11137900" cy="641286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6179185">
              <a:lnSpc>
                <a:spcPts val="5610"/>
              </a:lnSpc>
              <a:spcBef>
                <a:spcPts val="145"/>
              </a:spcBef>
            </a:pPr>
            <a:r>
              <a:rPr sz="4500" b="1" spc="90" dirty="0">
                <a:latin typeface="Arial"/>
                <a:cs typeface="Arial"/>
              </a:rPr>
              <a:t>Name</a:t>
            </a:r>
            <a:r>
              <a:rPr sz="4500" b="1" spc="10" dirty="0">
                <a:latin typeface="Arial"/>
                <a:cs typeface="Arial"/>
              </a:rPr>
              <a:t> </a:t>
            </a:r>
            <a:r>
              <a:rPr sz="4500" b="1" spc="345" dirty="0">
                <a:latin typeface="Arial"/>
                <a:cs typeface="Arial"/>
              </a:rPr>
              <a:t>-</a:t>
            </a:r>
            <a:r>
              <a:rPr sz="4500" b="1" spc="15" dirty="0">
                <a:latin typeface="Arial"/>
                <a:cs typeface="Arial"/>
              </a:rPr>
              <a:t> </a:t>
            </a:r>
            <a:r>
              <a:rPr sz="4500" b="1" spc="45" dirty="0">
                <a:latin typeface="Arial"/>
                <a:cs typeface="Arial"/>
              </a:rPr>
              <a:t>Mukesh </a:t>
            </a:r>
            <a:r>
              <a:rPr sz="4500" b="1" dirty="0">
                <a:latin typeface="Arial"/>
                <a:cs typeface="Arial"/>
              </a:rPr>
              <a:t>Age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spc="345" dirty="0">
                <a:latin typeface="Arial"/>
                <a:cs typeface="Arial"/>
              </a:rPr>
              <a:t>-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33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years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spc="-25" dirty="0">
                <a:latin typeface="Arial"/>
                <a:cs typeface="Arial"/>
              </a:rPr>
              <a:t>old </a:t>
            </a:r>
            <a:r>
              <a:rPr sz="4500" b="1" dirty="0">
                <a:latin typeface="Arial"/>
                <a:cs typeface="Arial"/>
              </a:rPr>
              <a:t>Gender-</a:t>
            </a:r>
            <a:r>
              <a:rPr sz="4500" b="1" spc="105" dirty="0">
                <a:latin typeface="Arial"/>
                <a:cs typeface="Arial"/>
              </a:rPr>
              <a:t> </a:t>
            </a:r>
            <a:r>
              <a:rPr sz="4500" b="1" spc="30" dirty="0">
                <a:latin typeface="Arial"/>
                <a:cs typeface="Arial"/>
              </a:rPr>
              <a:t>male </a:t>
            </a:r>
            <a:r>
              <a:rPr sz="4500" b="1" dirty="0">
                <a:latin typeface="Arial"/>
                <a:cs typeface="Arial"/>
              </a:rPr>
              <a:t>Religion-</a:t>
            </a:r>
            <a:r>
              <a:rPr sz="4500" b="1" spc="20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hindu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ts val="5375"/>
              </a:lnSpc>
            </a:pPr>
            <a:r>
              <a:rPr sz="4500" b="1" dirty="0">
                <a:latin typeface="Arial"/>
                <a:cs typeface="Arial"/>
              </a:rPr>
              <a:t>Maritial</a:t>
            </a:r>
            <a:r>
              <a:rPr sz="4500" b="1" spc="175" dirty="0">
                <a:latin typeface="Arial"/>
                <a:cs typeface="Arial"/>
              </a:rPr>
              <a:t> </a:t>
            </a:r>
            <a:r>
              <a:rPr sz="4500" b="1" spc="60" dirty="0">
                <a:latin typeface="Arial"/>
                <a:cs typeface="Arial"/>
              </a:rPr>
              <a:t>status-</a:t>
            </a:r>
            <a:r>
              <a:rPr sz="4500" b="1" spc="18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married</a:t>
            </a:r>
            <a:endParaRPr sz="4500">
              <a:latin typeface="Arial"/>
              <a:cs typeface="Arial"/>
            </a:endParaRPr>
          </a:p>
          <a:p>
            <a:pPr marL="12700" marR="4482465">
              <a:lnSpc>
                <a:spcPct val="103800"/>
              </a:lnSpc>
            </a:pPr>
            <a:r>
              <a:rPr sz="4500" b="1" dirty="0">
                <a:latin typeface="Arial"/>
                <a:cs typeface="Arial"/>
              </a:rPr>
              <a:t>Occupation</a:t>
            </a:r>
            <a:r>
              <a:rPr sz="4500" b="1" spc="130" dirty="0">
                <a:latin typeface="Arial"/>
                <a:cs typeface="Arial"/>
              </a:rPr>
              <a:t> </a:t>
            </a:r>
            <a:r>
              <a:rPr sz="4500" b="1" spc="345" dirty="0">
                <a:latin typeface="Arial"/>
                <a:cs typeface="Arial"/>
              </a:rPr>
              <a:t>-</a:t>
            </a:r>
            <a:r>
              <a:rPr sz="4500" b="1" spc="13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farmer </a:t>
            </a:r>
            <a:r>
              <a:rPr sz="4500" b="1" dirty="0">
                <a:latin typeface="Arial"/>
                <a:cs typeface="Arial"/>
              </a:rPr>
              <a:t>Resident-</a:t>
            </a:r>
            <a:r>
              <a:rPr sz="4500" b="1" spc="42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Shahjahanpur</a:t>
            </a:r>
            <a:endParaRPr sz="4500">
              <a:latin typeface="Arial"/>
              <a:cs typeface="Arial"/>
            </a:endParaRPr>
          </a:p>
          <a:p>
            <a:pPr marL="12700" marR="5080">
              <a:lnSpc>
                <a:spcPct val="103800"/>
              </a:lnSpc>
              <a:spcBef>
                <a:spcPts val="5"/>
              </a:spcBef>
            </a:pPr>
            <a:r>
              <a:rPr sz="4500" b="1" spc="95" dirty="0">
                <a:latin typeface="Arial"/>
                <a:cs typeface="Arial"/>
              </a:rPr>
              <a:t>Date</a:t>
            </a:r>
            <a:r>
              <a:rPr sz="4500" b="1" spc="5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5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admission-</a:t>
            </a:r>
            <a:r>
              <a:rPr sz="4500" b="1" spc="5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3rd</a:t>
            </a:r>
            <a:r>
              <a:rPr sz="4500" b="1" spc="5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September,2026 </a:t>
            </a:r>
            <a:r>
              <a:rPr sz="4500" b="1" spc="95" dirty="0">
                <a:latin typeface="Arial"/>
                <a:cs typeface="Arial"/>
              </a:rPr>
              <a:t>Date</a:t>
            </a:r>
            <a:r>
              <a:rPr sz="4500" b="1" spc="1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1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examination-7th</a:t>
            </a:r>
            <a:r>
              <a:rPr sz="4500" b="1" spc="13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september,2026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95" dirty="0"/>
              <a:t>Chief</a:t>
            </a:r>
            <a:r>
              <a:rPr spc="-395" dirty="0"/>
              <a:t> </a:t>
            </a:r>
            <a:r>
              <a:rPr spc="-130" dirty="0"/>
              <a:t>complaints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3256589"/>
            <a:ext cx="15163800" cy="35648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dirty="0">
                <a:latin typeface="Arial"/>
                <a:cs typeface="Arial"/>
              </a:rPr>
              <a:t>Patient</a:t>
            </a:r>
            <a:r>
              <a:rPr sz="4500" b="1" spc="85" dirty="0">
                <a:latin typeface="Arial"/>
                <a:cs typeface="Arial"/>
              </a:rPr>
              <a:t> came</a:t>
            </a:r>
            <a:r>
              <a:rPr sz="4500" b="1" spc="9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to</a:t>
            </a:r>
            <a:r>
              <a:rPr sz="4500" b="1" spc="8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medicine</a:t>
            </a:r>
            <a:r>
              <a:rPr sz="4500" b="1" spc="9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OPD</a:t>
            </a:r>
            <a:r>
              <a:rPr sz="4500" b="1" spc="8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with</a:t>
            </a:r>
            <a:r>
              <a:rPr sz="4500" b="1" spc="9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chief</a:t>
            </a:r>
            <a:r>
              <a:rPr sz="4500" b="1" spc="8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complaints</a:t>
            </a:r>
            <a:r>
              <a:rPr sz="4500" b="1" spc="90" dirty="0">
                <a:latin typeface="Arial"/>
                <a:cs typeface="Arial"/>
              </a:rPr>
              <a:t> </a:t>
            </a:r>
            <a:r>
              <a:rPr sz="4500" b="1" spc="-25" dirty="0">
                <a:latin typeface="Arial"/>
                <a:cs typeface="Arial"/>
              </a:rPr>
              <a:t>of</a:t>
            </a:r>
            <a:endParaRPr sz="4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30"/>
              </a:spcBef>
            </a:pPr>
            <a:endParaRPr sz="4500">
              <a:latin typeface="Arial"/>
              <a:cs typeface="Arial"/>
            </a:endParaRPr>
          </a:p>
          <a:p>
            <a:pPr marL="12700" marR="6486525">
              <a:lnSpc>
                <a:spcPct val="103800"/>
              </a:lnSpc>
            </a:pPr>
            <a:r>
              <a:rPr sz="4500" b="1" dirty="0">
                <a:latin typeface="Arial"/>
                <a:cs typeface="Arial"/>
              </a:rPr>
              <a:t>Loss</a:t>
            </a:r>
            <a:r>
              <a:rPr sz="4500" b="1" spc="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appetite</a:t>
            </a:r>
            <a:r>
              <a:rPr sz="4500" b="1" spc="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from</a:t>
            </a:r>
            <a:r>
              <a:rPr sz="4500" b="1" spc="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10</a:t>
            </a:r>
            <a:r>
              <a:rPr sz="4500" b="1" spc="35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days Easily</a:t>
            </a:r>
            <a:r>
              <a:rPr sz="4500" b="1" spc="-1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fatiguability</a:t>
            </a:r>
            <a:r>
              <a:rPr sz="4500" b="1" spc="-1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from</a:t>
            </a:r>
            <a:r>
              <a:rPr sz="4500" b="1" spc="-1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10</a:t>
            </a:r>
            <a:r>
              <a:rPr sz="4500" b="1" spc="-125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days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4500" b="1" spc="-500" dirty="0">
                <a:latin typeface="Arial"/>
                <a:cs typeface="Arial"/>
              </a:rPr>
              <a:t>Y</a:t>
            </a:r>
            <a:r>
              <a:rPr sz="4500" b="1" spc="5" dirty="0">
                <a:latin typeface="Arial"/>
                <a:cs typeface="Arial"/>
              </a:rPr>
              <a:t>ellowish</a:t>
            </a:r>
            <a:r>
              <a:rPr sz="4500" b="1" spc="-1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discolouration</a:t>
            </a:r>
            <a:r>
              <a:rPr sz="4500" b="1" spc="-1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-1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Eye</a:t>
            </a:r>
            <a:r>
              <a:rPr sz="4500" b="1" spc="-114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from</a:t>
            </a:r>
            <a:r>
              <a:rPr sz="4500" b="1" spc="-1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10</a:t>
            </a:r>
            <a:r>
              <a:rPr sz="4500" b="1" spc="-114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days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5703" y="804515"/>
            <a:ext cx="17124410" cy="941931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5" dirty="0"/>
              <a:t>History</a:t>
            </a:r>
            <a:r>
              <a:rPr spc="-335" dirty="0"/>
              <a:t> </a:t>
            </a:r>
            <a:r>
              <a:rPr dirty="0"/>
              <a:t>of</a:t>
            </a:r>
            <a:r>
              <a:rPr spc="-360" dirty="0"/>
              <a:t> </a:t>
            </a:r>
            <a:r>
              <a:rPr spc="-155" dirty="0"/>
              <a:t>presenting</a:t>
            </a:r>
            <a:r>
              <a:rPr spc="-330" dirty="0"/>
              <a:t> </a:t>
            </a:r>
            <a:r>
              <a:rPr spc="-280" dirty="0"/>
              <a:t>illness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25685" y="3076032"/>
            <a:ext cx="18701385" cy="6216015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25"/>
              </a:spcBef>
            </a:pPr>
            <a:r>
              <a:rPr sz="5000" b="1" dirty="0">
                <a:latin typeface="Arial"/>
                <a:cs typeface="Arial"/>
              </a:rPr>
              <a:t>According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to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the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Patient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he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spc="60" dirty="0">
                <a:latin typeface="Arial"/>
                <a:cs typeface="Arial"/>
              </a:rPr>
              <a:t>was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apparently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well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10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days</a:t>
            </a:r>
            <a:r>
              <a:rPr sz="5000" b="1" spc="20" dirty="0">
                <a:latin typeface="Arial"/>
                <a:cs typeface="Arial"/>
              </a:rPr>
              <a:t> </a:t>
            </a:r>
            <a:r>
              <a:rPr sz="5000" b="1" spc="65" dirty="0">
                <a:latin typeface="Arial"/>
                <a:cs typeface="Arial"/>
              </a:rPr>
              <a:t>back </a:t>
            </a:r>
            <a:r>
              <a:rPr sz="5000" b="1" dirty="0">
                <a:latin typeface="Arial"/>
                <a:cs typeface="Arial"/>
              </a:rPr>
              <a:t>when</a:t>
            </a:r>
            <a:r>
              <a:rPr sz="5000" b="1" spc="3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he</a:t>
            </a:r>
            <a:r>
              <a:rPr sz="5000" b="1" spc="3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developed</a:t>
            </a:r>
            <a:r>
              <a:rPr sz="5000" b="1" spc="3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loss</a:t>
            </a:r>
            <a:r>
              <a:rPr sz="5000" b="1" spc="3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of</a:t>
            </a:r>
            <a:r>
              <a:rPr sz="5000" b="1" spc="3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appetite</a:t>
            </a:r>
            <a:r>
              <a:rPr sz="5000" b="1" spc="3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which</a:t>
            </a:r>
            <a:r>
              <a:rPr sz="5000" b="1" spc="35" dirty="0">
                <a:latin typeface="Arial"/>
                <a:cs typeface="Arial"/>
              </a:rPr>
              <a:t> </a:t>
            </a:r>
            <a:r>
              <a:rPr sz="5000" b="1" spc="60" dirty="0">
                <a:latin typeface="Arial"/>
                <a:cs typeface="Arial"/>
              </a:rPr>
              <a:t>was</a:t>
            </a:r>
            <a:r>
              <a:rPr sz="5000" b="1" spc="30" dirty="0">
                <a:latin typeface="Arial"/>
                <a:cs typeface="Arial"/>
              </a:rPr>
              <a:t> </a:t>
            </a:r>
            <a:r>
              <a:rPr sz="5000" b="1" spc="-10" dirty="0">
                <a:latin typeface="Arial"/>
                <a:cs typeface="Arial"/>
              </a:rPr>
              <a:t>gradual progressive.</a:t>
            </a:r>
            <a:r>
              <a:rPr sz="5000" b="1" spc="8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Patient</a:t>
            </a:r>
            <a:r>
              <a:rPr sz="5000" b="1" spc="8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reports</a:t>
            </a:r>
            <a:r>
              <a:rPr sz="5000" b="1" spc="8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to</a:t>
            </a:r>
            <a:r>
              <a:rPr sz="5000" b="1" spc="8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decreased</a:t>
            </a:r>
            <a:r>
              <a:rPr sz="5000" b="1" spc="8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oral</a:t>
            </a:r>
            <a:r>
              <a:rPr sz="5000" b="1" spc="85" dirty="0">
                <a:latin typeface="Arial"/>
                <a:cs typeface="Arial"/>
              </a:rPr>
              <a:t> </a:t>
            </a:r>
            <a:r>
              <a:rPr sz="5000" b="1" spc="-10" dirty="0">
                <a:latin typeface="Arial"/>
                <a:cs typeface="Arial"/>
              </a:rPr>
              <a:t>intake </a:t>
            </a:r>
            <a:r>
              <a:rPr sz="5000" b="1" dirty="0">
                <a:latin typeface="Arial"/>
                <a:cs typeface="Arial"/>
              </a:rPr>
              <a:t>compared</a:t>
            </a:r>
            <a:r>
              <a:rPr sz="5000" b="1" spc="1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to</a:t>
            </a:r>
            <a:r>
              <a:rPr sz="5000" b="1" spc="1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usual</a:t>
            </a:r>
            <a:r>
              <a:rPr sz="5000" b="1" spc="1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intake.</a:t>
            </a:r>
            <a:r>
              <a:rPr sz="5000" b="1" spc="1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Also</a:t>
            </a:r>
            <a:r>
              <a:rPr sz="5000" b="1" spc="1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complaints</a:t>
            </a:r>
            <a:r>
              <a:rPr sz="5000" b="1" spc="1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of</a:t>
            </a:r>
            <a:r>
              <a:rPr sz="5000" b="1" spc="10" dirty="0">
                <a:latin typeface="Arial"/>
                <a:cs typeface="Arial"/>
              </a:rPr>
              <a:t> </a:t>
            </a:r>
            <a:r>
              <a:rPr sz="5000" b="1" spc="-10" dirty="0">
                <a:latin typeface="Arial"/>
                <a:cs typeface="Arial"/>
              </a:rPr>
              <a:t>abdominal fullness</a:t>
            </a:r>
            <a:r>
              <a:rPr sz="5000" b="1" spc="-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and</a:t>
            </a:r>
            <a:r>
              <a:rPr sz="5000" b="1" spc="-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mild</a:t>
            </a:r>
            <a:r>
              <a:rPr sz="5000" b="1" spc="-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abdominal</a:t>
            </a:r>
            <a:r>
              <a:rPr sz="5000" b="1" spc="-1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discomfort</a:t>
            </a:r>
            <a:r>
              <a:rPr sz="5000" b="1" spc="-2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associated</a:t>
            </a:r>
            <a:r>
              <a:rPr sz="5000" b="1" spc="-20" dirty="0">
                <a:latin typeface="Arial"/>
                <a:cs typeface="Arial"/>
              </a:rPr>
              <a:t> with </a:t>
            </a:r>
            <a:r>
              <a:rPr sz="5000" b="1" dirty="0">
                <a:latin typeface="Arial"/>
                <a:cs typeface="Arial"/>
              </a:rPr>
              <a:t>nausea</a:t>
            </a:r>
            <a:r>
              <a:rPr sz="5000" b="1" spc="-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which aggravates following meals their is no </a:t>
            </a:r>
            <a:r>
              <a:rPr sz="5000" b="1" spc="-10" dirty="0">
                <a:latin typeface="Arial"/>
                <a:cs typeface="Arial"/>
              </a:rPr>
              <a:t>history </a:t>
            </a:r>
            <a:r>
              <a:rPr sz="5000" b="1" dirty="0">
                <a:latin typeface="Arial"/>
                <a:cs typeface="Arial"/>
              </a:rPr>
              <a:t>of</a:t>
            </a:r>
            <a:r>
              <a:rPr sz="5000" b="1" spc="-10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vomiting</a:t>
            </a:r>
            <a:r>
              <a:rPr sz="5000" b="1" spc="-10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,</a:t>
            </a:r>
            <a:r>
              <a:rPr sz="5000" b="1" spc="-100" dirty="0">
                <a:latin typeface="Arial"/>
                <a:cs typeface="Arial"/>
              </a:rPr>
              <a:t> </a:t>
            </a:r>
            <a:r>
              <a:rPr sz="5000" b="1" spc="-10" dirty="0">
                <a:latin typeface="Arial"/>
                <a:cs typeface="Arial"/>
              </a:rPr>
              <a:t>difficulty</a:t>
            </a:r>
            <a:r>
              <a:rPr sz="5000" b="1" spc="-9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in</a:t>
            </a:r>
            <a:r>
              <a:rPr sz="5000" b="1" spc="-100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swallowing,</a:t>
            </a:r>
            <a:r>
              <a:rPr sz="5000" b="1" spc="1190" dirty="0">
                <a:latin typeface="Arial"/>
                <a:cs typeface="Arial"/>
              </a:rPr>
              <a:t> </a:t>
            </a:r>
            <a:r>
              <a:rPr sz="5000" b="1" spc="-10" dirty="0">
                <a:latin typeface="Arial"/>
                <a:cs typeface="Arial"/>
              </a:rPr>
              <a:t>melena,</a:t>
            </a:r>
            <a:endParaRPr sz="5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b="1" dirty="0">
                <a:latin typeface="Arial"/>
                <a:cs typeface="Arial"/>
              </a:rPr>
              <a:t>hematemesis</a:t>
            </a:r>
            <a:r>
              <a:rPr sz="5000" b="1" spc="4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.no</a:t>
            </a:r>
            <a:r>
              <a:rPr sz="5000" b="1" spc="4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complaints</a:t>
            </a:r>
            <a:r>
              <a:rPr sz="5000" b="1" spc="4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of</a:t>
            </a:r>
            <a:r>
              <a:rPr sz="5000" b="1" spc="4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constipation</a:t>
            </a:r>
            <a:r>
              <a:rPr sz="5000" b="1" spc="45" dirty="0">
                <a:latin typeface="Arial"/>
                <a:cs typeface="Arial"/>
              </a:rPr>
              <a:t> </a:t>
            </a:r>
            <a:r>
              <a:rPr sz="5000" b="1" dirty="0">
                <a:latin typeface="Arial"/>
                <a:cs typeface="Arial"/>
              </a:rPr>
              <a:t>and</a:t>
            </a:r>
            <a:r>
              <a:rPr sz="5000" b="1" spc="45" dirty="0">
                <a:latin typeface="Arial"/>
                <a:cs typeface="Arial"/>
              </a:rPr>
              <a:t> </a:t>
            </a:r>
            <a:r>
              <a:rPr sz="5000" b="1" spc="-10" dirty="0">
                <a:latin typeface="Arial"/>
                <a:cs typeface="Arial"/>
              </a:rPr>
              <a:t>diarrhoea</a:t>
            </a:r>
            <a:endParaRPr sz="5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07263" y="519556"/>
            <a:ext cx="17766030" cy="7267575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12700" marR="5080" algn="just">
              <a:lnSpc>
                <a:spcPts val="6350"/>
              </a:lnSpc>
              <a:spcBef>
                <a:spcPts val="215"/>
              </a:spcBef>
            </a:pPr>
            <a:r>
              <a:rPr sz="5200" b="1" spc="-40" dirty="0">
                <a:latin typeface="Arial"/>
                <a:cs typeface="Arial"/>
              </a:rPr>
              <a:t>Also</a:t>
            </a:r>
            <a:r>
              <a:rPr sz="5200" b="1" spc="-18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complaints</a:t>
            </a:r>
            <a:r>
              <a:rPr sz="5200" b="1" spc="-18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of</a:t>
            </a:r>
            <a:r>
              <a:rPr sz="5200" b="1" spc="-180" dirty="0">
                <a:latin typeface="Arial"/>
                <a:cs typeface="Arial"/>
              </a:rPr>
              <a:t> </a:t>
            </a:r>
            <a:r>
              <a:rPr sz="5200" b="1" spc="-20" dirty="0">
                <a:latin typeface="Arial"/>
                <a:cs typeface="Arial"/>
              </a:rPr>
              <a:t>easily</a:t>
            </a:r>
            <a:r>
              <a:rPr sz="5200" b="1" spc="-185" dirty="0">
                <a:latin typeface="Arial"/>
                <a:cs typeface="Arial"/>
              </a:rPr>
              <a:t> </a:t>
            </a:r>
            <a:r>
              <a:rPr sz="5200" b="1" spc="-25" dirty="0">
                <a:latin typeface="Arial"/>
                <a:cs typeface="Arial"/>
              </a:rPr>
              <a:t>fatiguability</a:t>
            </a:r>
            <a:r>
              <a:rPr sz="5200" b="1" spc="-18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which</a:t>
            </a:r>
            <a:r>
              <a:rPr sz="5200" b="1" spc="-18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was</a:t>
            </a:r>
            <a:r>
              <a:rPr sz="5200" b="1" spc="-185" dirty="0">
                <a:latin typeface="Arial"/>
                <a:cs typeface="Arial"/>
              </a:rPr>
              <a:t> </a:t>
            </a:r>
            <a:r>
              <a:rPr sz="5200" b="1" spc="-10" dirty="0">
                <a:latin typeface="Arial"/>
                <a:cs typeface="Arial"/>
              </a:rPr>
              <a:t>gradual </a:t>
            </a:r>
            <a:r>
              <a:rPr sz="5200" b="1" dirty="0">
                <a:latin typeface="Arial"/>
                <a:cs typeface="Arial"/>
              </a:rPr>
              <a:t>and</a:t>
            </a:r>
            <a:r>
              <a:rPr sz="5200" b="1" spc="-170" dirty="0">
                <a:latin typeface="Arial"/>
                <a:cs typeface="Arial"/>
              </a:rPr>
              <a:t> </a:t>
            </a:r>
            <a:r>
              <a:rPr sz="5200" b="1" spc="-35" dirty="0">
                <a:latin typeface="Arial"/>
                <a:cs typeface="Arial"/>
              </a:rPr>
              <a:t>progressive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in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nature.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Patient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describes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spc="-10" dirty="0">
                <a:latin typeface="Arial"/>
                <a:cs typeface="Arial"/>
              </a:rPr>
              <a:t>generalised </a:t>
            </a:r>
            <a:r>
              <a:rPr sz="5200" b="1" dirty="0">
                <a:latin typeface="Arial"/>
                <a:cs typeface="Arial"/>
              </a:rPr>
              <a:t>tiredness</a:t>
            </a:r>
            <a:r>
              <a:rPr sz="5200" b="1" spc="-14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and</a:t>
            </a:r>
            <a:r>
              <a:rPr sz="5200" b="1" spc="-14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lack</a:t>
            </a:r>
            <a:r>
              <a:rPr sz="5200" b="1" spc="-14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of</a:t>
            </a:r>
            <a:r>
              <a:rPr sz="5200" b="1" spc="-14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energy</a:t>
            </a:r>
            <a:r>
              <a:rPr sz="5200" b="1" spc="-14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,</a:t>
            </a:r>
            <a:r>
              <a:rPr sz="5200" b="1" spc="-14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particularly</a:t>
            </a:r>
            <a:r>
              <a:rPr sz="5200" b="1" spc="-14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on</a:t>
            </a:r>
            <a:r>
              <a:rPr sz="5200" b="1" spc="-140" dirty="0">
                <a:latin typeface="Arial"/>
                <a:cs typeface="Arial"/>
              </a:rPr>
              <a:t> </a:t>
            </a:r>
            <a:r>
              <a:rPr sz="5200" b="1" spc="-10" dirty="0">
                <a:latin typeface="Arial"/>
                <a:cs typeface="Arial"/>
              </a:rPr>
              <a:t>performing </a:t>
            </a:r>
            <a:r>
              <a:rPr sz="5200" b="1" dirty="0">
                <a:latin typeface="Arial"/>
                <a:cs typeface="Arial"/>
              </a:rPr>
              <a:t>daily</a:t>
            </a:r>
            <a:r>
              <a:rPr sz="5200" b="1" spc="-17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activities.</a:t>
            </a:r>
            <a:r>
              <a:rPr sz="5200" b="1" spc="-175" dirty="0">
                <a:latin typeface="Arial"/>
                <a:cs typeface="Arial"/>
              </a:rPr>
              <a:t> </a:t>
            </a:r>
            <a:r>
              <a:rPr sz="5200" b="1" spc="75" dirty="0">
                <a:latin typeface="Arial"/>
                <a:cs typeface="Arial"/>
              </a:rPr>
              <a:t>It</a:t>
            </a:r>
            <a:r>
              <a:rPr sz="5200" b="1" spc="-175" dirty="0">
                <a:latin typeface="Arial"/>
                <a:cs typeface="Arial"/>
              </a:rPr>
              <a:t> </a:t>
            </a:r>
            <a:r>
              <a:rPr sz="5200" b="1" spc="-20" dirty="0">
                <a:latin typeface="Arial"/>
                <a:cs typeface="Arial"/>
              </a:rPr>
              <a:t>relieves</a:t>
            </a:r>
            <a:r>
              <a:rPr sz="5200" b="1" spc="-17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on</a:t>
            </a:r>
            <a:r>
              <a:rPr sz="5200" b="1" spc="-17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taking</a:t>
            </a:r>
            <a:r>
              <a:rPr sz="5200" b="1" spc="-175" dirty="0">
                <a:latin typeface="Arial"/>
                <a:cs typeface="Arial"/>
              </a:rPr>
              <a:t> </a:t>
            </a:r>
            <a:r>
              <a:rPr sz="5200" b="1" spc="-10" dirty="0">
                <a:latin typeface="Arial"/>
                <a:cs typeface="Arial"/>
              </a:rPr>
              <a:t>rest.</a:t>
            </a:r>
            <a:endParaRPr sz="5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5200">
              <a:latin typeface="Arial"/>
              <a:cs typeface="Arial"/>
            </a:endParaRPr>
          </a:p>
          <a:p>
            <a:pPr marL="12700" marR="2561590">
              <a:lnSpc>
                <a:spcPct val="101699"/>
              </a:lnSpc>
            </a:pPr>
            <a:r>
              <a:rPr sz="5200" b="1" dirty="0">
                <a:latin typeface="Arial"/>
                <a:cs typeface="Arial"/>
              </a:rPr>
              <a:t>Their</a:t>
            </a:r>
            <a:r>
              <a:rPr sz="5200" b="1" spc="-17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is</a:t>
            </a:r>
            <a:r>
              <a:rPr sz="5200" b="1" spc="-17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no</a:t>
            </a:r>
            <a:r>
              <a:rPr sz="5200" b="1" spc="-175" dirty="0">
                <a:latin typeface="Arial"/>
                <a:cs typeface="Arial"/>
              </a:rPr>
              <a:t> </a:t>
            </a:r>
            <a:r>
              <a:rPr sz="5200" b="1" spc="-30" dirty="0">
                <a:latin typeface="Arial"/>
                <a:cs typeface="Arial"/>
              </a:rPr>
              <a:t>history</a:t>
            </a:r>
            <a:r>
              <a:rPr sz="5200" b="1" spc="-17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of</a:t>
            </a:r>
            <a:r>
              <a:rPr sz="5200" b="1" spc="-170" dirty="0">
                <a:latin typeface="Arial"/>
                <a:cs typeface="Arial"/>
              </a:rPr>
              <a:t> </a:t>
            </a:r>
            <a:r>
              <a:rPr sz="5200" b="1" spc="-10" dirty="0">
                <a:latin typeface="Arial"/>
                <a:cs typeface="Arial"/>
              </a:rPr>
              <a:t>breathlessness,</a:t>
            </a:r>
            <a:r>
              <a:rPr sz="5200" b="1" spc="-17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chest</a:t>
            </a:r>
            <a:r>
              <a:rPr sz="5200" b="1" spc="-170" dirty="0">
                <a:latin typeface="Arial"/>
                <a:cs typeface="Arial"/>
              </a:rPr>
              <a:t> </a:t>
            </a:r>
            <a:r>
              <a:rPr sz="5200" b="1" spc="-10" dirty="0">
                <a:latin typeface="Arial"/>
                <a:cs typeface="Arial"/>
              </a:rPr>
              <a:t>pain, </a:t>
            </a:r>
            <a:r>
              <a:rPr sz="5200" b="1" dirty="0">
                <a:latin typeface="Arial"/>
                <a:cs typeface="Arial"/>
              </a:rPr>
              <a:t>palpitations,</a:t>
            </a:r>
            <a:r>
              <a:rPr sz="5200" b="1" spc="-229" dirty="0">
                <a:latin typeface="Arial"/>
                <a:cs typeface="Arial"/>
              </a:rPr>
              <a:t> </a:t>
            </a:r>
            <a:r>
              <a:rPr sz="5200" b="1" spc="-20" dirty="0">
                <a:latin typeface="Arial"/>
                <a:cs typeface="Arial"/>
              </a:rPr>
              <a:t>giddiness</a:t>
            </a:r>
            <a:r>
              <a:rPr sz="5200" b="1" spc="-22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or</a:t>
            </a:r>
            <a:r>
              <a:rPr sz="5200" b="1" spc="-225" dirty="0">
                <a:latin typeface="Arial"/>
                <a:cs typeface="Arial"/>
              </a:rPr>
              <a:t> </a:t>
            </a:r>
            <a:r>
              <a:rPr sz="5200" b="1" spc="-10" dirty="0">
                <a:latin typeface="Arial"/>
                <a:cs typeface="Arial"/>
              </a:rPr>
              <a:t>syncope.</a:t>
            </a:r>
            <a:endParaRPr sz="5200">
              <a:latin typeface="Arial"/>
              <a:cs typeface="Arial"/>
            </a:endParaRPr>
          </a:p>
          <a:p>
            <a:pPr marL="12700" marR="1235075" indent="182880">
              <a:lnSpc>
                <a:spcPct val="101699"/>
              </a:lnSpc>
            </a:pPr>
            <a:r>
              <a:rPr sz="5200" b="1" dirty="0">
                <a:latin typeface="Arial"/>
                <a:cs typeface="Arial"/>
              </a:rPr>
              <a:t>Their</a:t>
            </a:r>
            <a:r>
              <a:rPr sz="5200" b="1" spc="-17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is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no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spc="-30" dirty="0">
                <a:latin typeface="Arial"/>
                <a:cs typeface="Arial"/>
              </a:rPr>
              <a:t>history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of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muscle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weakness,</a:t>
            </a:r>
            <a:r>
              <a:rPr sz="5200" b="1" spc="-170" dirty="0">
                <a:latin typeface="Arial"/>
                <a:cs typeface="Arial"/>
              </a:rPr>
              <a:t> </a:t>
            </a:r>
            <a:r>
              <a:rPr sz="5200" b="1" spc="-40" dirty="0">
                <a:latin typeface="Arial"/>
                <a:cs typeface="Arial"/>
              </a:rPr>
              <a:t>difficulty</a:t>
            </a:r>
            <a:r>
              <a:rPr sz="5200" b="1" spc="-165" dirty="0">
                <a:latin typeface="Arial"/>
                <a:cs typeface="Arial"/>
              </a:rPr>
              <a:t> </a:t>
            </a:r>
            <a:r>
              <a:rPr sz="5200" b="1" spc="-25" dirty="0">
                <a:latin typeface="Arial"/>
                <a:cs typeface="Arial"/>
              </a:rPr>
              <a:t>in </a:t>
            </a:r>
            <a:r>
              <a:rPr sz="5200" b="1" spc="-20" dirty="0">
                <a:latin typeface="Arial"/>
                <a:cs typeface="Arial"/>
              </a:rPr>
              <a:t>climbing</a:t>
            </a:r>
            <a:r>
              <a:rPr sz="5200" b="1" spc="-13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stairs</a:t>
            </a:r>
            <a:r>
              <a:rPr sz="5200" b="1" spc="-13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or</a:t>
            </a:r>
            <a:r>
              <a:rPr sz="5200" b="1" spc="-13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getting</a:t>
            </a:r>
            <a:r>
              <a:rPr sz="5200" b="1" spc="-13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up</a:t>
            </a:r>
            <a:r>
              <a:rPr sz="5200" b="1" spc="-13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from</a:t>
            </a:r>
            <a:r>
              <a:rPr sz="5200" b="1" spc="-130" dirty="0">
                <a:latin typeface="Arial"/>
                <a:cs typeface="Arial"/>
              </a:rPr>
              <a:t> </a:t>
            </a:r>
            <a:r>
              <a:rPr sz="5200" b="1" dirty="0">
                <a:latin typeface="Arial"/>
                <a:cs typeface="Arial"/>
              </a:rPr>
              <a:t>squatting</a:t>
            </a:r>
            <a:r>
              <a:rPr sz="5200" b="1" spc="-130" dirty="0">
                <a:latin typeface="Arial"/>
                <a:cs typeface="Arial"/>
              </a:rPr>
              <a:t> </a:t>
            </a:r>
            <a:r>
              <a:rPr sz="5200" b="1" spc="-10" dirty="0">
                <a:latin typeface="Arial"/>
                <a:cs typeface="Arial"/>
              </a:rPr>
              <a:t>position.</a:t>
            </a:r>
            <a:endParaRPr sz="5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9729" y="1646882"/>
            <a:ext cx="17931130" cy="783717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ts val="5610"/>
              </a:lnSpc>
              <a:spcBef>
                <a:spcPts val="145"/>
              </a:spcBef>
            </a:pPr>
            <a:r>
              <a:rPr sz="4500" b="1" dirty="0">
                <a:latin typeface="Arial"/>
                <a:cs typeface="Arial"/>
              </a:rPr>
              <a:t>he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also</a:t>
            </a:r>
            <a:r>
              <a:rPr sz="4500" b="1" spc="-5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noticed</a:t>
            </a:r>
            <a:r>
              <a:rPr sz="4500" b="1" spc="-50" dirty="0">
                <a:latin typeface="Arial"/>
                <a:cs typeface="Arial"/>
              </a:rPr>
              <a:t> </a:t>
            </a:r>
            <a:r>
              <a:rPr sz="4500" b="1" spc="-500" dirty="0">
                <a:latin typeface="Arial"/>
                <a:cs typeface="Arial"/>
              </a:rPr>
              <a:t>Y</a:t>
            </a:r>
            <a:r>
              <a:rPr sz="4500" b="1" spc="5" dirty="0">
                <a:latin typeface="Arial"/>
                <a:cs typeface="Arial"/>
              </a:rPr>
              <a:t>ellowish</a:t>
            </a:r>
            <a:r>
              <a:rPr sz="4500" b="1" spc="-5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discolouration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-5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eye</a:t>
            </a:r>
            <a:r>
              <a:rPr sz="4500" b="1" spc="-5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which</a:t>
            </a:r>
            <a:r>
              <a:rPr sz="4500" b="1" spc="-50" dirty="0">
                <a:latin typeface="Arial"/>
                <a:cs typeface="Arial"/>
              </a:rPr>
              <a:t> </a:t>
            </a:r>
            <a:r>
              <a:rPr sz="4500" b="1" spc="30" dirty="0">
                <a:latin typeface="Arial"/>
                <a:cs typeface="Arial"/>
              </a:rPr>
              <a:t>was </a:t>
            </a:r>
            <a:r>
              <a:rPr sz="4500" b="1" spc="-40" dirty="0">
                <a:latin typeface="Arial"/>
                <a:cs typeface="Arial"/>
              </a:rPr>
              <a:t>insidious</a:t>
            </a:r>
            <a:r>
              <a:rPr sz="4500" b="1" spc="-10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in</a:t>
            </a:r>
            <a:r>
              <a:rPr sz="4500" b="1" spc="-9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onset</a:t>
            </a:r>
            <a:r>
              <a:rPr sz="4500" b="1" spc="-9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,</a:t>
            </a:r>
            <a:r>
              <a:rPr sz="4500" b="1" spc="-9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gradually</a:t>
            </a:r>
            <a:r>
              <a:rPr sz="4500" b="1" spc="-95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progressive</a:t>
            </a:r>
            <a:r>
              <a:rPr sz="4500" b="1" spc="-9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in</a:t>
            </a:r>
            <a:r>
              <a:rPr sz="4500" b="1" spc="-9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nature,</a:t>
            </a:r>
            <a:r>
              <a:rPr sz="4500" b="1" spc="-9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first</a:t>
            </a:r>
            <a:r>
              <a:rPr sz="4500" b="1" spc="-9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appeared </a:t>
            </a:r>
            <a:r>
              <a:rPr sz="4500" b="1" dirty="0">
                <a:latin typeface="Arial"/>
                <a:cs typeface="Arial"/>
              </a:rPr>
              <a:t>on</a:t>
            </a:r>
            <a:r>
              <a:rPr sz="4500" b="1" spc="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sclera.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During</a:t>
            </a:r>
            <a:r>
              <a:rPr sz="4500" b="1" spc="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coarse</a:t>
            </a:r>
            <a:r>
              <a:rPr sz="4500" b="1" spc="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illness</a:t>
            </a:r>
            <a:r>
              <a:rPr sz="4500" b="1" spc="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he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observed</a:t>
            </a:r>
            <a:r>
              <a:rPr sz="4500" b="1" spc="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spc="35" dirty="0">
                <a:latin typeface="Arial"/>
                <a:cs typeface="Arial"/>
              </a:rPr>
              <a:t>same </a:t>
            </a:r>
            <a:r>
              <a:rPr sz="4500" b="1" dirty="0">
                <a:latin typeface="Arial"/>
                <a:cs typeface="Arial"/>
              </a:rPr>
              <a:t>discolouration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on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abdomen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by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day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4th.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spc="80" dirty="0">
                <a:latin typeface="Arial"/>
                <a:cs typeface="Arial"/>
              </a:rPr>
              <a:t>It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associated</a:t>
            </a:r>
            <a:r>
              <a:rPr sz="4500" b="1" spc="-25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with </a:t>
            </a:r>
            <a:r>
              <a:rPr sz="4500" b="1" dirty="0">
                <a:latin typeface="Arial"/>
                <a:cs typeface="Arial"/>
              </a:rPr>
              <a:t>nausea</a:t>
            </a:r>
            <a:r>
              <a:rPr sz="4500" b="1" spc="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,</a:t>
            </a:r>
            <a:r>
              <a:rPr sz="4500" b="1" spc="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dark</a:t>
            </a:r>
            <a:r>
              <a:rPr sz="4500" b="1" spc="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coloured</a:t>
            </a:r>
            <a:r>
              <a:rPr sz="4500" b="1" spc="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urine,</a:t>
            </a:r>
            <a:r>
              <a:rPr sz="4500" b="1" spc="30" dirty="0">
                <a:latin typeface="Arial"/>
                <a:cs typeface="Arial"/>
              </a:rPr>
              <a:t>  </a:t>
            </a:r>
            <a:r>
              <a:rPr sz="4500" b="1" dirty="0">
                <a:latin typeface="Arial"/>
                <a:cs typeface="Arial"/>
              </a:rPr>
              <a:t>weakness</a:t>
            </a:r>
            <a:r>
              <a:rPr sz="4500" b="1" spc="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and</a:t>
            </a:r>
            <a:r>
              <a:rPr sz="4500" b="1" spc="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weight</a:t>
            </a:r>
            <a:r>
              <a:rPr sz="4500" b="1" spc="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loss.</a:t>
            </a:r>
            <a:r>
              <a:rPr sz="4500" b="1" spc="35" dirty="0">
                <a:latin typeface="Arial"/>
                <a:cs typeface="Arial"/>
              </a:rPr>
              <a:t> No </a:t>
            </a:r>
            <a:r>
              <a:rPr sz="4500" b="1" dirty="0">
                <a:latin typeface="Arial"/>
                <a:cs typeface="Arial"/>
              </a:rPr>
              <a:t>history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spc="-25" dirty="0">
                <a:latin typeface="Arial"/>
                <a:cs typeface="Arial"/>
              </a:rPr>
              <a:t>fever,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itching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and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spc="75" dirty="0">
                <a:latin typeface="Arial"/>
                <a:cs typeface="Arial"/>
              </a:rPr>
              <a:t>Melena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.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spc="60" dirty="0">
                <a:latin typeface="Arial"/>
                <a:cs typeface="Arial"/>
              </a:rPr>
              <a:t>No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history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recent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blood </a:t>
            </a:r>
            <a:r>
              <a:rPr sz="4500" b="1" dirty="0">
                <a:latin typeface="Arial"/>
                <a:cs typeface="Arial"/>
              </a:rPr>
              <a:t>transfusion,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needle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prick, tattooing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. </a:t>
            </a:r>
            <a:r>
              <a:rPr sz="4500" b="1" spc="60" dirty="0">
                <a:latin typeface="Arial"/>
                <a:cs typeface="Arial"/>
              </a:rPr>
              <a:t>No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history of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recurrent jaundice.</a:t>
            </a:r>
            <a:endParaRPr sz="4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4500">
              <a:latin typeface="Arial"/>
              <a:cs typeface="Arial"/>
            </a:endParaRPr>
          </a:p>
          <a:p>
            <a:pPr marL="12700" marR="3758565">
              <a:lnSpc>
                <a:spcPct val="103800"/>
              </a:lnSpc>
            </a:pPr>
            <a:r>
              <a:rPr sz="4500" b="1" dirty="0">
                <a:latin typeface="Arial"/>
                <a:cs typeface="Arial"/>
              </a:rPr>
              <a:t>Their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no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history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of,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breathlessness,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or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chest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pain. </a:t>
            </a:r>
            <a:r>
              <a:rPr sz="4500" b="1" spc="60" dirty="0">
                <a:latin typeface="Arial"/>
                <a:cs typeface="Arial"/>
              </a:rPr>
              <a:t>No</a:t>
            </a:r>
            <a:r>
              <a:rPr sz="4500" b="1" dirty="0">
                <a:latin typeface="Arial"/>
                <a:cs typeface="Arial"/>
              </a:rPr>
              <a:t> history of decreased urine </a:t>
            </a:r>
            <a:r>
              <a:rPr sz="4500" b="1" spc="-10" dirty="0">
                <a:latin typeface="Arial"/>
                <a:cs typeface="Arial"/>
              </a:rPr>
              <a:t>output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23917" y="888738"/>
            <a:ext cx="486092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5" dirty="0"/>
              <a:t>Past</a:t>
            </a:r>
            <a:r>
              <a:rPr spc="-430" dirty="0"/>
              <a:t> </a:t>
            </a:r>
            <a:r>
              <a:rPr spc="-200" dirty="0"/>
              <a:t>history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9028430">
              <a:lnSpc>
                <a:spcPts val="5610"/>
              </a:lnSpc>
              <a:spcBef>
                <a:spcPts val="145"/>
              </a:spcBef>
            </a:pPr>
            <a:r>
              <a:rPr spc="60" dirty="0"/>
              <a:t>No</a:t>
            </a:r>
            <a:r>
              <a:rPr spc="-25" dirty="0"/>
              <a:t> </a:t>
            </a:r>
            <a:r>
              <a:rPr dirty="0"/>
              <a:t>similar</a:t>
            </a:r>
            <a:r>
              <a:rPr spc="-25" dirty="0"/>
              <a:t> </a:t>
            </a:r>
            <a:r>
              <a:rPr dirty="0"/>
              <a:t>complaints</a:t>
            </a:r>
            <a:r>
              <a:rPr spc="-25" dirty="0"/>
              <a:t> </a:t>
            </a:r>
            <a:r>
              <a:rPr dirty="0"/>
              <a:t>in</a:t>
            </a:r>
            <a:r>
              <a:rPr spc="-25" dirty="0"/>
              <a:t> </a:t>
            </a:r>
            <a:r>
              <a:rPr dirty="0"/>
              <a:t>the</a:t>
            </a:r>
            <a:r>
              <a:rPr spc="-20" dirty="0"/>
              <a:t> past </a:t>
            </a:r>
            <a:r>
              <a:rPr spc="60" dirty="0"/>
              <a:t>No</a:t>
            </a:r>
            <a:r>
              <a:rPr spc="-65" dirty="0"/>
              <a:t> </a:t>
            </a:r>
            <a:r>
              <a:rPr dirty="0"/>
              <a:t>past</a:t>
            </a:r>
            <a:r>
              <a:rPr spc="-65" dirty="0"/>
              <a:t> </a:t>
            </a:r>
            <a:r>
              <a:rPr dirty="0"/>
              <a:t>hospitalisation</a:t>
            </a:r>
            <a:r>
              <a:rPr spc="-65" dirty="0"/>
              <a:t> </a:t>
            </a:r>
            <a:r>
              <a:rPr spc="-10" dirty="0"/>
              <a:t>history </a:t>
            </a:r>
            <a:r>
              <a:rPr spc="60" dirty="0"/>
              <a:t>No</a:t>
            </a:r>
            <a:r>
              <a:rPr spc="-55" dirty="0"/>
              <a:t> </a:t>
            </a:r>
            <a:r>
              <a:rPr dirty="0"/>
              <a:t>past</a:t>
            </a:r>
            <a:r>
              <a:rPr spc="-55" dirty="0"/>
              <a:t> </a:t>
            </a:r>
            <a:r>
              <a:rPr dirty="0"/>
              <a:t>surgical</a:t>
            </a:r>
            <a:r>
              <a:rPr spc="-55" dirty="0"/>
              <a:t> </a:t>
            </a:r>
            <a:r>
              <a:rPr spc="-10" dirty="0"/>
              <a:t>history</a:t>
            </a:r>
          </a:p>
          <a:p>
            <a:pPr marL="12700">
              <a:lnSpc>
                <a:spcPts val="5375"/>
              </a:lnSpc>
            </a:pPr>
            <a:r>
              <a:rPr spc="60" dirty="0"/>
              <a:t>No</a:t>
            </a:r>
            <a:r>
              <a:rPr spc="120" dirty="0"/>
              <a:t> </a:t>
            </a:r>
            <a:r>
              <a:rPr dirty="0"/>
              <a:t>past</a:t>
            </a:r>
            <a:r>
              <a:rPr spc="120" dirty="0"/>
              <a:t> </a:t>
            </a:r>
            <a:r>
              <a:rPr dirty="0"/>
              <a:t>medication</a:t>
            </a:r>
            <a:r>
              <a:rPr spc="120" dirty="0"/>
              <a:t> </a:t>
            </a:r>
            <a:r>
              <a:rPr spc="-10" dirty="0"/>
              <a:t>history</a:t>
            </a:r>
          </a:p>
          <a:p>
            <a:pPr marL="12700" marR="5080">
              <a:lnSpc>
                <a:spcPct val="103800"/>
              </a:lnSpc>
            </a:pPr>
            <a:r>
              <a:rPr spc="60" dirty="0"/>
              <a:t>No</a:t>
            </a:r>
            <a:r>
              <a:rPr spc="-90" dirty="0"/>
              <a:t> </a:t>
            </a:r>
            <a:r>
              <a:rPr dirty="0"/>
              <a:t>history</a:t>
            </a:r>
            <a:r>
              <a:rPr spc="-85" dirty="0"/>
              <a:t> </a:t>
            </a:r>
            <a:r>
              <a:rPr dirty="0"/>
              <a:t>of</a:t>
            </a:r>
            <a:r>
              <a:rPr spc="-85" dirty="0"/>
              <a:t> </a:t>
            </a:r>
            <a:r>
              <a:rPr dirty="0"/>
              <a:t>diabetes</a:t>
            </a:r>
            <a:r>
              <a:rPr spc="-85" dirty="0"/>
              <a:t> </a:t>
            </a:r>
            <a:r>
              <a:rPr dirty="0"/>
              <a:t>mellitus,</a:t>
            </a:r>
            <a:r>
              <a:rPr spc="-85" dirty="0"/>
              <a:t> </a:t>
            </a:r>
            <a:r>
              <a:rPr dirty="0"/>
              <a:t>hypertension,</a:t>
            </a:r>
            <a:r>
              <a:rPr spc="-85" dirty="0"/>
              <a:t> </a:t>
            </a:r>
            <a:r>
              <a:rPr dirty="0"/>
              <a:t>TB,</a:t>
            </a:r>
            <a:r>
              <a:rPr spc="-85" dirty="0"/>
              <a:t> </a:t>
            </a:r>
            <a:r>
              <a:rPr spc="-10" dirty="0"/>
              <a:t>hypothyroidism, </a:t>
            </a:r>
            <a:r>
              <a:rPr dirty="0"/>
              <a:t>asthma,</a:t>
            </a:r>
            <a:r>
              <a:rPr spc="170" dirty="0"/>
              <a:t> </a:t>
            </a:r>
            <a:r>
              <a:rPr spc="-10" dirty="0"/>
              <a:t>allergy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23917" y="888738"/>
            <a:ext cx="663511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60" dirty="0"/>
              <a:t>Personal</a:t>
            </a:r>
            <a:r>
              <a:rPr spc="-315" dirty="0"/>
              <a:t> </a:t>
            </a:r>
            <a:r>
              <a:rPr spc="-170" dirty="0"/>
              <a:t>history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2485884"/>
            <a:ext cx="17482185" cy="57010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spc="50" dirty="0">
                <a:latin typeface="Arial"/>
                <a:cs typeface="Arial"/>
              </a:rPr>
              <a:t>Mixed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diet</a:t>
            </a:r>
            <a:endParaRPr sz="4500">
              <a:latin typeface="Arial"/>
              <a:cs typeface="Arial"/>
            </a:endParaRPr>
          </a:p>
          <a:p>
            <a:pPr marL="12700" marR="3492500">
              <a:lnSpc>
                <a:spcPct val="103800"/>
              </a:lnSpc>
            </a:pPr>
            <a:r>
              <a:rPr sz="4500" b="1" dirty="0">
                <a:latin typeface="Arial"/>
                <a:cs typeface="Arial"/>
              </a:rPr>
              <a:t>Sleep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spc="110" dirty="0">
                <a:latin typeface="Arial"/>
                <a:cs typeface="Arial"/>
              </a:rPr>
              <a:t>wake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cycle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disturbed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spc="425" dirty="0">
                <a:latin typeface="Arial"/>
                <a:cs typeface="Arial"/>
              </a:rPr>
              <a:t>/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interrupted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spc="80" dirty="0">
                <a:latin typeface="Arial"/>
                <a:cs typeface="Arial"/>
              </a:rPr>
              <a:t>at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night </a:t>
            </a:r>
            <a:r>
              <a:rPr sz="4500" b="1" spc="85" dirty="0">
                <a:latin typeface="Arial"/>
                <a:cs typeface="Arial"/>
              </a:rPr>
              <a:t>He</a:t>
            </a:r>
            <a:r>
              <a:rPr sz="4500" b="1" dirty="0">
                <a:latin typeface="Arial"/>
                <a:cs typeface="Arial"/>
              </a:rPr>
              <a:t> </a:t>
            </a:r>
            <a:r>
              <a:rPr sz="4500" b="1" spc="80" dirty="0">
                <a:latin typeface="Arial"/>
                <a:cs typeface="Arial"/>
              </a:rPr>
              <a:t>wakes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up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night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and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sleeps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in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spc="-25" dirty="0">
                <a:latin typeface="Arial"/>
                <a:cs typeface="Arial"/>
              </a:rPr>
              <a:t>day </a:t>
            </a:r>
            <a:r>
              <a:rPr sz="4500" b="1" dirty="0">
                <a:latin typeface="Arial"/>
                <a:cs typeface="Arial"/>
              </a:rPr>
              <a:t>Normal</a:t>
            </a:r>
            <a:r>
              <a:rPr sz="4500" b="1" spc="114" dirty="0">
                <a:latin typeface="Arial"/>
                <a:cs typeface="Arial"/>
              </a:rPr>
              <a:t> </a:t>
            </a:r>
            <a:r>
              <a:rPr sz="4500" b="1" spc="50" dirty="0">
                <a:latin typeface="Arial"/>
                <a:cs typeface="Arial"/>
              </a:rPr>
              <a:t>bowel</a:t>
            </a:r>
            <a:r>
              <a:rPr sz="4500" b="1" spc="1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bladder</a:t>
            </a:r>
            <a:r>
              <a:rPr sz="4500" b="1" spc="114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movement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4500" b="1" spc="-10" dirty="0">
                <a:latin typeface="Arial"/>
                <a:cs typeface="Arial"/>
              </a:rPr>
              <a:t>Alcohol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consumption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since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6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years</a:t>
            </a:r>
            <a:endParaRPr sz="4500">
              <a:latin typeface="Arial"/>
              <a:cs typeface="Arial"/>
            </a:endParaRPr>
          </a:p>
          <a:p>
            <a:pPr marL="12700" marR="5080">
              <a:lnSpc>
                <a:spcPct val="103800"/>
              </a:lnSpc>
            </a:pPr>
            <a:r>
              <a:rPr sz="4500" b="1" spc="85" dirty="0">
                <a:latin typeface="Arial"/>
                <a:cs typeface="Arial"/>
              </a:rPr>
              <a:t>He</a:t>
            </a:r>
            <a:r>
              <a:rPr sz="4500" b="1" spc="-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consumes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country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liquor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125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ml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per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day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which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comes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out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spc="-25" dirty="0">
                <a:latin typeface="Arial"/>
                <a:cs typeface="Arial"/>
              </a:rPr>
              <a:t>to </a:t>
            </a:r>
            <a:r>
              <a:rPr sz="4500" b="1" spc="50" dirty="0">
                <a:latin typeface="Arial"/>
                <a:cs typeface="Arial"/>
              </a:rPr>
              <a:t>be </a:t>
            </a:r>
            <a:r>
              <a:rPr sz="4500" b="1" dirty="0">
                <a:latin typeface="Arial"/>
                <a:cs typeface="Arial"/>
              </a:rPr>
              <a:t>28gm</a:t>
            </a:r>
            <a:r>
              <a:rPr sz="4500" b="1" spc="5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absolute</a:t>
            </a:r>
            <a:r>
              <a:rPr sz="4500" b="1" spc="5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alcohol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4500" b="1" spc="-434" dirty="0">
                <a:latin typeface="Arial"/>
                <a:cs typeface="Arial"/>
              </a:rPr>
              <a:t>T</a:t>
            </a:r>
            <a:r>
              <a:rPr sz="4500" b="1" spc="70" dirty="0">
                <a:latin typeface="Arial"/>
                <a:cs typeface="Arial"/>
              </a:rPr>
              <a:t>obacco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chewing since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9 </a:t>
            </a:r>
            <a:r>
              <a:rPr sz="4500" b="1" spc="-10" dirty="0">
                <a:latin typeface="Arial"/>
                <a:cs typeface="Arial"/>
              </a:rPr>
              <a:t>years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95" dirty="0"/>
              <a:t>Family</a:t>
            </a:r>
            <a:r>
              <a:rPr spc="-280" dirty="0"/>
              <a:t> </a:t>
            </a:r>
            <a:r>
              <a:rPr spc="-195" dirty="0"/>
              <a:t>history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3263835"/>
            <a:ext cx="12078970" cy="142875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4500" b="1" spc="60" dirty="0">
                <a:latin typeface="Arial"/>
                <a:cs typeface="Arial"/>
              </a:rPr>
              <a:t>No</a:t>
            </a:r>
            <a:r>
              <a:rPr sz="4500" b="1" spc="-1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significant</a:t>
            </a:r>
            <a:r>
              <a:rPr sz="4500" b="1" spc="-1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family</a:t>
            </a:r>
            <a:r>
              <a:rPr sz="4500" b="1" spc="-1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history</a:t>
            </a:r>
            <a:r>
              <a:rPr sz="4500" b="1" spc="-130" dirty="0">
                <a:latin typeface="Arial"/>
                <a:cs typeface="Arial"/>
              </a:rPr>
              <a:t> </a:t>
            </a:r>
            <a:r>
              <a:rPr sz="4500" b="1" spc="-50" dirty="0">
                <a:latin typeface="Arial"/>
                <a:cs typeface="Arial"/>
              </a:rPr>
              <a:t>.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4500" b="1" spc="60" dirty="0">
                <a:latin typeface="Arial"/>
                <a:cs typeface="Arial"/>
              </a:rPr>
              <a:t>No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complaints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similar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illness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in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-5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family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55" dirty="0"/>
              <a:t>Differential</a:t>
            </a:r>
            <a:r>
              <a:rPr spc="-285" dirty="0"/>
              <a:t> </a:t>
            </a:r>
            <a:r>
              <a:rPr spc="-160" dirty="0"/>
              <a:t>diagnosis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2469947"/>
            <a:ext cx="15634335" cy="71247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9122410">
              <a:lnSpc>
                <a:spcPts val="5610"/>
              </a:lnSpc>
              <a:spcBef>
                <a:spcPts val="145"/>
              </a:spcBef>
            </a:pPr>
            <a:r>
              <a:rPr sz="4500" b="1" dirty="0">
                <a:latin typeface="Arial"/>
                <a:cs typeface="Arial"/>
              </a:rPr>
              <a:t>Alcoholic</a:t>
            </a:r>
            <a:r>
              <a:rPr sz="4500" b="1" spc="-19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hepatitis </a:t>
            </a:r>
            <a:r>
              <a:rPr sz="4500" b="1" dirty="0">
                <a:latin typeface="Arial"/>
                <a:cs typeface="Arial"/>
              </a:rPr>
              <a:t>Acute</a:t>
            </a:r>
            <a:r>
              <a:rPr sz="4500" b="1" spc="-1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viral</a:t>
            </a:r>
            <a:r>
              <a:rPr sz="4500" b="1" spc="-13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hepatitis </a:t>
            </a:r>
            <a:r>
              <a:rPr sz="4500" b="1" dirty="0">
                <a:latin typeface="Arial"/>
                <a:cs typeface="Arial"/>
              </a:rPr>
              <a:t>Primary</a:t>
            </a:r>
            <a:r>
              <a:rPr sz="4500" b="1" spc="-1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biliary</a:t>
            </a:r>
            <a:r>
              <a:rPr sz="4500" b="1" spc="-120" dirty="0">
                <a:latin typeface="Arial"/>
                <a:cs typeface="Arial"/>
              </a:rPr>
              <a:t> </a:t>
            </a:r>
            <a:r>
              <a:rPr sz="4500" b="1" spc="-30" dirty="0">
                <a:latin typeface="Arial"/>
                <a:cs typeface="Arial"/>
              </a:rPr>
              <a:t>cirrhosis </a:t>
            </a:r>
            <a:r>
              <a:rPr sz="4500" b="1" dirty="0">
                <a:latin typeface="Arial"/>
                <a:cs typeface="Arial"/>
              </a:rPr>
              <a:t>Haemolytic</a:t>
            </a:r>
            <a:r>
              <a:rPr sz="4500" b="1" spc="25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jaundice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ts val="5375"/>
              </a:lnSpc>
            </a:pPr>
            <a:r>
              <a:rPr sz="4500" b="1" dirty="0">
                <a:latin typeface="Arial"/>
                <a:cs typeface="Arial"/>
              </a:rPr>
              <a:t>Post</a:t>
            </a:r>
            <a:r>
              <a:rPr sz="4500" b="1" spc="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obstructive</a:t>
            </a:r>
            <a:r>
              <a:rPr sz="4500" b="1" spc="1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jaundice</a:t>
            </a:r>
            <a:endParaRPr sz="4500">
              <a:latin typeface="Arial"/>
              <a:cs typeface="Arial"/>
            </a:endParaRPr>
          </a:p>
          <a:p>
            <a:pPr marL="12700" marR="9590405">
              <a:lnSpc>
                <a:spcPct val="103800"/>
              </a:lnSpc>
            </a:pPr>
            <a:r>
              <a:rPr sz="4500" b="1" dirty="0">
                <a:latin typeface="Arial"/>
                <a:cs typeface="Arial"/>
              </a:rPr>
              <a:t>Autoimmune</a:t>
            </a:r>
            <a:r>
              <a:rPr sz="4500" b="1" spc="1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hepatitis </a:t>
            </a:r>
            <a:r>
              <a:rPr sz="4500" b="1" spc="45" dirty="0">
                <a:latin typeface="Arial"/>
                <a:cs typeface="Arial"/>
              </a:rPr>
              <a:t>MASH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9"/>
              </a:spcBef>
            </a:pPr>
            <a:r>
              <a:rPr sz="4500" b="1" dirty="0">
                <a:latin typeface="Arial"/>
                <a:cs typeface="Arial"/>
              </a:rPr>
              <a:t>Cryptogenic</a:t>
            </a:r>
            <a:r>
              <a:rPr sz="4500" b="1" spc="1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hepatitis</a:t>
            </a:r>
            <a:endParaRPr sz="4500">
              <a:latin typeface="Arial"/>
              <a:cs typeface="Arial"/>
            </a:endParaRPr>
          </a:p>
          <a:p>
            <a:pPr marL="12700" marR="5080">
              <a:lnSpc>
                <a:spcPct val="103800"/>
              </a:lnSpc>
            </a:pPr>
            <a:r>
              <a:rPr sz="4500" b="1" spc="65" dirty="0">
                <a:latin typeface="Arial"/>
                <a:cs typeface="Arial"/>
              </a:rPr>
              <a:t>Metabolic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disorders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spc="345" dirty="0">
                <a:latin typeface="Arial"/>
                <a:cs typeface="Arial"/>
              </a:rPr>
              <a:t>-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cystic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fibrosis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,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haemochromatosis </a:t>
            </a:r>
            <a:r>
              <a:rPr sz="4500" b="1" dirty="0">
                <a:latin typeface="Arial"/>
                <a:cs typeface="Arial"/>
              </a:rPr>
              <a:t>Hepatocellular</a:t>
            </a:r>
            <a:r>
              <a:rPr sz="4500" b="1" spc="32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carcinoma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3350706" y="3693635"/>
            <a:ext cx="1202055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14" dirty="0"/>
              <a:t>General</a:t>
            </a:r>
            <a:r>
              <a:rPr spc="-315" dirty="0"/>
              <a:t> </a:t>
            </a:r>
            <a:r>
              <a:rPr spc="-200" dirty="0"/>
              <a:t>physical</a:t>
            </a:r>
            <a:r>
              <a:rPr spc="-285" dirty="0"/>
              <a:t> </a:t>
            </a:r>
            <a:r>
              <a:rPr spc="-125" dirty="0"/>
              <a:t>examination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9729" y="1568172"/>
            <a:ext cx="9674860" cy="6829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50" dirty="0">
                <a:latin typeface="Arial"/>
                <a:cs typeface="Arial"/>
              </a:rPr>
              <a:t>Patient</a:t>
            </a:r>
            <a:r>
              <a:rPr sz="4450" spc="-20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is</a:t>
            </a:r>
            <a:r>
              <a:rPr sz="4450" spc="-15" dirty="0">
                <a:latin typeface="Arial"/>
                <a:cs typeface="Arial"/>
              </a:rPr>
              <a:t> </a:t>
            </a:r>
            <a:r>
              <a:rPr sz="4450" spc="-10" dirty="0">
                <a:latin typeface="Arial"/>
                <a:cs typeface="Arial"/>
              </a:rPr>
              <a:t>conscious</a:t>
            </a:r>
            <a:endParaRPr sz="4450">
              <a:latin typeface="Arial"/>
              <a:cs typeface="Arial"/>
            </a:endParaRPr>
          </a:p>
          <a:p>
            <a:pPr marL="12700" marR="5080">
              <a:lnSpc>
                <a:spcPts val="5360"/>
              </a:lnSpc>
              <a:spcBef>
                <a:spcPts val="180"/>
              </a:spcBef>
            </a:pPr>
            <a:r>
              <a:rPr sz="4450" dirty="0">
                <a:latin typeface="Arial"/>
                <a:cs typeface="Arial"/>
              </a:rPr>
              <a:t>Oriented</a:t>
            </a:r>
            <a:r>
              <a:rPr sz="4450" spc="-35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to</a:t>
            </a:r>
            <a:r>
              <a:rPr sz="4450" spc="-35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time,</a:t>
            </a:r>
            <a:r>
              <a:rPr sz="4450" spc="-35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place</a:t>
            </a:r>
            <a:r>
              <a:rPr sz="4450" spc="-35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and</a:t>
            </a:r>
            <a:r>
              <a:rPr sz="4450" spc="-35" dirty="0">
                <a:latin typeface="Arial"/>
                <a:cs typeface="Arial"/>
              </a:rPr>
              <a:t> </a:t>
            </a:r>
            <a:r>
              <a:rPr sz="4450" spc="-10" dirty="0">
                <a:latin typeface="Arial"/>
                <a:cs typeface="Arial"/>
              </a:rPr>
              <a:t>person </a:t>
            </a:r>
            <a:r>
              <a:rPr sz="4450" dirty="0">
                <a:latin typeface="Arial"/>
                <a:cs typeface="Arial"/>
              </a:rPr>
              <a:t>Cooperative</a:t>
            </a:r>
            <a:r>
              <a:rPr sz="4450" spc="-20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and</a:t>
            </a:r>
            <a:r>
              <a:rPr sz="4450" spc="-20" dirty="0">
                <a:latin typeface="Arial"/>
                <a:cs typeface="Arial"/>
              </a:rPr>
              <a:t>  </a:t>
            </a:r>
            <a:r>
              <a:rPr sz="4450" dirty="0">
                <a:latin typeface="Arial"/>
                <a:cs typeface="Arial"/>
              </a:rPr>
              <a:t>Obeying</a:t>
            </a:r>
            <a:r>
              <a:rPr sz="4450" spc="-20" dirty="0">
                <a:latin typeface="Arial"/>
                <a:cs typeface="Arial"/>
              </a:rPr>
              <a:t> </a:t>
            </a:r>
            <a:r>
              <a:rPr sz="4450" spc="-10" dirty="0">
                <a:latin typeface="Arial"/>
                <a:cs typeface="Arial"/>
              </a:rPr>
              <a:t>commands. </a:t>
            </a:r>
            <a:r>
              <a:rPr sz="4450" dirty="0">
                <a:latin typeface="Arial"/>
                <a:cs typeface="Arial"/>
              </a:rPr>
              <a:t>Lying</a:t>
            </a:r>
            <a:r>
              <a:rPr sz="4450" spc="-70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comfortably</a:t>
            </a:r>
            <a:r>
              <a:rPr sz="4450" spc="-65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in</a:t>
            </a:r>
            <a:r>
              <a:rPr sz="4450" spc="-70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supine</a:t>
            </a:r>
            <a:r>
              <a:rPr sz="4450" spc="-65" dirty="0">
                <a:latin typeface="Arial"/>
                <a:cs typeface="Arial"/>
              </a:rPr>
              <a:t> </a:t>
            </a:r>
            <a:r>
              <a:rPr sz="4450" spc="-10" dirty="0">
                <a:latin typeface="Arial"/>
                <a:cs typeface="Arial"/>
              </a:rPr>
              <a:t>position</a:t>
            </a:r>
            <a:endParaRPr sz="4450">
              <a:latin typeface="Arial"/>
              <a:cs typeface="Arial"/>
            </a:endParaRPr>
          </a:p>
          <a:p>
            <a:pPr marL="12700" marR="3902075">
              <a:lnSpc>
                <a:spcPts val="10720"/>
              </a:lnSpc>
              <a:spcBef>
                <a:spcPts val="1070"/>
              </a:spcBef>
            </a:pPr>
            <a:r>
              <a:rPr sz="4450" dirty="0">
                <a:latin typeface="Arial"/>
                <a:cs typeface="Arial"/>
              </a:rPr>
              <a:t>Nutritional</a:t>
            </a:r>
            <a:r>
              <a:rPr sz="4450" spc="-65" dirty="0">
                <a:latin typeface="Arial"/>
                <a:cs typeface="Arial"/>
              </a:rPr>
              <a:t> </a:t>
            </a:r>
            <a:r>
              <a:rPr sz="4450" spc="-10" dirty="0">
                <a:latin typeface="Arial"/>
                <a:cs typeface="Arial"/>
              </a:rPr>
              <a:t>examination </a:t>
            </a:r>
            <a:r>
              <a:rPr sz="4450" dirty="0">
                <a:latin typeface="Arial"/>
                <a:cs typeface="Arial"/>
              </a:rPr>
              <a:t>height</a:t>
            </a:r>
            <a:r>
              <a:rPr sz="4450" spc="-15" dirty="0">
                <a:latin typeface="Arial"/>
                <a:cs typeface="Arial"/>
              </a:rPr>
              <a:t> </a:t>
            </a:r>
            <a:r>
              <a:rPr sz="4450" spc="-10" dirty="0">
                <a:latin typeface="Arial"/>
                <a:cs typeface="Arial"/>
              </a:rPr>
              <a:t>170cm</a:t>
            </a:r>
            <a:endParaRPr sz="4450">
              <a:latin typeface="Arial"/>
              <a:cs typeface="Arial"/>
            </a:endParaRPr>
          </a:p>
          <a:p>
            <a:pPr marL="12700">
              <a:lnSpc>
                <a:spcPts val="4105"/>
              </a:lnSpc>
            </a:pPr>
            <a:r>
              <a:rPr sz="4450" dirty="0">
                <a:latin typeface="Arial"/>
                <a:cs typeface="Arial"/>
              </a:rPr>
              <a:t>Weight</a:t>
            </a:r>
            <a:r>
              <a:rPr sz="4450" spc="-50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53</a:t>
            </a:r>
            <a:r>
              <a:rPr sz="4450" spc="-45" dirty="0">
                <a:latin typeface="Arial"/>
                <a:cs typeface="Arial"/>
              </a:rPr>
              <a:t> </a:t>
            </a:r>
            <a:r>
              <a:rPr sz="4450" spc="-25" dirty="0">
                <a:latin typeface="Arial"/>
                <a:cs typeface="Arial"/>
              </a:rPr>
              <a:t>kg</a:t>
            </a:r>
            <a:endParaRPr sz="4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4450" dirty="0">
                <a:latin typeface="Arial"/>
                <a:cs typeface="Arial"/>
              </a:rPr>
              <a:t>BMI</a:t>
            </a:r>
            <a:r>
              <a:rPr sz="4450" spc="-15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18.3</a:t>
            </a:r>
            <a:r>
              <a:rPr sz="4450" spc="-10" dirty="0">
                <a:latin typeface="Arial"/>
                <a:cs typeface="Arial"/>
              </a:rPr>
              <a:t> </a:t>
            </a:r>
            <a:r>
              <a:rPr sz="4450" dirty="0">
                <a:latin typeface="Arial"/>
                <a:cs typeface="Arial"/>
              </a:rPr>
              <a:t>Kg/</a:t>
            </a:r>
            <a:r>
              <a:rPr sz="4450" spc="-10" dirty="0">
                <a:latin typeface="Arial"/>
                <a:cs typeface="Arial"/>
              </a:rPr>
              <a:t> </a:t>
            </a:r>
            <a:r>
              <a:rPr sz="4450" spc="-25" dirty="0">
                <a:latin typeface="Arial"/>
                <a:cs typeface="Arial"/>
              </a:rPr>
              <a:t>m2</a:t>
            </a:r>
            <a:endParaRPr sz="44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23917" y="91892"/>
            <a:ext cx="224282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200" dirty="0"/>
              <a:t>Vitals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0517" y="1628504"/>
            <a:ext cx="7274559" cy="76530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4620"/>
              </a:lnSpc>
              <a:spcBef>
                <a:spcPts val="125"/>
              </a:spcBef>
            </a:pPr>
            <a:r>
              <a:rPr sz="3850" spc="-10" dirty="0">
                <a:latin typeface="Arial"/>
                <a:cs typeface="Arial"/>
              </a:rPr>
              <a:t>Pulse</a:t>
            </a:r>
            <a:endParaRPr sz="3850">
              <a:latin typeface="Arial"/>
              <a:cs typeface="Arial"/>
            </a:endParaRPr>
          </a:p>
          <a:p>
            <a:pPr marL="12700" marR="1426845">
              <a:lnSpc>
                <a:spcPts val="4620"/>
              </a:lnSpc>
              <a:spcBef>
                <a:spcPts val="150"/>
              </a:spcBef>
            </a:pPr>
            <a:r>
              <a:rPr sz="3850" dirty="0">
                <a:latin typeface="Arial"/>
                <a:cs typeface="Arial"/>
              </a:rPr>
              <a:t>Rate</a:t>
            </a:r>
            <a:r>
              <a:rPr sz="3850" spc="-5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- 80</a:t>
            </a:r>
            <a:r>
              <a:rPr sz="3850" spc="5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beats per</a:t>
            </a:r>
            <a:r>
              <a:rPr sz="3850" spc="5" dirty="0">
                <a:latin typeface="Arial"/>
                <a:cs typeface="Arial"/>
              </a:rPr>
              <a:t> </a:t>
            </a:r>
            <a:r>
              <a:rPr sz="3850" spc="-10" dirty="0">
                <a:latin typeface="Arial"/>
                <a:cs typeface="Arial"/>
              </a:rPr>
              <a:t>minute </a:t>
            </a:r>
            <a:r>
              <a:rPr sz="3850" dirty="0">
                <a:latin typeface="Arial"/>
                <a:cs typeface="Arial"/>
              </a:rPr>
              <a:t>Rhythm</a:t>
            </a:r>
            <a:r>
              <a:rPr sz="3850" spc="5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- </a:t>
            </a:r>
            <a:r>
              <a:rPr sz="3850" spc="-10" dirty="0">
                <a:latin typeface="Arial"/>
                <a:cs typeface="Arial"/>
              </a:rPr>
              <a:t>regular</a:t>
            </a:r>
            <a:endParaRPr sz="3850">
              <a:latin typeface="Arial"/>
              <a:cs typeface="Arial"/>
            </a:endParaRPr>
          </a:p>
          <a:p>
            <a:pPr marL="12700">
              <a:lnSpc>
                <a:spcPts val="4460"/>
              </a:lnSpc>
            </a:pPr>
            <a:r>
              <a:rPr sz="3850" dirty="0">
                <a:latin typeface="Arial"/>
                <a:cs typeface="Arial"/>
              </a:rPr>
              <a:t>Volume-</a:t>
            </a:r>
            <a:r>
              <a:rPr sz="3850" spc="-210" dirty="0">
                <a:latin typeface="Arial"/>
                <a:cs typeface="Arial"/>
              </a:rPr>
              <a:t> </a:t>
            </a:r>
            <a:r>
              <a:rPr sz="3850" spc="-10" dirty="0">
                <a:latin typeface="Arial"/>
                <a:cs typeface="Arial"/>
              </a:rPr>
              <a:t>normal</a:t>
            </a:r>
            <a:endParaRPr sz="3850">
              <a:latin typeface="Arial"/>
              <a:cs typeface="Arial"/>
            </a:endParaRPr>
          </a:p>
          <a:p>
            <a:pPr marL="12700" marR="2520950">
              <a:lnSpc>
                <a:spcPts val="4620"/>
              </a:lnSpc>
              <a:spcBef>
                <a:spcPts val="155"/>
              </a:spcBef>
            </a:pPr>
            <a:r>
              <a:rPr sz="3850" dirty="0">
                <a:latin typeface="Arial"/>
                <a:cs typeface="Arial"/>
              </a:rPr>
              <a:t>Character</a:t>
            </a:r>
            <a:r>
              <a:rPr sz="3850" spc="-10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- </a:t>
            </a:r>
            <a:r>
              <a:rPr sz="3850" spc="-10" dirty="0">
                <a:latin typeface="Arial"/>
                <a:cs typeface="Arial"/>
              </a:rPr>
              <a:t>catacrotic </a:t>
            </a:r>
            <a:r>
              <a:rPr sz="3850" dirty="0">
                <a:latin typeface="Arial"/>
                <a:cs typeface="Arial"/>
              </a:rPr>
              <a:t>Vessel</a:t>
            </a:r>
            <a:r>
              <a:rPr sz="3850" spc="-95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wall</a:t>
            </a:r>
            <a:r>
              <a:rPr sz="3850" spc="-95" dirty="0">
                <a:latin typeface="Arial"/>
                <a:cs typeface="Arial"/>
              </a:rPr>
              <a:t> </a:t>
            </a:r>
            <a:r>
              <a:rPr sz="3850" spc="-10" dirty="0">
                <a:latin typeface="Arial"/>
                <a:cs typeface="Arial"/>
              </a:rPr>
              <a:t>normal </a:t>
            </a:r>
            <a:r>
              <a:rPr sz="3850" dirty="0">
                <a:latin typeface="Arial"/>
                <a:cs typeface="Arial"/>
              </a:rPr>
              <a:t>No</a:t>
            </a:r>
            <a:r>
              <a:rPr sz="3850" spc="15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Radio-radial</a:t>
            </a:r>
            <a:r>
              <a:rPr sz="3850" spc="10" dirty="0">
                <a:latin typeface="Arial"/>
                <a:cs typeface="Arial"/>
              </a:rPr>
              <a:t> </a:t>
            </a:r>
            <a:r>
              <a:rPr sz="3850" spc="-10" dirty="0">
                <a:latin typeface="Arial"/>
                <a:cs typeface="Arial"/>
              </a:rPr>
              <a:t>delay</a:t>
            </a:r>
            <a:endParaRPr sz="3850">
              <a:latin typeface="Arial"/>
              <a:cs typeface="Arial"/>
            </a:endParaRPr>
          </a:p>
          <a:p>
            <a:pPr marL="12700">
              <a:lnSpc>
                <a:spcPts val="4455"/>
              </a:lnSpc>
            </a:pPr>
            <a:r>
              <a:rPr sz="3850" dirty="0">
                <a:latin typeface="Arial"/>
                <a:cs typeface="Arial"/>
              </a:rPr>
              <a:t>No</a:t>
            </a:r>
            <a:r>
              <a:rPr sz="3850" spc="5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radio-femoral </a:t>
            </a:r>
            <a:r>
              <a:rPr sz="3850" spc="-10" dirty="0">
                <a:latin typeface="Arial"/>
                <a:cs typeface="Arial"/>
              </a:rPr>
              <a:t>delay</a:t>
            </a:r>
            <a:endParaRPr sz="3850">
              <a:latin typeface="Arial"/>
              <a:cs typeface="Arial"/>
            </a:endParaRPr>
          </a:p>
          <a:p>
            <a:pPr marL="12700">
              <a:lnSpc>
                <a:spcPts val="4620"/>
              </a:lnSpc>
            </a:pPr>
            <a:r>
              <a:rPr sz="3850" dirty="0">
                <a:latin typeface="Arial"/>
                <a:cs typeface="Arial"/>
              </a:rPr>
              <a:t>Peripheral pulses</a:t>
            </a:r>
            <a:r>
              <a:rPr sz="3850" spc="10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all</a:t>
            </a:r>
            <a:r>
              <a:rPr sz="3850" spc="10" dirty="0">
                <a:latin typeface="Arial"/>
                <a:cs typeface="Arial"/>
              </a:rPr>
              <a:t> </a:t>
            </a:r>
            <a:r>
              <a:rPr sz="3850" spc="-10" dirty="0">
                <a:latin typeface="Arial"/>
                <a:cs typeface="Arial"/>
              </a:rPr>
              <a:t>present</a:t>
            </a:r>
            <a:endParaRPr sz="3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5"/>
              </a:spcBef>
            </a:pPr>
            <a:endParaRPr sz="38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3850" dirty="0">
                <a:latin typeface="Arial"/>
                <a:cs typeface="Arial"/>
              </a:rPr>
              <a:t>Blood</a:t>
            </a:r>
            <a:r>
              <a:rPr sz="3850" spc="10" dirty="0">
                <a:latin typeface="Arial"/>
                <a:cs typeface="Arial"/>
              </a:rPr>
              <a:t> </a:t>
            </a:r>
            <a:r>
              <a:rPr sz="3850" spc="-10" dirty="0">
                <a:latin typeface="Arial"/>
                <a:cs typeface="Arial"/>
              </a:rPr>
              <a:t>pressure-</a:t>
            </a:r>
            <a:r>
              <a:rPr sz="3850" dirty="0">
                <a:latin typeface="Arial"/>
                <a:cs typeface="Arial"/>
              </a:rPr>
              <a:t>130/70</a:t>
            </a:r>
            <a:r>
              <a:rPr sz="3850" spc="20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mm</a:t>
            </a:r>
            <a:r>
              <a:rPr sz="3850" spc="15" dirty="0">
                <a:latin typeface="Arial"/>
                <a:cs typeface="Arial"/>
              </a:rPr>
              <a:t> </a:t>
            </a:r>
            <a:r>
              <a:rPr sz="3850" dirty="0">
                <a:latin typeface="Arial"/>
                <a:cs typeface="Arial"/>
              </a:rPr>
              <a:t>of</a:t>
            </a:r>
            <a:r>
              <a:rPr sz="3850" spc="20" dirty="0">
                <a:latin typeface="Arial"/>
                <a:cs typeface="Arial"/>
              </a:rPr>
              <a:t> </a:t>
            </a:r>
            <a:r>
              <a:rPr sz="3850" spc="-25" dirty="0">
                <a:latin typeface="Arial"/>
                <a:cs typeface="Arial"/>
              </a:rPr>
              <a:t>Hg </a:t>
            </a:r>
            <a:r>
              <a:rPr sz="3850" dirty="0">
                <a:latin typeface="Arial"/>
                <a:cs typeface="Arial"/>
              </a:rPr>
              <a:t>Left </a:t>
            </a:r>
            <a:r>
              <a:rPr sz="3850" spc="-25" dirty="0">
                <a:latin typeface="Arial"/>
                <a:cs typeface="Arial"/>
              </a:rPr>
              <a:t>arm</a:t>
            </a:r>
            <a:endParaRPr sz="3850">
              <a:latin typeface="Arial"/>
              <a:cs typeface="Arial"/>
            </a:endParaRPr>
          </a:p>
          <a:p>
            <a:pPr marL="12700">
              <a:lnSpc>
                <a:spcPts val="4615"/>
              </a:lnSpc>
            </a:pPr>
            <a:r>
              <a:rPr sz="3850" dirty="0">
                <a:latin typeface="Arial"/>
                <a:cs typeface="Arial"/>
              </a:rPr>
              <a:t>Sitting</a:t>
            </a:r>
            <a:r>
              <a:rPr sz="3850" spc="-5" dirty="0">
                <a:latin typeface="Arial"/>
                <a:cs typeface="Arial"/>
              </a:rPr>
              <a:t> </a:t>
            </a:r>
            <a:r>
              <a:rPr sz="3850" spc="-10" dirty="0">
                <a:latin typeface="Arial"/>
                <a:cs typeface="Arial"/>
              </a:rPr>
              <a:t>position</a:t>
            </a:r>
            <a:endParaRPr sz="3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917" y="1011493"/>
            <a:ext cx="8431530" cy="63627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00" dirty="0">
                <a:latin typeface="Arial"/>
                <a:cs typeface="Arial"/>
              </a:rPr>
              <a:t>Respiratory</a:t>
            </a:r>
            <a:r>
              <a:rPr sz="3800" spc="-10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rate</a:t>
            </a:r>
            <a:r>
              <a:rPr sz="3800" spc="-100" dirty="0">
                <a:latin typeface="Arial"/>
                <a:cs typeface="Arial"/>
              </a:rPr>
              <a:t> </a:t>
            </a:r>
            <a:r>
              <a:rPr sz="3800" spc="-25" dirty="0">
                <a:latin typeface="Arial"/>
                <a:cs typeface="Arial"/>
              </a:rPr>
              <a:t>-</a:t>
            </a:r>
            <a:r>
              <a:rPr sz="3800" dirty="0">
                <a:latin typeface="Arial"/>
                <a:cs typeface="Arial"/>
              </a:rPr>
              <a:t>19</a:t>
            </a:r>
            <a:r>
              <a:rPr sz="3800" spc="-10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breaths</a:t>
            </a:r>
            <a:r>
              <a:rPr sz="3800" spc="-95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per</a:t>
            </a:r>
            <a:r>
              <a:rPr sz="3800" spc="-10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minute</a:t>
            </a:r>
            <a:endParaRPr sz="3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3800">
              <a:latin typeface="Arial"/>
              <a:cs typeface="Arial"/>
            </a:endParaRPr>
          </a:p>
          <a:p>
            <a:pPr marL="12700" marR="4555490">
              <a:lnSpc>
                <a:spcPts val="4530"/>
              </a:lnSpc>
            </a:pPr>
            <a:r>
              <a:rPr sz="3800" spc="-10" dirty="0">
                <a:latin typeface="Arial"/>
                <a:cs typeface="Arial"/>
              </a:rPr>
              <a:t>Regular Abdominothoracic</a:t>
            </a:r>
            <a:endParaRPr sz="3800">
              <a:latin typeface="Arial"/>
              <a:cs typeface="Arial"/>
            </a:endParaRPr>
          </a:p>
          <a:p>
            <a:pPr marL="12700">
              <a:lnSpc>
                <a:spcPts val="4395"/>
              </a:lnSpc>
            </a:pPr>
            <a:r>
              <a:rPr sz="3800" dirty="0">
                <a:latin typeface="Arial"/>
                <a:cs typeface="Arial"/>
              </a:rPr>
              <a:t>No</a:t>
            </a:r>
            <a:r>
              <a:rPr sz="3800" spc="-9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Use</a:t>
            </a:r>
            <a:r>
              <a:rPr sz="3800" spc="-9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of</a:t>
            </a:r>
            <a:r>
              <a:rPr sz="3800" spc="-85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accessory</a:t>
            </a:r>
            <a:r>
              <a:rPr sz="3800" spc="-9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muscles</a:t>
            </a:r>
            <a:endParaRPr sz="3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3800">
              <a:latin typeface="Arial"/>
              <a:cs typeface="Arial"/>
            </a:endParaRPr>
          </a:p>
          <a:p>
            <a:pPr marL="12700" marR="807085">
              <a:lnSpc>
                <a:spcPts val="4530"/>
              </a:lnSpc>
            </a:pPr>
            <a:r>
              <a:rPr sz="3800" spc="-40" dirty="0">
                <a:latin typeface="Arial"/>
                <a:cs typeface="Arial"/>
              </a:rPr>
              <a:t>Temperature-</a:t>
            </a:r>
            <a:r>
              <a:rPr sz="3800" spc="-12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98</a:t>
            </a:r>
            <a:r>
              <a:rPr sz="3800" spc="-114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degree</a:t>
            </a:r>
            <a:r>
              <a:rPr sz="3800" spc="-12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Fahrenheit axillary</a:t>
            </a:r>
            <a:endParaRPr sz="3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3800">
              <a:latin typeface="Arial"/>
              <a:cs typeface="Arial"/>
            </a:endParaRPr>
          </a:p>
          <a:p>
            <a:pPr marL="12700" marR="3457575">
              <a:lnSpc>
                <a:spcPts val="4530"/>
              </a:lnSpc>
            </a:pPr>
            <a:r>
              <a:rPr sz="3800" dirty="0">
                <a:latin typeface="Arial"/>
                <a:cs typeface="Arial"/>
              </a:rPr>
              <a:t>Oxygen</a:t>
            </a:r>
            <a:r>
              <a:rPr sz="3800" spc="-125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saturation </a:t>
            </a:r>
            <a:r>
              <a:rPr sz="3800" dirty="0">
                <a:latin typeface="Arial"/>
                <a:cs typeface="Arial"/>
              </a:rPr>
              <a:t>Spo2-</a:t>
            </a:r>
            <a:r>
              <a:rPr sz="3800" spc="-85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98%</a:t>
            </a:r>
            <a:r>
              <a:rPr sz="3800" spc="-8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on</a:t>
            </a:r>
            <a:r>
              <a:rPr sz="3800" spc="-8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room</a:t>
            </a:r>
            <a:r>
              <a:rPr sz="3800" spc="-80" dirty="0">
                <a:latin typeface="Arial"/>
                <a:cs typeface="Arial"/>
              </a:rPr>
              <a:t> </a:t>
            </a:r>
            <a:r>
              <a:rPr sz="3800" spc="-25" dirty="0">
                <a:latin typeface="Arial"/>
                <a:cs typeface="Arial"/>
              </a:rPr>
              <a:t>air</a:t>
            </a:r>
            <a:endParaRPr sz="3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9729" y="1975904"/>
            <a:ext cx="7736205" cy="7124700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2553970">
              <a:lnSpc>
                <a:spcPts val="5610"/>
              </a:lnSpc>
              <a:spcBef>
                <a:spcPts val="145"/>
              </a:spcBef>
            </a:pPr>
            <a:r>
              <a:rPr sz="4500" b="1" dirty="0">
                <a:latin typeface="Arial"/>
                <a:cs typeface="Arial"/>
              </a:rPr>
              <a:t>Pallor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Present </a:t>
            </a:r>
            <a:r>
              <a:rPr sz="4500" b="1" dirty="0">
                <a:latin typeface="Arial"/>
                <a:cs typeface="Arial"/>
              </a:rPr>
              <a:t>Icterus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1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present </a:t>
            </a:r>
            <a:r>
              <a:rPr sz="4500" b="1" dirty="0">
                <a:latin typeface="Arial"/>
                <a:cs typeface="Arial"/>
              </a:rPr>
              <a:t>Cyanosis</a:t>
            </a:r>
            <a:r>
              <a:rPr sz="4500" b="1" spc="-17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16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absent </a:t>
            </a:r>
            <a:r>
              <a:rPr sz="4500" b="1" dirty="0">
                <a:latin typeface="Arial"/>
                <a:cs typeface="Arial"/>
              </a:rPr>
              <a:t>Clubbing</a:t>
            </a:r>
            <a:r>
              <a:rPr sz="4500" b="1" spc="-1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16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absent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ts val="5375"/>
              </a:lnSpc>
            </a:pPr>
            <a:r>
              <a:rPr sz="4500" b="1" spc="-10" dirty="0">
                <a:latin typeface="Arial"/>
                <a:cs typeface="Arial"/>
              </a:rPr>
              <a:t>Lymphadenopathy</a:t>
            </a:r>
            <a:r>
              <a:rPr sz="4500" b="1" spc="-19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19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absent</a:t>
            </a:r>
            <a:endParaRPr sz="4500">
              <a:latin typeface="Arial"/>
              <a:cs typeface="Arial"/>
            </a:endParaRPr>
          </a:p>
          <a:p>
            <a:pPr marL="12700" marR="1395095">
              <a:lnSpc>
                <a:spcPct val="103800"/>
              </a:lnSpc>
            </a:pPr>
            <a:r>
              <a:rPr sz="4500" b="1" spc="55" dirty="0">
                <a:latin typeface="Arial"/>
                <a:cs typeface="Arial"/>
              </a:rPr>
              <a:t>Oedema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5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present </a:t>
            </a:r>
            <a:r>
              <a:rPr sz="4500" b="1" dirty="0">
                <a:latin typeface="Arial"/>
                <a:cs typeface="Arial"/>
              </a:rPr>
              <a:t>Bilateral</a:t>
            </a:r>
            <a:r>
              <a:rPr sz="4500" b="1" spc="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pedal</a:t>
            </a:r>
            <a:r>
              <a:rPr sz="4500" b="1" spc="70" dirty="0">
                <a:latin typeface="Arial"/>
                <a:cs typeface="Arial"/>
              </a:rPr>
              <a:t> </a:t>
            </a:r>
            <a:r>
              <a:rPr sz="4500" b="1" spc="45" dirty="0">
                <a:latin typeface="Arial"/>
                <a:cs typeface="Arial"/>
              </a:rPr>
              <a:t>oedema </a:t>
            </a:r>
            <a:r>
              <a:rPr sz="4500" b="1" dirty="0">
                <a:latin typeface="Arial"/>
                <a:cs typeface="Arial"/>
              </a:rPr>
              <a:t>Pitting</a:t>
            </a:r>
            <a:r>
              <a:rPr sz="4500" b="1" spc="10" dirty="0">
                <a:latin typeface="Arial"/>
                <a:cs typeface="Arial"/>
              </a:rPr>
              <a:t> </a:t>
            </a:r>
            <a:r>
              <a:rPr sz="4500" b="1" spc="45" dirty="0">
                <a:latin typeface="Arial"/>
                <a:cs typeface="Arial"/>
              </a:rPr>
              <a:t>oedema</a:t>
            </a:r>
            <a:endParaRPr sz="4500">
              <a:latin typeface="Arial"/>
              <a:cs typeface="Arial"/>
            </a:endParaRPr>
          </a:p>
          <a:p>
            <a:pPr marL="12700" marR="4704080">
              <a:lnSpc>
                <a:spcPct val="103800"/>
              </a:lnSpc>
              <a:spcBef>
                <a:spcPts val="5"/>
              </a:spcBef>
            </a:pPr>
            <a:r>
              <a:rPr sz="4500" b="1" spc="50" dirty="0">
                <a:latin typeface="Arial"/>
                <a:cs typeface="Arial"/>
              </a:rPr>
              <a:t>Upto</a:t>
            </a:r>
            <a:r>
              <a:rPr sz="4500" b="1" spc="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ankle </a:t>
            </a:r>
            <a:r>
              <a:rPr sz="4500" b="1" dirty="0">
                <a:latin typeface="Arial"/>
                <a:cs typeface="Arial"/>
              </a:rPr>
              <a:t>Grading</a:t>
            </a:r>
            <a:r>
              <a:rPr sz="4500" b="1" spc="-165" dirty="0">
                <a:latin typeface="Arial"/>
                <a:cs typeface="Arial"/>
              </a:rPr>
              <a:t> </a:t>
            </a:r>
            <a:r>
              <a:rPr sz="4500" b="1" spc="25" dirty="0">
                <a:latin typeface="Arial"/>
                <a:cs typeface="Arial"/>
              </a:rPr>
              <a:t>2+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Head</a:t>
            </a:r>
            <a:r>
              <a:rPr spc="-345" dirty="0"/>
              <a:t> </a:t>
            </a:r>
            <a:r>
              <a:rPr dirty="0"/>
              <a:t>to</a:t>
            </a:r>
            <a:r>
              <a:rPr spc="-340" dirty="0"/>
              <a:t> </a:t>
            </a:r>
            <a:r>
              <a:rPr dirty="0"/>
              <a:t>toe</a:t>
            </a:r>
            <a:r>
              <a:rPr spc="-345" dirty="0"/>
              <a:t> </a:t>
            </a:r>
            <a:r>
              <a:rPr spc="-120" dirty="0"/>
              <a:t>examination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2751481"/>
            <a:ext cx="8731885" cy="20986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0"/>
              </a:spcBef>
            </a:pPr>
            <a:r>
              <a:rPr sz="4500" dirty="0">
                <a:latin typeface="Arial"/>
                <a:cs typeface="Arial"/>
              </a:rPr>
              <a:t>No</a:t>
            </a:r>
            <a:r>
              <a:rPr sz="4500" spc="-10" dirty="0">
                <a:latin typeface="Arial"/>
                <a:cs typeface="Arial"/>
              </a:rPr>
              <a:t> </a:t>
            </a:r>
            <a:r>
              <a:rPr sz="4500" dirty="0">
                <a:latin typeface="Arial"/>
                <a:cs typeface="Arial"/>
              </a:rPr>
              <a:t>signs of liver cell failure</a:t>
            </a:r>
            <a:r>
              <a:rPr sz="4500" spc="5" dirty="0">
                <a:latin typeface="Arial"/>
                <a:cs typeface="Arial"/>
              </a:rPr>
              <a:t> </a:t>
            </a:r>
            <a:r>
              <a:rPr sz="4500" spc="-10" dirty="0">
                <a:latin typeface="Arial"/>
                <a:cs typeface="Arial"/>
              </a:rPr>
              <a:t>except </a:t>
            </a:r>
            <a:r>
              <a:rPr sz="4500" dirty="0">
                <a:latin typeface="Arial"/>
                <a:cs typeface="Arial"/>
              </a:rPr>
              <a:t>Jaundice</a:t>
            </a:r>
            <a:r>
              <a:rPr sz="4500" spc="-10" dirty="0">
                <a:latin typeface="Arial"/>
                <a:cs typeface="Arial"/>
              </a:rPr>
              <a:t> </a:t>
            </a:r>
            <a:r>
              <a:rPr sz="4500" dirty="0">
                <a:latin typeface="Arial"/>
                <a:cs typeface="Arial"/>
              </a:rPr>
              <a:t>is present on the </a:t>
            </a:r>
            <a:r>
              <a:rPr sz="4500" spc="-10" dirty="0">
                <a:latin typeface="Arial"/>
                <a:cs typeface="Arial"/>
              </a:rPr>
              <a:t>sclera </a:t>
            </a:r>
            <a:r>
              <a:rPr sz="4500" dirty="0">
                <a:latin typeface="Arial"/>
                <a:cs typeface="Arial"/>
              </a:rPr>
              <a:t>Fine </a:t>
            </a:r>
            <a:r>
              <a:rPr sz="4500" spc="-10" dirty="0">
                <a:latin typeface="Arial"/>
                <a:cs typeface="Arial"/>
              </a:rPr>
              <a:t>tremors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4944399" y="4522355"/>
            <a:ext cx="899985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65" dirty="0"/>
              <a:t>Systemic</a:t>
            </a:r>
            <a:r>
              <a:rPr spc="-285" dirty="0"/>
              <a:t> </a:t>
            </a:r>
            <a:r>
              <a:rPr spc="-114" dirty="0"/>
              <a:t>examination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23917" y="123767"/>
            <a:ext cx="430085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35" dirty="0"/>
              <a:t>Inspection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2020299"/>
            <a:ext cx="16675735" cy="857821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ts val="5625"/>
              </a:lnSpc>
              <a:spcBef>
                <a:spcPts val="125"/>
              </a:spcBef>
            </a:pPr>
            <a:r>
              <a:rPr sz="4700" dirty="0">
                <a:latin typeface="Arial"/>
                <a:cs typeface="Arial"/>
              </a:rPr>
              <a:t>Generalized distention all over </a:t>
            </a:r>
            <a:r>
              <a:rPr sz="4700" spc="-10" dirty="0">
                <a:latin typeface="Arial"/>
                <a:cs typeface="Arial"/>
              </a:rPr>
              <a:t>abdomen</a:t>
            </a:r>
            <a:endParaRPr sz="4700">
              <a:latin typeface="Arial"/>
              <a:cs typeface="Arial"/>
            </a:endParaRPr>
          </a:p>
          <a:p>
            <a:pPr marL="12700" marR="3073400">
              <a:lnSpc>
                <a:spcPts val="5610"/>
              </a:lnSpc>
              <a:spcBef>
                <a:spcPts val="195"/>
              </a:spcBef>
            </a:pPr>
            <a:r>
              <a:rPr sz="4700" dirty="0">
                <a:latin typeface="Arial"/>
                <a:cs typeface="Arial"/>
              </a:rPr>
              <a:t>Skin over the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abdomen appears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yellow </a:t>
            </a:r>
            <a:r>
              <a:rPr sz="4700" spc="-10" dirty="0">
                <a:latin typeface="Arial"/>
                <a:cs typeface="Arial"/>
              </a:rPr>
              <a:t>discoloured Symmetry</a:t>
            </a:r>
            <a:endParaRPr sz="4700">
              <a:latin typeface="Arial"/>
              <a:cs typeface="Arial"/>
            </a:endParaRPr>
          </a:p>
          <a:p>
            <a:pPr marL="12700">
              <a:lnSpc>
                <a:spcPts val="5405"/>
              </a:lnSpc>
            </a:pPr>
            <a:r>
              <a:rPr sz="4700" dirty="0">
                <a:latin typeface="Arial"/>
                <a:cs typeface="Arial"/>
              </a:rPr>
              <a:t>Umbilicus</a:t>
            </a:r>
            <a:r>
              <a:rPr sz="4700" spc="-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is inverted centrally </a:t>
            </a:r>
            <a:r>
              <a:rPr sz="4700" spc="-10" dirty="0">
                <a:latin typeface="Arial"/>
                <a:cs typeface="Arial"/>
              </a:rPr>
              <a:t>located</a:t>
            </a:r>
            <a:endParaRPr sz="4700">
              <a:latin typeface="Arial"/>
              <a:cs typeface="Arial"/>
            </a:endParaRPr>
          </a:p>
          <a:p>
            <a:pPr marL="12700" marR="5080">
              <a:lnSpc>
                <a:spcPts val="5610"/>
              </a:lnSpc>
              <a:spcBef>
                <a:spcPts val="195"/>
              </a:spcBef>
            </a:pPr>
            <a:r>
              <a:rPr sz="4700" dirty="0">
                <a:latin typeface="Arial"/>
                <a:cs typeface="Arial"/>
              </a:rPr>
              <a:t>Movement of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corresponding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quadrants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with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respiration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spc="-10" dirty="0">
                <a:latin typeface="Arial"/>
                <a:cs typeface="Arial"/>
              </a:rPr>
              <a:t>present </a:t>
            </a:r>
            <a:r>
              <a:rPr sz="4700" dirty="0">
                <a:latin typeface="Arial"/>
                <a:cs typeface="Arial"/>
              </a:rPr>
              <a:t>Dilated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veins</a:t>
            </a:r>
            <a:r>
              <a:rPr sz="4700" spc="1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are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not</a:t>
            </a:r>
            <a:r>
              <a:rPr sz="4700" spc="10" dirty="0">
                <a:latin typeface="Arial"/>
                <a:cs typeface="Arial"/>
              </a:rPr>
              <a:t> </a:t>
            </a:r>
            <a:r>
              <a:rPr sz="4700" spc="-10" dirty="0">
                <a:latin typeface="Arial"/>
                <a:cs typeface="Arial"/>
              </a:rPr>
              <a:t>present</a:t>
            </a:r>
            <a:endParaRPr sz="4700">
              <a:latin typeface="Arial"/>
              <a:cs typeface="Arial"/>
            </a:endParaRPr>
          </a:p>
          <a:p>
            <a:pPr marL="12700">
              <a:lnSpc>
                <a:spcPts val="5405"/>
              </a:lnSpc>
            </a:pPr>
            <a:r>
              <a:rPr sz="4700" dirty="0">
                <a:latin typeface="Arial"/>
                <a:cs typeface="Arial"/>
              </a:rPr>
              <a:t>No</a:t>
            </a:r>
            <a:r>
              <a:rPr sz="4700" spc="-4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Visible</a:t>
            </a:r>
            <a:r>
              <a:rPr sz="4700" spc="-40" dirty="0">
                <a:latin typeface="Arial"/>
                <a:cs typeface="Arial"/>
              </a:rPr>
              <a:t> </a:t>
            </a:r>
            <a:r>
              <a:rPr sz="4700" spc="-20" dirty="0">
                <a:latin typeface="Arial"/>
                <a:cs typeface="Arial"/>
              </a:rPr>
              <a:t>mass</a:t>
            </a:r>
            <a:endParaRPr sz="4700">
              <a:latin typeface="Arial"/>
              <a:cs typeface="Arial"/>
            </a:endParaRPr>
          </a:p>
          <a:p>
            <a:pPr marL="12700" marR="11092815">
              <a:lnSpc>
                <a:spcPts val="5610"/>
              </a:lnSpc>
              <a:spcBef>
                <a:spcPts val="195"/>
              </a:spcBef>
            </a:pPr>
            <a:r>
              <a:rPr sz="4700" dirty="0">
                <a:latin typeface="Arial"/>
                <a:cs typeface="Arial"/>
              </a:rPr>
              <a:t>No</a:t>
            </a:r>
            <a:r>
              <a:rPr sz="4700" spc="-5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Visible</a:t>
            </a:r>
            <a:r>
              <a:rPr sz="4700" spc="-40" dirty="0">
                <a:latin typeface="Arial"/>
                <a:cs typeface="Arial"/>
              </a:rPr>
              <a:t> </a:t>
            </a:r>
            <a:r>
              <a:rPr sz="4700" spc="-10" dirty="0">
                <a:latin typeface="Arial"/>
                <a:cs typeface="Arial"/>
              </a:rPr>
              <a:t>pulsations </a:t>
            </a:r>
            <a:r>
              <a:rPr sz="4700" dirty="0">
                <a:latin typeface="Arial"/>
                <a:cs typeface="Arial"/>
              </a:rPr>
              <a:t>No</a:t>
            </a:r>
            <a:r>
              <a:rPr sz="4700" spc="-5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Visible</a:t>
            </a:r>
            <a:r>
              <a:rPr sz="4700" spc="-40" dirty="0">
                <a:latin typeface="Arial"/>
                <a:cs typeface="Arial"/>
              </a:rPr>
              <a:t> </a:t>
            </a:r>
            <a:r>
              <a:rPr sz="4700" spc="-10" dirty="0">
                <a:latin typeface="Arial"/>
                <a:cs typeface="Arial"/>
              </a:rPr>
              <a:t>peristalsis </a:t>
            </a:r>
            <a:r>
              <a:rPr sz="4700" dirty="0">
                <a:latin typeface="Arial"/>
                <a:cs typeface="Arial"/>
              </a:rPr>
              <a:t>No</a:t>
            </a:r>
            <a:r>
              <a:rPr sz="4700" spc="-1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Scars or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spc="-10" dirty="0">
                <a:latin typeface="Arial"/>
                <a:cs typeface="Arial"/>
              </a:rPr>
              <a:t>sinuses </a:t>
            </a:r>
            <a:r>
              <a:rPr sz="4700" dirty="0">
                <a:latin typeface="Arial"/>
                <a:cs typeface="Arial"/>
              </a:rPr>
              <a:t>No</a:t>
            </a:r>
            <a:r>
              <a:rPr sz="4700" spc="5" dirty="0">
                <a:latin typeface="Arial"/>
                <a:cs typeface="Arial"/>
              </a:rPr>
              <a:t> </a:t>
            </a:r>
            <a:r>
              <a:rPr sz="4700" spc="-10" dirty="0">
                <a:latin typeface="Arial"/>
                <a:cs typeface="Arial"/>
              </a:rPr>
              <a:t>stria</a:t>
            </a:r>
            <a:endParaRPr sz="4700">
              <a:latin typeface="Arial"/>
              <a:cs typeface="Arial"/>
            </a:endParaRPr>
          </a:p>
          <a:p>
            <a:pPr marL="12700">
              <a:lnSpc>
                <a:spcPts val="5415"/>
              </a:lnSpc>
            </a:pPr>
            <a:r>
              <a:rPr sz="4700" dirty="0">
                <a:latin typeface="Arial"/>
                <a:cs typeface="Arial"/>
              </a:rPr>
              <a:t>No stretch </a:t>
            </a:r>
            <a:r>
              <a:rPr sz="4700" spc="-10" dirty="0">
                <a:latin typeface="Arial"/>
                <a:cs typeface="Arial"/>
              </a:rPr>
              <a:t>marks</a:t>
            </a:r>
            <a:endParaRPr sz="4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023917" y="130573"/>
            <a:ext cx="3449320" cy="9759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6200" spc="-110" dirty="0"/>
              <a:t>Palpation</a:t>
            </a:r>
            <a:endParaRPr sz="6200"/>
          </a:p>
        </p:txBody>
      </p:sp>
      <p:sp>
        <p:nvSpPr>
          <p:cNvPr id="3" name="object 3"/>
          <p:cNvSpPr txBox="1"/>
          <p:nvPr/>
        </p:nvSpPr>
        <p:spPr>
          <a:xfrm>
            <a:off x="618297" y="1625855"/>
            <a:ext cx="13385800" cy="866648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800" dirty="0">
                <a:latin typeface="Arial"/>
                <a:cs typeface="Arial"/>
              </a:rPr>
              <a:t>Inspectory</a:t>
            </a:r>
            <a:r>
              <a:rPr sz="3800" spc="-135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findings</a:t>
            </a:r>
            <a:r>
              <a:rPr sz="3800" spc="-135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where</a:t>
            </a:r>
            <a:r>
              <a:rPr sz="3800" spc="-135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confirmed</a:t>
            </a:r>
            <a:endParaRPr sz="3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3800">
              <a:latin typeface="Arial"/>
              <a:cs typeface="Arial"/>
            </a:endParaRPr>
          </a:p>
          <a:p>
            <a:pPr marL="12700">
              <a:lnSpc>
                <a:spcPts val="4545"/>
              </a:lnSpc>
            </a:pPr>
            <a:r>
              <a:rPr sz="3800" dirty="0">
                <a:latin typeface="Arial"/>
                <a:cs typeface="Arial"/>
              </a:rPr>
              <a:t>Superficial</a:t>
            </a:r>
            <a:r>
              <a:rPr sz="3800" spc="-18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palpation</a:t>
            </a:r>
            <a:endParaRPr sz="3800">
              <a:latin typeface="Arial"/>
              <a:cs typeface="Arial"/>
            </a:endParaRPr>
          </a:p>
          <a:p>
            <a:pPr marL="12700" marR="7180580" indent="133350">
              <a:lnSpc>
                <a:spcPts val="4530"/>
              </a:lnSpc>
              <a:spcBef>
                <a:spcPts val="165"/>
              </a:spcBef>
            </a:pPr>
            <a:r>
              <a:rPr sz="3800" dirty="0">
                <a:latin typeface="Arial"/>
                <a:cs typeface="Arial"/>
              </a:rPr>
              <a:t>no</a:t>
            </a:r>
            <a:r>
              <a:rPr sz="3800" spc="-65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rise</a:t>
            </a:r>
            <a:r>
              <a:rPr sz="3800" spc="-6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in</a:t>
            </a:r>
            <a:r>
              <a:rPr sz="3800" spc="-6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local</a:t>
            </a:r>
            <a:r>
              <a:rPr sz="3800" spc="-65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temperature </a:t>
            </a:r>
            <a:r>
              <a:rPr sz="3800" spc="-45" dirty="0">
                <a:latin typeface="Arial"/>
                <a:cs typeface="Arial"/>
              </a:rPr>
              <a:t>Tenderness</a:t>
            </a:r>
            <a:r>
              <a:rPr sz="3800" spc="-13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over</a:t>
            </a:r>
            <a:r>
              <a:rPr sz="3800" spc="-13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epigastrium </a:t>
            </a:r>
            <a:r>
              <a:rPr sz="3800" dirty="0">
                <a:latin typeface="Arial"/>
                <a:cs typeface="Arial"/>
              </a:rPr>
              <a:t>No</a:t>
            </a:r>
            <a:r>
              <a:rPr sz="3800" spc="-55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Guarding</a:t>
            </a:r>
            <a:endParaRPr sz="3800">
              <a:latin typeface="Arial"/>
              <a:cs typeface="Arial"/>
            </a:endParaRPr>
          </a:p>
          <a:p>
            <a:pPr marL="12700">
              <a:lnSpc>
                <a:spcPts val="4400"/>
              </a:lnSpc>
            </a:pPr>
            <a:r>
              <a:rPr sz="3800" dirty="0">
                <a:latin typeface="Arial"/>
                <a:cs typeface="Arial"/>
              </a:rPr>
              <a:t>No</a:t>
            </a:r>
            <a:r>
              <a:rPr sz="3800" spc="-55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Rigidity</a:t>
            </a:r>
            <a:endParaRPr sz="3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15"/>
              </a:spcBef>
            </a:pPr>
            <a:endParaRPr sz="3800">
              <a:latin typeface="Arial"/>
              <a:cs typeface="Arial"/>
            </a:endParaRPr>
          </a:p>
          <a:p>
            <a:pPr marL="12700" marR="8518525">
              <a:lnSpc>
                <a:spcPts val="4530"/>
              </a:lnSpc>
            </a:pPr>
            <a:r>
              <a:rPr sz="3800" dirty="0">
                <a:latin typeface="Arial"/>
                <a:cs typeface="Arial"/>
              </a:rPr>
              <a:t>Deep</a:t>
            </a:r>
            <a:r>
              <a:rPr sz="3800" spc="-10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palpation </a:t>
            </a:r>
            <a:r>
              <a:rPr sz="3800" dirty="0">
                <a:latin typeface="Arial"/>
                <a:cs typeface="Arial"/>
              </a:rPr>
              <a:t>Hepatomegaly</a:t>
            </a:r>
            <a:r>
              <a:rPr sz="3800" spc="-25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present</a:t>
            </a:r>
            <a:endParaRPr sz="3800">
              <a:latin typeface="Arial"/>
              <a:cs typeface="Arial"/>
            </a:endParaRPr>
          </a:p>
          <a:p>
            <a:pPr marL="12700" marR="6055995">
              <a:lnSpc>
                <a:spcPts val="4530"/>
              </a:lnSpc>
              <a:spcBef>
                <a:spcPts val="10"/>
              </a:spcBef>
            </a:pPr>
            <a:r>
              <a:rPr sz="3800" dirty="0">
                <a:latin typeface="Arial"/>
                <a:cs typeface="Arial"/>
              </a:rPr>
              <a:t>2</a:t>
            </a:r>
            <a:r>
              <a:rPr sz="3800" spc="-85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fingers</a:t>
            </a:r>
            <a:r>
              <a:rPr sz="3800" spc="-8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below</a:t>
            </a:r>
            <a:r>
              <a:rPr sz="3800" spc="-8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right</a:t>
            </a:r>
            <a:r>
              <a:rPr sz="3800" spc="-85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costal</a:t>
            </a:r>
            <a:r>
              <a:rPr sz="3800" spc="-8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margin </a:t>
            </a:r>
            <a:r>
              <a:rPr sz="3800" dirty="0">
                <a:latin typeface="Arial"/>
                <a:cs typeface="Arial"/>
              </a:rPr>
              <a:t>Rounded</a:t>
            </a:r>
            <a:r>
              <a:rPr sz="3800" spc="-160" dirty="0">
                <a:latin typeface="Arial"/>
                <a:cs typeface="Arial"/>
              </a:rPr>
              <a:t> </a:t>
            </a:r>
            <a:r>
              <a:rPr sz="3800" spc="-20" dirty="0">
                <a:latin typeface="Arial"/>
                <a:cs typeface="Arial"/>
              </a:rPr>
              <a:t>edge</a:t>
            </a:r>
            <a:endParaRPr sz="3800">
              <a:latin typeface="Arial"/>
              <a:cs typeface="Arial"/>
            </a:endParaRPr>
          </a:p>
          <a:p>
            <a:pPr marL="12700">
              <a:lnSpc>
                <a:spcPts val="4380"/>
              </a:lnSpc>
            </a:pPr>
            <a:r>
              <a:rPr sz="3800" dirty="0">
                <a:latin typeface="Arial"/>
                <a:cs typeface="Arial"/>
              </a:rPr>
              <a:t>Smooth</a:t>
            </a:r>
            <a:r>
              <a:rPr sz="3800" spc="-145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Surface</a:t>
            </a:r>
            <a:endParaRPr sz="3800">
              <a:latin typeface="Arial"/>
              <a:cs typeface="Arial"/>
            </a:endParaRPr>
          </a:p>
          <a:p>
            <a:pPr marL="12700" marR="5080">
              <a:lnSpc>
                <a:spcPts val="4530"/>
              </a:lnSpc>
              <a:spcBef>
                <a:spcPts val="120"/>
              </a:spcBef>
            </a:pPr>
            <a:r>
              <a:rPr sz="3800" spc="-45" dirty="0">
                <a:latin typeface="Arial"/>
                <a:cs typeface="Arial"/>
              </a:rPr>
              <a:t>Tenderness</a:t>
            </a:r>
            <a:r>
              <a:rPr sz="3800" spc="-12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present</a:t>
            </a:r>
            <a:r>
              <a:rPr sz="3800" spc="-12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over</a:t>
            </a:r>
            <a:r>
              <a:rPr sz="3800" spc="-12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epigastrium</a:t>
            </a:r>
            <a:r>
              <a:rPr sz="3800" spc="-114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and</a:t>
            </a:r>
            <a:r>
              <a:rPr sz="3800" spc="-120" dirty="0">
                <a:latin typeface="Arial"/>
                <a:cs typeface="Arial"/>
              </a:rPr>
              <a:t> </a:t>
            </a:r>
            <a:r>
              <a:rPr sz="3800" dirty="0">
                <a:latin typeface="Arial"/>
                <a:cs typeface="Arial"/>
              </a:rPr>
              <a:t>right</a:t>
            </a:r>
            <a:r>
              <a:rPr sz="3800" spc="-12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hypochondrium </a:t>
            </a:r>
            <a:r>
              <a:rPr sz="3800" dirty="0">
                <a:latin typeface="Arial"/>
                <a:cs typeface="Arial"/>
              </a:rPr>
              <a:t>Firm</a:t>
            </a:r>
            <a:r>
              <a:rPr sz="3800" spc="-90" dirty="0">
                <a:latin typeface="Arial"/>
                <a:cs typeface="Arial"/>
              </a:rPr>
              <a:t> </a:t>
            </a:r>
            <a:r>
              <a:rPr sz="3800" spc="-10" dirty="0">
                <a:latin typeface="Arial"/>
                <a:cs typeface="Arial"/>
              </a:rPr>
              <a:t>Consistency</a:t>
            </a:r>
            <a:endParaRPr sz="3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9729" y="527457"/>
            <a:ext cx="16353155" cy="634174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585460">
              <a:lnSpc>
                <a:spcPct val="100000"/>
              </a:lnSpc>
              <a:spcBef>
                <a:spcPts val="114"/>
              </a:spcBef>
            </a:pPr>
            <a:r>
              <a:rPr sz="4600" dirty="0">
                <a:latin typeface="Arial"/>
                <a:cs typeface="Arial"/>
              </a:rPr>
              <a:t>No</a:t>
            </a:r>
            <a:r>
              <a:rPr sz="4600" spc="-50" dirty="0">
                <a:latin typeface="Arial"/>
                <a:cs typeface="Arial"/>
              </a:rPr>
              <a:t> </a:t>
            </a:r>
            <a:r>
              <a:rPr sz="4600" spc="-10" dirty="0">
                <a:latin typeface="Arial"/>
                <a:cs typeface="Arial"/>
              </a:rPr>
              <a:t>splenomegaly.</a:t>
            </a:r>
            <a:r>
              <a:rPr sz="4600" spc="-4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Spleen</a:t>
            </a:r>
            <a:r>
              <a:rPr sz="4600" spc="-4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is</a:t>
            </a:r>
            <a:r>
              <a:rPr sz="4600" spc="-4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not</a:t>
            </a:r>
            <a:r>
              <a:rPr sz="4600" spc="-45" dirty="0">
                <a:latin typeface="Arial"/>
                <a:cs typeface="Arial"/>
              </a:rPr>
              <a:t> </a:t>
            </a:r>
            <a:r>
              <a:rPr sz="4600" spc="-10" dirty="0">
                <a:latin typeface="Arial"/>
                <a:cs typeface="Arial"/>
              </a:rPr>
              <a:t>palpable. </a:t>
            </a:r>
            <a:r>
              <a:rPr sz="4600" dirty="0">
                <a:latin typeface="Arial"/>
                <a:cs typeface="Arial"/>
              </a:rPr>
              <a:t>Their</a:t>
            </a:r>
            <a:r>
              <a:rPr sz="4600" spc="-1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is no </a:t>
            </a:r>
            <a:r>
              <a:rPr sz="4600" spc="-10" dirty="0">
                <a:latin typeface="Arial"/>
                <a:cs typeface="Arial"/>
              </a:rPr>
              <a:t>tenderness</a:t>
            </a:r>
            <a:endParaRPr sz="4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4600">
              <a:latin typeface="Arial"/>
              <a:cs typeface="Arial"/>
            </a:endParaRPr>
          </a:p>
          <a:p>
            <a:pPr marL="175260" marR="10040620" indent="-163195">
              <a:lnSpc>
                <a:spcPct val="100000"/>
              </a:lnSpc>
              <a:spcBef>
                <a:spcPts val="5"/>
              </a:spcBef>
            </a:pPr>
            <a:r>
              <a:rPr sz="4600" dirty="0">
                <a:latin typeface="Arial"/>
                <a:cs typeface="Arial"/>
              </a:rPr>
              <a:t>Kidney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spc="-10" dirty="0">
                <a:latin typeface="Arial"/>
                <a:cs typeface="Arial"/>
              </a:rPr>
              <a:t>Ballotable </a:t>
            </a:r>
            <a:r>
              <a:rPr sz="4600" dirty="0">
                <a:latin typeface="Arial"/>
                <a:cs typeface="Arial"/>
              </a:rPr>
              <a:t>puddle</a:t>
            </a:r>
            <a:r>
              <a:rPr sz="4600" spc="-1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sign was </a:t>
            </a:r>
            <a:r>
              <a:rPr sz="4600" spc="-10" dirty="0">
                <a:latin typeface="Arial"/>
                <a:cs typeface="Arial"/>
              </a:rPr>
              <a:t>absent</a:t>
            </a:r>
            <a:endParaRPr sz="4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</a:pPr>
            <a:endParaRPr sz="4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4600" dirty="0">
                <a:latin typeface="Arial"/>
                <a:cs typeface="Arial"/>
              </a:rPr>
              <a:t>Spino</a:t>
            </a:r>
            <a:r>
              <a:rPr sz="4600" spc="-1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umbilicus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distance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is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equal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on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both </a:t>
            </a:r>
            <a:r>
              <a:rPr sz="4600" spc="-10" dirty="0">
                <a:latin typeface="Arial"/>
                <a:cs typeface="Arial"/>
              </a:rPr>
              <a:t>sides</a:t>
            </a:r>
            <a:endParaRPr sz="46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4600" dirty="0">
                <a:latin typeface="Arial"/>
                <a:cs typeface="Arial"/>
              </a:rPr>
              <a:t>Distance</a:t>
            </a:r>
            <a:r>
              <a:rPr sz="4600" spc="-1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from</a:t>
            </a:r>
            <a:r>
              <a:rPr sz="4600" spc="-1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xiphisternum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to</a:t>
            </a:r>
            <a:r>
              <a:rPr sz="4600" spc="-1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umbilicus</a:t>
            </a:r>
            <a:r>
              <a:rPr sz="4600" spc="-1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and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umbilicus</a:t>
            </a:r>
            <a:r>
              <a:rPr sz="4600" spc="-1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to</a:t>
            </a:r>
            <a:r>
              <a:rPr sz="4600" spc="-5" dirty="0">
                <a:latin typeface="Arial"/>
                <a:cs typeface="Arial"/>
              </a:rPr>
              <a:t> </a:t>
            </a:r>
            <a:r>
              <a:rPr sz="4600" spc="-20" dirty="0">
                <a:latin typeface="Arial"/>
                <a:cs typeface="Arial"/>
              </a:rPr>
              <a:t>pubic </a:t>
            </a:r>
            <a:r>
              <a:rPr sz="4600" dirty="0">
                <a:latin typeface="Arial"/>
                <a:cs typeface="Arial"/>
              </a:rPr>
              <a:t>symphysis</a:t>
            </a:r>
            <a:r>
              <a:rPr sz="4600" spc="-1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is</a:t>
            </a:r>
            <a:r>
              <a:rPr sz="4600" spc="-10" dirty="0">
                <a:latin typeface="Arial"/>
                <a:cs typeface="Arial"/>
              </a:rPr>
              <a:t> equal</a:t>
            </a:r>
            <a:endParaRPr sz="4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85" dirty="0"/>
              <a:t>Percussion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2597443"/>
            <a:ext cx="16297275" cy="2140585"/>
          </a:xfrm>
          <a:prstGeom prst="rect">
            <a:avLst/>
          </a:prstGeom>
        </p:spPr>
        <p:txBody>
          <a:bodyPr vert="horz" wrap="square" lIns="0" tIns="18415" rIns="0" bIns="0" rtlCol="0">
            <a:spAutoFit/>
          </a:bodyPr>
          <a:lstStyle/>
          <a:p>
            <a:pPr marL="12700" marR="5080">
              <a:lnSpc>
                <a:spcPts val="5610"/>
              </a:lnSpc>
              <a:spcBef>
                <a:spcPts val="145"/>
              </a:spcBef>
            </a:pPr>
            <a:r>
              <a:rPr sz="4500" b="1" dirty="0">
                <a:latin typeface="Arial"/>
                <a:cs typeface="Arial"/>
              </a:rPr>
              <a:t>On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percussion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Liver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span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14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spc="95" dirty="0">
                <a:latin typeface="Arial"/>
                <a:cs typeface="Arial"/>
              </a:rPr>
              <a:t>cm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in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Mid-clavicular</a:t>
            </a:r>
            <a:r>
              <a:rPr sz="4500" b="1" spc="-10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line </a:t>
            </a:r>
            <a:r>
              <a:rPr sz="4500" b="1" spc="60" dirty="0">
                <a:latin typeface="Arial"/>
                <a:cs typeface="Arial"/>
              </a:rPr>
              <a:t>No</a:t>
            </a:r>
            <a:r>
              <a:rPr sz="4500" b="1" spc="-114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shifting</a:t>
            </a:r>
            <a:r>
              <a:rPr sz="4500" b="1" spc="-11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dullness</a:t>
            </a:r>
            <a:endParaRPr sz="4500">
              <a:latin typeface="Arial"/>
              <a:cs typeface="Arial"/>
            </a:endParaRPr>
          </a:p>
          <a:p>
            <a:pPr marL="12700">
              <a:lnSpc>
                <a:spcPts val="5380"/>
              </a:lnSpc>
            </a:pPr>
            <a:r>
              <a:rPr sz="4500" b="1" spc="60" dirty="0">
                <a:latin typeface="Arial"/>
                <a:cs typeface="Arial"/>
              </a:rPr>
              <a:t>No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fluid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thrill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80" dirty="0"/>
              <a:t>Auscultation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37243" y="2485884"/>
            <a:ext cx="12204700" cy="142875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12700" marR="5080">
              <a:lnSpc>
                <a:spcPts val="5610"/>
              </a:lnSpc>
              <a:spcBef>
                <a:spcPts val="25"/>
              </a:spcBef>
            </a:pPr>
            <a:r>
              <a:rPr sz="4500" b="1" dirty="0">
                <a:latin typeface="Arial"/>
                <a:cs typeface="Arial"/>
              </a:rPr>
              <a:t>Bowel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sound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present,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And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normal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frequency </a:t>
            </a:r>
            <a:r>
              <a:rPr sz="4500" b="1" spc="60" dirty="0">
                <a:latin typeface="Arial"/>
                <a:cs typeface="Arial"/>
              </a:rPr>
              <a:t>No</a:t>
            </a:r>
            <a:r>
              <a:rPr sz="4500" b="1" spc="-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abdominal</a:t>
            </a:r>
            <a:r>
              <a:rPr sz="4500" b="1" spc="-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bruit</a:t>
            </a:r>
            <a:r>
              <a:rPr sz="4500" b="1" spc="-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,</a:t>
            </a:r>
            <a:r>
              <a:rPr sz="4500" b="1" spc="-1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friction</a:t>
            </a:r>
            <a:r>
              <a:rPr sz="4500" b="1" spc="-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rub</a:t>
            </a:r>
            <a:r>
              <a:rPr sz="4500" b="1" spc="-20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heard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917" y="1941510"/>
            <a:ext cx="16650335" cy="572579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 marR="709930">
              <a:lnSpc>
                <a:spcPts val="5610"/>
              </a:lnSpc>
              <a:spcBef>
                <a:spcPts val="310"/>
              </a:spcBef>
            </a:pPr>
            <a:r>
              <a:rPr sz="4700" dirty="0">
                <a:latin typeface="Arial"/>
                <a:cs typeface="Arial"/>
              </a:rPr>
              <a:t>CNS</a:t>
            </a:r>
            <a:r>
              <a:rPr sz="4700" spc="6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:</a:t>
            </a:r>
            <a:r>
              <a:rPr sz="4700" spc="6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Patient</a:t>
            </a:r>
            <a:r>
              <a:rPr sz="4700" spc="7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is</a:t>
            </a:r>
            <a:r>
              <a:rPr sz="4700" spc="6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conscious</a:t>
            </a:r>
            <a:r>
              <a:rPr sz="4700" spc="7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and</a:t>
            </a:r>
            <a:r>
              <a:rPr sz="4700" spc="6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oriented</a:t>
            </a:r>
            <a:r>
              <a:rPr sz="4700" spc="70" dirty="0">
                <a:latin typeface="Arial"/>
                <a:cs typeface="Arial"/>
              </a:rPr>
              <a:t> </a:t>
            </a:r>
            <a:r>
              <a:rPr sz="4700" spc="114" dirty="0">
                <a:latin typeface="Arial"/>
                <a:cs typeface="Arial"/>
              </a:rPr>
              <a:t>to</a:t>
            </a:r>
            <a:r>
              <a:rPr sz="4700" spc="6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time</a:t>
            </a:r>
            <a:r>
              <a:rPr sz="4700" spc="7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,</a:t>
            </a:r>
            <a:r>
              <a:rPr sz="4700" spc="6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place,</a:t>
            </a:r>
            <a:r>
              <a:rPr sz="4700" spc="70" dirty="0">
                <a:latin typeface="Arial"/>
                <a:cs typeface="Arial"/>
              </a:rPr>
              <a:t> </a:t>
            </a:r>
            <a:r>
              <a:rPr sz="4700" spc="-25" dirty="0">
                <a:latin typeface="Arial"/>
                <a:cs typeface="Arial"/>
              </a:rPr>
              <a:t>and </a:t>
            </a:r>
            <a:r>
              <a:rPr sz="4700" spc="-10" dirty="0">
                <a:latin typeface="Arial"/>
                <a:cs typeface="Arial"/>
              </a:rPr>
              <a:t>person.</a:t>
            </a:r>
            <a:endParaRPr sz="4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385"/>
              </a:spcBef>
            </a:pPr>
            <a:r>
              <a:rPr sz="4700" spc="-40" dirty="0">
                <a:latin typeface="Arial"/>
                <a:cs typeface="Arial"/>
              </a:rPr>
              <a:t>CVS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: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S1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S2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heard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,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no</a:t>
            </a:r>
            <a:r>
              <a:rPr sz="4700" spc="-2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additional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heart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sounds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are</a:t>
            </a:r>
            <a:r>
              <a:rPr sz="4700" spc="-30" dirty="0">
                <a:latin typeface="Arial"/>
                <a:cs typeface="Arial"/>
              </a:rPr>
              <a:t> </a:t>
            </a:r>
            <a:r>
              <a:rPr sz="4700" spc="-10" dirty="0">
                <a:latin typeface="Arial"/>
                <a:cs typeface="Arial"/>
              </a:rPr>
              <a:t>heard.</a:t>
            </a:r>
            <a:endParaRPr sz="4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80"/>
              </a:spcBef>
            </a:pPr>
            <a:endParaRPr sz="4700">
              <a:latin typeface="Arial"/>
              <a:cs typeface="Arial"/>
            </a:endParaRPr>
          </a:p>
          <a:p>
            <a:pPr marL="12700" marR="5080">
              <a:lnSpc>
                <a:spcPts val="5610"/>
              </a:lnSpc>
              <a:spcBef>
                <a:spcPts val="5"/>
              </a:spcBef>
            </a:pPr>
            <a:r>
              <a:rPr sz="4700" spc="-210" dirty="0">
                <a:latin typeface="Arial"/>
                <a:cs typeface="Arial"/>
              </a:rPr>
              <a:t>RESPIRATORY</a:t>
            </a:r>
            <a:r>
              <a:rPr sz="4700" spc="-1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:</a:t>
            </a:r>
            <a:r>
              <a:rPr sz="4700" spc="-15" dirty="0">
                <a:latin typeface="Arial"/>
                <a:cs typeface="Arial"/>
              </a:rPr>
              <a:t> </a:t>
            </a:r>
            <a:r>
              <a:rPr sz="4700" spc="-80" dirty="0">
                <a:latin typeface="Arial"/>
                <a:cs typeface="Arial"/>
              </a:rPr>
              <a:t>Trachea</a:t>
            </a:r>
            <a:r>
              <a:rPr sz="4700" spc="-1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is</a:t>
            </a:r>
            <a:r>
              <a:rPr sz="4700" spc="-1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centrally</a:t>
            </a:r>
            <a:r>
              <a:rPr sz="4700" spc="-1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placed</a:t>
            </a:r>
            <a:r>
              <a:rPr sz="4700" spc="-1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,</a:t>
            </a:r>
            <a:r>
              <a:rPr sz="4700" spc="-1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bilateral</a:t>
            </a:r>
            <a:r>
              <a:rPr sz="4700" spc="-1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equal</a:t>
            </a:r>
            <a:r>
              <a:rPr sz="4700" spc="-10" dirty="0">
                <a:latin typeface="Arial"/>
                <a:cs typeface="Arial"/>
              </a:rPr>
              <a:t> </a:t>
            </a:r>
            <a:r>
              <a:rPr sz="4700" spc="-25" dirty="0">
                <a:latin typeface="Arial"/>
                <a:cs typeface="Arial"/>
              </a:rPr>
              <a:t>air </a:t>
            </a:r>
            <a:r>
              <a:rPr sz="4700" dirty="0">
                <a:latin typeface="Arial"/>
                <a:cs typeface="Arial"/>
              </a:rPr>
              <a:t>entry</a:t>
            </a:r>
            <a:r>
              <a:rPr sz="4700" spc="4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present</a:t>
            </a:r>
            <a:r>
              <a:rPr sz="4700" spc="40" dirty="0">
                <a:latin typeface="Arial"/>
                <a:cs typeface="Arial"/>
              </a:rPr>
              <a:t> </a:t>
            </a:r>
            <a:r>
              <a:rPr sz="4700" spc="-50" dirty="0">
                <a:latin typeface="Arial"/>
                <a:cs typeface="Arial"/>
              </a:rPr>
              <a:t>,</a:t>
            </a:r>
            <a:endParaRPr sz="4700">
              <a:latin typeface="Arial"/>
              <a:cs typeface="Arial"/>
            </a:endParaRPr>
          </a:p>
          <a:p>
            <a:pPr marL="12700">
              <a:lnSpc>
                <a:spcPts val="5420"/>
              </a:lnSpc>
            </a:pPr>
            <a:r>
              <a:rPr sz="4700" dirty="0">
                <a:latin typeface="Arial"/>
                <a:cs typeface="Arial"/>
              </a:rPr>
              <a:t>no</a:t>
            </a:r>
            <a:r>
              <a:rPr sz="4700" spc="70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additional</a:t>
            </a:r>
            <a:r>
              <a:rPr sz="4700" spc="7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breath</a:t>
            </a:r>
            <a:r>
              <a:rPr sz="4700" spc="7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sounds</a:t>
            </a:r>
            <a:r>
              <a:rPr sz="4700" spc="75" dirty="0">
                <a:latin typeface="Arial"/>
                <a:cs typeface="Arial"/>
              </a:rPr>
              <a:t> </a:t>
            </a:r>
            <a:r>
              <a:rPr sz="4700" dirty="0">
                <a:latin typeface="Arial"/>
                <a:cs typeface="Arial"/>
              </a:rPr>
              <a:t>are</a:t>
            </a:r>
            <a:r>
              <a:rPr sz="4700" spc="75" dirty="0">
                <a:latin typeface="Arial"/>
                <a:cs typeface="Arial"/>
              </a:rPr>
              <a:t> </a:t>
            </a:r>
            <a:r>
              <a:rPr sz="4700" spc="-10" dirty="0">
                <a:latin typeface="Arial"/>
                <a:cs typeface="Arial"/>
              </a:rPr>
              <a:t>heard.</a:t>
            </a:r>
            <a:endParaRPr sz="4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753859">
              <a:lnSpc>
                <a:spcPct val="100000"/>
              </a:lnSpc>
              <a:spcBef>
                <a:spcPts val="105"/>
              </a:spcBef>
            </a:pPr>
            <a:r>
              <a:rPr spc="-150" dirty="0"/>
              <a:t>Summary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019729" y="2501822"/>
            <a:ext cx="17856200" cy="78371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ts val="5610"/>
              </a:lnSpc>
            </a:pPr>
            <a:r>
              <a:rPr sz="4500" b="1" dirty="0">
                <a:latin typeface="Arial"/>
                <a:cs typeface="Arial"/>
              </a:rPr>
              <a:t>A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young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33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year</a:t>
            </a:r>
            <a:r>
              <a:rPr sz="4500" b="1" spc="-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old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spc="50" dirty="0">
                <a:latin typeface="Arial"/>
                <a:cs typeface="Arial"/>
              </a:rPr>
              <a:t>male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patient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who</a:t>
            </a:r>
            <a:r>
              <a:rPr sz="4500" b="1" spc="-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is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spc="100" dirty="0">
                <a:latin typeface="Arial"/>
                <a:cs typeface="Arial"/>
              </a:rPr>
              <a:t>a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chronic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alcoholic</a:t>
            </a:r>
            <a:r>
              <a:rPr sz="4500" b="1" spc="-35" dirty="0">
                <a:latin typeface="Arial"/>
                <a:cs typeface="Arial"/>
              </a:rPr>
              <a:t> </a:t>
            </a:r>
            <a:r>
              <a:rPr sz="4500" b="1" spc="-25" dirty="0">
                <a:latin typeface="Arial"/>
                <a:cs typeface="Arial"/>
              </a:rPr>
              <a:t>and </a:t>
            </a:r>
            <a:r>
              <a:rPr sz="4500" b="1" dirty="0">
                <a:latin typeface="Arial"/>
                <a:cs typeface="Arial"/>
              </a:rPr>
              <a:t>smoker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spc="85" dirty="0">
                <a:latin typeface="Arial"/>
                <a:cs typeface="Arial"/>
              </a:rPr>
              <a:t>came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to</a:t>
            </a:r>
            <a:r>
              <a:rPr sz="4500" b="1" spc="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OPD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with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chief</a:t>
            </a:r>
            <a:r>
              <a:rPr sz="4500" b="1" spc="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complaints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loss</a:t>
            </a:r>
            <a:r>
              <a:rPr sz="4500" b="1" spc="3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appetite, </a:t>
            </a:r>
            <a:r>
              <a:rPr sz="4500" b="1" dirty="0">
                <a:latin typeface="Arial"/>
                <a:cs typeface="Arial"/>
              </a:rPr>
              <a:t>easily</a:t>
            </a:r>
            <a:r>
              <a:rPr sz="4500" b="1" spc="-8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fatiguability</a:t>
            </a:r>
            <a:r>
              <a:rPr sz="4500" b="1" spc="-7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and</a:t>
            </a:r>
            <a:r>
              <a:rPr sz="4500" b="1" spc="-7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yellow</a:t>
            </a:r>
            <a:r>
              <a:rPr sz="4500" b="1" spc="-8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discolouration</a:t>
            </a:r>
            <a:r>
              <a:rPr sz="4500" b="1" spc="-7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of</a:t>
            </a:r>
            <a:r>
              <a:rPr sz="4500" b="1" spc="-7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eye</a:t>
            </a:r>
            <a:r>
              <a:rPr sz="4500" b="1" spc="-7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with</a:t>
            </a:r>
            <a:r>
              <a:rPr sz="4500" b="1" spc="-8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no</a:t>
            </a:r>
            <a:r>
              <a:rPr sz="4500" b="1" spc="-7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Fever </a:t>
            </a:r>
            <a:r>
              <a:rPr sz="4500" b="1" dirty="0">
                <a:latin typeface="Arial"/>
                <a:cs typeface="Arial"/>
              </a:rPr>
              <a:t>and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no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high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risk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spc="-35" dirty="0">
                <a:latin typeface="Arial"/>
                <a:cs typeface="Arial"/>
              </a:rPr>
              <a:t>behaviour.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His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sleep</a:t>
            </a:r>
            <a:r>
              <a:rPr sz="4500" b="1" spc="-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cycle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spc="55" dirty="0">
                <a:latin typeface="Arial"/>
                <a:cs typeface="Arial"/>
              </a:rPr>
              <a:t>was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disturbed</a:t>
            </a:r>
            <a:r>
              <a:rPr sz="4500" b="1" spc="-55" dirty="0">
                <a:latin typeface="Arial"/>
                <a:cs typeface="Arial"/>
              </a:rPr>
              <a:t> </a:t>
            </a:r>
            <a:r>
              <a:rPr sz="4500" b="1" spc="-20" dirty="0">
                <a:latin typeface="Arial"/>
                <a:cs typeface="Arial"/>
              </a:rPr>
              <a:t>with </a:t>
            </a:r>
            <a:r>
              <a:rPr sz="4500" b="1" spc="110" dirty="0">
                <a:latin typeface="Arial"/>
                <a:cs typeface="Arial"/>
              </a:rPr>
              <a:t>BMI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on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lower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side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and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pallor</a:t>
            </a:r>
            <a:r>
              <a:rPr sz="4500" b="1" spc="2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,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icterus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and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bilateral</a:t>
            </a:r>
            <a:r>
              <a:rPr sz="4500" b="1" spc="2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pitting </a:t>
            </a:r>
            <a:r>
              <a:rPr sz="4500" b="1" spc="55" dirty="0">
                <a:latin typeface="Arial"/>
                <a:cs typeface="Arial"/>
              </a:rPr>
              <a:t>oedema</a:t>
            </a:r>
            <a:r>
              <a:rPr sz="4500" b="1" spc="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present.</a:t>
            </a:r>
            <a:r>
              <a:rPr sz="4500" b="1" spc="4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On</a:t>
            </a:r>
            <a:r>
              <a:rPr sz="4500" b="1" spc="4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examination</a:t>
            </a:r>
            <a:r>
              <a:rPr sz="4500" b="1" spc="4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mild</a:t>
            </a:r>
            <a:r>
              <a:rPr sz="4500" b="1" spc="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hepatomegaly</a:t>
            </a:r>
            <a:r>
              <a:rPr sz="4500" b="1" spc="45" dirty="0">
                <a:latin typeface="Arial"/>
                <a:cs typeface="Arial"/>
              </a:rPr>
              <a:t> </a:t>
            </a:r>
            <a:r>
              <a:rPr sz="4500" b="1" spc="-25" dirty="0">
                <a:latin typeface="Arial"/>
                <a:cs typeface="Arial"/>
              </a:rPr>
              <a:t>and </a:t>
            </a:r>
            <a:r>
              <a:rPr sz="4500" b="1" dirty="0">
                <a:latin typeface="Arial"/>
                <a:cs typeface="Arial"/>
              </a:rPr>
              <a:t>epigastric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tenderness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spc="55" dirty="0">
                <a:latin typeface="Arial"/>
                <a:cs typeface="Arial"/>
              </a:rPr>
              <a:t>was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found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.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So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considering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history</a:t>
            </a:r>
            <a:r>
              <a:rPr sz="4500" b="1" spc="-5" dirty="0">
                <a:latin typeface="Arial"/>
                <a:cs typeface="Arial"/>
              </a:rPr>
              <a:t> </a:t>
            </a:r>
            <a:r>
              <a:rPr sz="4500" b="1" spc="-25" dirty="0">
                <a:latin typeface="Arial"/>
                <a:cs typeface="Arial"/>
              </a:rPr>
              <a:t>and </a:t>
            </a:r>
            <a:r>
              <a:rPr sz="4500" b="1" dirty="0">
                <a:latin typeface="Arial"/>
                <a:cs typeface="Arial"/>
              </a:rPr>
              <a:t>examination</a:t>
            </a:r>
            <a:r>
              <a:rPr sz="4500" b="1" spc="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most</a:t>
            </a:r>
            <a:r>
              <a:rPr sz="4500" b="1" spc="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probable</a:t>
            </a:r>
            <a:r>
              <a:rPr sz="4500" b="1" spc="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aetiology</a:t>
            </a:r>
            <a:r>
              <a:rPr sz="4500" b="1" spc="60" dirty="0">
                <a:latin typeface="Arial"/>
                <a:cs typeface="Arial"/>
              </a:rPr>
              <a:t> </a:t>
            </a:r>
            <a:r>
              <a:rPr sz="4500" b="1" spc="85" dirty="0">
                <a:latin typeface="Arial"/>
                <a:cs typeface="Arial"/>
              </a:rPr>
              <a:t>came</a:t>
            </a:r>
            <a:r>
              <a:rPr sz="4500" b="1" spc="5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out</a:t>
            </a:r>
            <a:r>
              <a:rPr sz="4500" b="1" spc="6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to</a:t>
            </a:r>
            <a:r>
              <a:rPr sz="4500" b="1" spc="60" dirty="0">
                <a:latin typeface="Arial"/>
                <a:cs typeface="Arial"/>
              </a:rPr>
              <a:t> </a:t>
            </a:r>
            <a:r>
              <a:rPr sz="4500" b="1" spc="25" dirty="0">
                <a:latin typeface="Arial"/>
                <a:cs typeface="Arial"/>
              </a:rPr>
              <a:t>be </a:t>
            </a:r>
            <a:r>
              <a:rPr sz="4500" b="1" dirty="0">
                <a:latin typeface="Arial"/>
                <a:cs typeface="Arial"/>
              </a:rPr>
              <a:t>alcoholic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spc="-60" dirty="0">
                <a:latin typeface="Arial"/>
                <a:cs typeface="Arial"/>
              </a:rPr>
              <a:t>involving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hepatobilliary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system.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So</a:t>
            </a:r>
            <a:r>
              <a:rPr sz="4500" b="1" spc="-7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the</a:t>
            </a:r>
            <a:r>
              <a:rPr sz="4500" b="1" spc="-6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probable </a:t>
            </a:r>
            <a:r>
              <a:rPr sz="4500" b="1" dirty="0">
                <a:latin typeface="Arial"/>
                <a:cs typeface="Arial"/>
              </a:rPr>
              <a:t>diagnosis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spc="85" dirty="0">
                <a:latin typeface="Arial"/>
                <a:cs typeface="Arial"/>
              </a:rPr>
              <a:t>came</a:t>
            </a:r>
            <a:r>
              <a:rPr sz="4500" b="1" spc="-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out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to</a:t>
            </a:r>
            <a:r>
              <a:rPr sz="4500" b="1" spc="-35" dirty="0">
                <a:latin typeface="Arial"/>
                <a:cs typeface="Arial"/>
              </a:rPr>
              <a:t> </a:t>
            </a:r>
            <a:r>
              <a:rPr sz="4500" b="1" spc="50" dirty="0">
                <a:latin typeface="Arial"/>
                <a:cs typeface="Arial"/>
              </a:rPr>
              <a:t>be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alcoholic</a:t>
            </a:r>
            <a:r>
              <a:rPr sz="4500" b="1" spc="-35" dirty="0">
                <a:latin typeface="Arial"/>
                <a:cs typeface="Arial"/>
              </a:rPr>
              <a:t> </a:t>
            </a:r>
            <a:r>
              <a:rPr sz="4500" b="1" dirty="0">
                <a:latin typeface="Arial"/>
                <a:cs typeface="Arial"/>
              </a:rPr>
              <a:t>liver</a:t>
            </a:r>
            <a:r>
              <a:rPr sz="4500" b="1" spc="-40" dirty="0">
                <a:latin typeface="Arial"/>
                <a:cs typeface="Arial"/>
              </a:rPr>
              <a:t> </a:t>
            </a:r>
            <a:r>
              <a:rPr sz="4500" b="1" spc="65" dirty="0">
                <a:latin typeface="Arial"/>
                <a:cs typeface="Arial"/>
              </a:rPr>
              <a:t>disease/</a:t>
            </a:r>
            <a:r>
              <a:rPr sz="4500" b="1" spc="-35" dirty="0">
                <a:latin typeface="Arial"/>
                <a:cs typeface="Arial"/>
              </a:rPr>
              <a:t> </a:t>
            </a:r>
            <a:r>
              <a:rPr sz="4500" b="1" spc="-10" dirty="0">
                <a:latin typeface="Arial"/>
                <a:cs typeface="Arial"/>
              </a:rPr>
              <a:t>alcoholic hepatitis.</a:t>
            </a:r>
            <a:endParaRPr sz="4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139667" y="4384866"/>
            <a:ext cx="5713730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65" dirty="0"/>
              <a:t>Investigations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9729" y="239993"/>
            <a:ext cx="7334250" cy="1016952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2700" marR="4398645">
              <a:lnSpc>
                <a:spcPct val="100400"/>
              </a:lnSpc>
              <a:spcBef>
                <a:spcPts val="80"/>
              </a:spcBef>
            </a:pPr>
            <a:r>
              <a:rPr sz="3900" b="1" spc="-10" dirty="0">
                <a:latin typeface="Arial"/>
                <a:cs typeface="Arial"/>
              </a:rPr>
              <a:t>Biochemical </a:t>
            </a:r>
            <a:r>
              <a:rPr sz="3900" b="1" spc="-25" dirty="0">
                <a:latin typeface="Arial"/>
                <a:cs typeface="Arial"/>
              </a:rPr>
              <a:t>CBC</a:t>
            </a:r>
            <a:endParaRPr sz="3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3900" b="1" spc="-10" dirty="0">
                <a:latin typeface="Arial"/>
                <a:cs typeface="Arial"/>
              </a:rPr>
              <a:t>Liver</a:t>
            </a:r>
            <a:r>
              <a:rPr sz="3900" b="1" spc="-130" dirty="0">
                <a:latin typeface="Arial"/>
                <a:cs typeface="Arial"/>
              </a:rPr>
              <a:t> </a:t>
            </a:r>
            <a:r>
              <a:rPr sz="3900" b="1" spc="-10" dirty="0">
                <a:latin typeface="Arial"/>
                <a:cs typeface="Arial"/>
              </a:rPr>
              <a:t>function</a:t>
            </a:r>
            <a:r>
              <a:rPr sz="3900" b="1" spc="-130" dirty="0">
                <a:latin typeface="Arial"/>
                <a:cs typeface="Arial"/>
              </a:rPr>
              <a:t> </a:t>
            </a:r>
            <a:r>
              <a:rPr sz="3900" b="1" dirty="0">
                <a:latin typeface="Arial"/>
                <a:cs typeface="Arial"/>
              </a:rPr>
              <a:t>test</a:t>
            </a:r>
            <a:r>
              <a:rPr sz="3900" b="1" spc="-130" dirty="0">
                <a:latin typeface="Arial"/>
                <a:cs typeface="Arial"/>
              </a:rPr>
              <a:t> </a:t>
            </a:r>
            <a:r>
              <a:rPr sz="3900" b="1" spc="-10" dirty="0">
                <a:latin typeface="Arial"/>
                <a:cs typeface="Arial"/>
              </a:rPr>
              <a:t>(LFT)</a:t>
            </a:r>
            <a:endParaRPr sz="3900">
              <a:latin typeface="Arial"/>
              <a:cs typeface="Arial"/>
            </a:endParaRPr>
          </a:p>
          <a:p>
            <a:pPr marL="12700" marR="5080">
              <a:lnSpc>
                <a:spcPct val="100400"/>
              </a:lnSpc>
            </a:pPr>
            <a:r>
              <a:rPr sz="3900" b="1" dirty="0">
                <a:latin typeface="Arial"/>
                <a:cs typeface="Arial"/>
              </a:rPr>
              <a:t>Serum</a:t>
            </a:r>
            <a:r>
              <a:rPr sz="3900" b="1" spc="-65" dirty="0">
                <a:latin typeface="Arial"/>
                <a:cs typeface="Arial"/>
              </a:rPr>
              <a:t> </a:t>
            </a:r>
            <a:r>
              <a:rPr sz="3900" b="1" dirty="0">
                <a:latin typeface="Arial"/>
                <a:cs typeface="Arial"/>
              </a:rPr>
              <a:t>aminotransferase</a:t>
            </a:r>
            <a:r>
              <a:rPr sz="3900" b="1" spc="-60" dirty="0">
                <a:latin typeface="Arial"/>
                <a:cs typeface="Arial"/>
              </a:rPr>
              <a:t> </a:t>
            </a:r>
            <a:r>
              <a:rPr sz="3900" b="1" spc="-25" dirty="0">
                <a:latin typeface="Arial"/>
                <a:cs typeface="Arial"/>
              </a:rPr>
              <a:t>levels </a:t>
            </a:r>
            <a:r>
              <a:rPr sz="3900" b="1" spc="-215" dirty="0">
                <a:latin typeface="Arial"/>
                <a:cs typeface="Arial"/>
              </a:rPr>
              <a:t>AST:ALT</a:t>
            </a:r>
            <a:r>
              <a:rPr sz="3900" b="1" spc="-40" dirty="0">
                <a:latin typeface="Arial"/>
                <a:cs typeface="Arial"/>
              </a:rPr>
              <a:t> </a:t>
            </a:r>
            <a:r>
              <a:rPr sz="3900" b="1" spc="-10" dirty="0">
                <a:latin typeface="Arial"/>
                <a:cs typeface="Arial"/>
              </a:rPr>
              <a:t>ratio</a:t>
            </a:r>
            <a:endParaRPr sz="3900">
              <a:latin typeface="Arial"/>
              <a:cs typeface="Arial"/>
            </a:endParaRPr>
          </a:p>
          <a:p>
            <a:pPr marL="12700" marR="3884929">
              <a:lnSpc>
                <a:spcPct val="100400"/>
              </a:lnSpc>
            </a:pPr>
            <a:r>
              <a:rPr sz="3900" b="1" spc="-50" dirty="0">
                <a:latin typeface="Arial"/>
                <a:cs typeface="Arial"/>
              </a:rPr>
              <a:t>Bilirubin</a:t>
            </a:r>
            <a:r>
              <a:rPr sz="3900" b="1" spc="-185" dirty="0">
                <a:latin typeface="Arial"/>
                <a:cs typeface="Arial"/>
              </a:rPr>
              <a:t> </a:t>
            </a:r>
            <a:r>
              <a:rPr sz="3900" b="1" spc="-40" dirty="0">
                <a:latin typeface="Arial"/>
                <a:cs typeface="Arial"/>
              </a:rPr>
              <a:t>levels </a:t>
            </a:r>
            <a:r>
              <a:rPr sz="3900" b="1" dirty="0">
                <a:latin typeface="Arial"/>
                <a:cs typeface="Arial"/>
              </a:rPr>
              <a:t>Serum</a:t>
            </a:r>
            <a:r>
              <a:rPr sz="3900" b="1" spc="-125" dirty="0">
                <a:latin typeface="Arial"/>
                <a:cs typeface="Arial"/>
              </a:rPr>
              <a:t> </a:t>
            </a:r>
            <a:r>
              <a:rPr sz="3900" b="1" spc="-25" dirty="0">
                <a:latin typeface="Arial"/>
                <a:cs typeface="Arial"/>
              </a:rPr>
              <a:t>ALP </a:t>
            </a:r>
            <a:r>
              <a:rPr sz="3900" b="1" spc="-35" dirty="0">
                <a:latin typeface="Arial"/>
                <a:cs typeface="Arial"/>
              </a:rPr>
              <a:t>Albumin</a:t>
            </a:r>
            <a:r>
              <a:rPr sz="3900" b="1" spc="-225" dirty="0">
                <a:latin typeface="Arial"/>
                <a:cs typeface="Arial"/>
              </a:rPr>
              <a:t> </a:t>
            </a:r>
            <a:r>
              <a:rPr sz="3900" b="1" spc="-30" dirty="0">
                <a:latin typeface="Arial"/>
                <a:cs typeface="Arial"/>
              </a:rPr>
              <a:t>levels </a:t>
            </a:r>
            <a:r>
              <a:rPr sz="3900" b="1" spc="-25" dirty="0">
                <a:latin typeface="Arial"/>
                <a:cs typeface="Arial"/>
              </a:rPr>
              <a:t>Viral</a:t>
            </a:r>
            <a:r>
              <a:rPr sz="3900" b="1" spc="-225" dirty="0">
                <a:latin typeface="Arial"/>
                <a:cs typeface="Arial"/>
              </a:rPr>
              <a:t> </a:t>
            </a:r>
            <a:r>
              <a:rPr sz="3900" b="1" spc="-10" dirty="0">
                <a:latin typeface="Arial"/>
                <a:cs typeface="Arial"/>
              </a:rPr>
              <a:t>markers </a:t>
            </a:r>
            <a:r>
              <a:rPr sz="3900" b="1" spc="-25" dirty="0">
                <a:latin typeface="Arial"/>
                <a:cs typeface="Arial"/>
              </a:rPr>
              <a:t>KFT</a:t>
            </a:r>
            <a:endParaRPr sz="39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5"/>
              </a:spcBef>
            </a:pPr>
            <a:endParaRPr sz="3900">
              <a:latin typeface="Arial"/>
              <a:cs typeface="Arial"/>
            </a:endParaRPr>
          </a:p>
          <a:p>
            <a:pPr marL="12700" marR="2811145">
              <a:lnSpc>
                <a:spcPct val="100400"/>
              </a:lnSpc>
            </a:pPr>
            <a:r>
              <a:rPr sz="3900" b="1" spc="-10" dirty="0">
                <a:latin typeface="Arial"/>
                <a:cs typeface="Arial"/>
              </a:rPr>
              <a:t>Haematological </a:t>
            </a:r>
            <a:r>
              <a:rPr sz="3900" b="1" dirty="0">
                <a:latin typeface="Arial"/>
                <a:cs typeface="Arial"/>
              </a:rPr>
              <a:t>Coagulation</a:t>
            </a:r>
            <a:r>
              <a:rPr sz="3900" b="1" spc="-229" dirty="0">
                <a:latin typeface="Arial"/>
                <a:cs typeface="Arial"/>
              </a:rPr>
              <a:t> </a:t>
            </a:r>
            <a:r>
              <a:rPr sz="3900" b="1" spc="-10" dirty="0">
                <a:latin typeface="Arial"/>
                <a:cs typeface="Arial"/>
              </a:rPr>
              <a:t>profile Prothrombin</a:t>
            </a:r>
            <a:r>
              <a:rPr sz="3900" b="1" spc="-235" dirty="0">
                <a:latin typeface="Arial"/>
                <a:cs typeface="Arial"/>
              </a:rPr>
              <a:t> </a:t>
            </a:r>
            <a:r>
              <a:rPr sz="3900" b="1" spc="-20" dirty="0">
                <a:latin typeface="Arial"/>
                <a:cs typeface="Arial"/>
              </a:rPr>
              <a:t>time </a:t>
            </a:r>
            <a:r>
              <a:rPr sz="3900" b="1" dirty="0">
                <a:latin typeface="Arial"/>
                <a:cs typeface="Arial"/>
              </a:rPr>
              <a:t>PT</a:t>
            </a:r>
            <a:r>
              <a:rPr sz="3900" b="1" spc="-50" dirty="0">
                <a:latin typeface="Arial"/>
                <a:cs typeface="Arial"/>
              </a:rPr>
              <a:t> </a:t>
            </a:r>
            <a:r>
              <a:rPr sz="3900" b="1" spc="-25" dirty="0">
                <a:latin typeface="Arial"/>
                <a:cs typeface="Arial"/>
              </a:rPr>
              <a:t>INR</a:t>
            </a:r>
            <a:endParaRPr sz="3900">
              <a:latin typeface="Arial"/>
              <a:cs typeface="Arial"/>
            </a:endParaRPr>
          </a:p>
          <a:p>
            <a:pPr marL="12700" marR="2435225">
              <a:lnSpc>
                <a:spcPct val="100400"/>
              </a:lnSpc>
            </a:pPr>
            <a:r>
              <a:rPr sz="3900" b="1" dirty="0">
                <a:latin typeface="Arial"/>
                <a:cs typeface="Arial"/>
              </a:rPr>
              <a:t>Indirect</a:t>
            </a:r>
            <a:r>
              <a:rPr sz="3900" b="1" spc="-40" dirty="0">
                <a:latin typeface="Arial"/>
                <a:cs typeface="Arial"/>
              </a:rPr>
              <a:t> </a:t>
            </a:r>
            <a:r>
              <a:rPr sz="3900" b="1" dirty="0">
                <a:latin typeface="Arial"/>
                <a:cs typeface="Arial"/>
              </a:rPr>
              <a:t>coombs</a:t>
            </a:r>
            <a:r>
              <a:rPr sz="3900" b="1" spc="-35" dirty="0">
                <a:latin typeface="Arial"/>
                <a:cs typeface="Arial"/>
              </a:rPr>
              <a:t> </a:t>
            </a:r>
            <a:r>
              <a:rPr sz="3900" b="1" spc="-20" dirty="0">
                <a:latin typeface="Arial"/>
                <a:cs typeface="Arial"/>
              </a:rPr>
              <a:t>test </a:t>
            </a:r>
            <a:r>
              <a:rPr sz="3900" b="1" spc="-25" dirty="0">
                <a:latin typeface="Arial"/>
                <a:cs typeface="Arial"/>
              </a:rPr>
              <a:t>USG</a:t>
            </a:r>
            <a:endParaRPr sz="3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7048072" y="4649850"/>
            <a:ext cx="4168775" cy="1093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705" dirty="0"/>
              <a:t>T</a:t>
            </a:r>
            <a:r>
              <a:rPr spc="-190" dirty="0"/>
              <a:t>r</a:t>
            </a:r>
            <a:r>
              <a:rPr spc="-65" dirty="0"/>
              <a:t>ea</a:t>
            </a:r>
            <a:r>
              <a:rPr spc="-60" dirty="0"/>
              <a:t>t</a:t>
            </a:r>
            <a:r>
              <a:rPr spc="-65" dirty="0"/>
              <a:t>me</a:t>
            </a:r>
            <a:r>
              <a:rPr spc="-70" dirty="0"/>
              <a:t>n</a:t>
            </a:r>
            <a:r>
              <a:rPr spc="80" dirty="0"/>
              <a:t>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19729" y="689342"/>
            <a:ext cx="18034635" cy="6890384"/>
          </a:xfrm>
          <a:prstGeom prst="rect">
            <a:avLst/>
          </a:prstGeom>
        </p:spPr>
        <p:txBody>
          <a:bodyPr vert="horz" wrap="square" lIns="0" tIns="8255" rIns="0" bIns="0" rtlCol="0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65"/>
              </a:spcBef>
            </a:pPr>
            <a:r>
              <a:rPr sz="5600" dirty="0">
                <a:latin typeface="Arial"/>
                <a:cs typeface="Arial"/>
              </a:rPr>
              <a:t>advised</a:t>
            </a:r>
            <a:r>
              <a:rPr sz="5600" spc="-2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to</a:t>
            </a:r>
            <a:r>
              <a:rPr sz="5600" spc="-2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stop</a:t>
            </a:r>
            <a:r>
              <a:rPr sz="5600" spc="-2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alcohol</a:t>
            </a:r>
            <a:r>
              <a:rPr sz="5600" spc="-2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consumption</a:t>
            </a:r>
            <a:r>
              <a:rPr sz="5600" spc="-2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for</a:t>
            </a:r>
            <a:r>
              <a:rPr sz="5600" spc="-2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life,</a:t>
            </a:r>
            <a:r>
              <a:rPr sz="5600" spc="-2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because</a:t>
            </a:r>
            <a:r>
              <a:rPr sz="5600" spc="-20" dirty="0">
                <a:latin typeface="Arial"/>
                <a:cs typeface="Arial"/>
              </a:rPr>
              <a:t> this </a:t>
            </a:r>
            <a:r>
              <a:rPr sz="5600" dirty="0">
                <a:latin typeface="Arial"/>
                <a:cs typeface="Arial"/>
              </a:rPr>
              <a:t>is</a:t>
            </a:r>
            <a:r>
              <a:rPr sz="5600" spc="-3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a</a:t>
            </a:r>
            <a:r>
              <a:rPr sz="5600" spc="-3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Precirrhotic</a:t>
            </a:r>
            <a:r>
              <a:rPr sz="5600" spc="-35" dirty="0">
                <a:latin typeface="Arial"/>
                <a:cs typeface="Arial"/>
              </a:rPr>
              <a:t> </a:t>
            </a:r>
            <a:r>
              <a:rPr sz="5600" spc="-10" dirty="0">
                <a:latin typeface="Arial"/>
                <a:cs typeface="Arial"/>
              </a:rPr>
              <a:t>condition.</a:t>
            </a:r>
            <a:endParaRPr sz="5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0"/>
              </a:spcBef>
            </a:pPr>
            <a:r>
              <a:rPr sz="5600" dirty="0">
                <a:latin typeface="Arial"/>
                <a:cs typeface="Arial"/>
              </a:rPr>
              <a:t>Severe</a:t>
            </a:r>
            <a:r>
              <a:rPr sz="5600" spc="-2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hepatitis</a:t>
            </a:r>
            <a:r>
              <a:rPr sz="5600" spc="-1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needs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bed</a:t>
            </a:r>
            <a:r>
              <a:rPr sz="5600" spc="-10" dirty="0">
                <a:latin typeface="Arial"/>
                <a:cs typeface="Arial"/>
              </a:rPr>
              <a:t> </a:t>
            </a:r>
            <a:r>
              <a:rPr sz="5600" spc="-20" dirty="0">
                <a:latin typeface="Arial"/>
                <a:cs typeface="Arial"/>
              </a:rPr>
              <a:t>rest</a:t>
            </a:r>
            <a:endParaRPr sz="5600">
              <a:latin typeface="Arial"/>
              <a:cs typeface="Arial"/>
            </a:endParaRPr>
          </a:p>
          <a:p>
            <a:pPr marL="12700" marR="186055">
              <a:lnSpc>
                <a:spcPct val="100600"/>
              </a:lnSpc>
            </a:pPr>
            <a:r>
              <a:rPr sz="5600" dirty="0">
                <a:latin typeface="Arial"/>
                <a:cs typeface="Arial"/>
              </a:rPr>
              <a:t>nutritional</a:t>
            </a:r>
            <a:r>
              <a:rPr sz="5600" spc="-5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supplements</a:t>
            </a:r>
            <a:r>
              <a:rPr sz="5600" spc="-5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multivitamins</a:t>
            </a:r>
            <a:r>
              <a:rPr sz="5600" spc="-5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mainly</a:t>
            </a:r>
            <a:r>
              <a:rPr sz="5600" spc="-4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vitamin</a:t>
            </a:r>
            <a:r>
              <a:rPr sz="5600" spc="-50" dirty="0">
                <a:latin typeface="Arial"/>
                <a:cs typeface="Arial"/>
              </a:rPr>
              <a:t> B </a:t>
            </a:r>
            <a:r>
              <a:rPr sz="5600" dirty="0">
                <a:latin typeface="Arial"/>
                <a:cs typeface="Arial"/>
              </a:rPr>
              <a:t>Corticosteroids</a:t>
            </a:r>
            <a:r>
              <a:rPr sz="5600" spc="-3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(prednisolone</a:t>
            </a:r>
            <a:r>
              <a:rPr sz="5600" spc="-2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usually</a:t>
            </a:r>
            <a:r>
              <a:rPr sz="5600" spc="-3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40</a:t>
            </a:r>
            <a:r>
              <a:rPr sz="5600" spc="-2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mg</a:t>
            </a:r>
            <a:r>
              <a:rPr sz="5600" spc="-2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per</a:t>
            </a:r>
            <a:r>
              <a:rPr sz="5600" spc="-30" dirty="0">
                <a:latin typeface="Arial"/>
                <a:cs typeface="Arial"/>
              </a:rPr>
              <a:t> </a:t>
            </a:r>
            <a:r>
              <a:rPr sz="5600" spc="-20" dirty="0">
                <a:latin typeface="Arial"/>
                <a:cs typeface="Arial"/>
              </a:rPr>
              <a:t>day) </a:t>
            </a:r>
            <a:r>
              <a:rPr sz="5600" dirty="0">
                <a:latin typeface="Arial"/>
                <a:cs typeface="Arial"/>
              </a:rPr>
              <a:t>may</a:t>
            </a:r>
            <a:r>
              <a:rPr sz="5600" spc="-2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be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tried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in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severe</a:t>
            </a:r>
            <a:r>
              <a:rPr sz="5600" spc="-2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cases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(discriminant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function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&gt;</a:t>
            </a:r>
            <a:r>
              <a:rPr sz="5600" spc="-20" dirty="0">
                <a:latin typeface="Arial"/>
                <a:cs typeface="Arial"/>
              </a:rPr>
              <a:t> </a:t>
            </a:r>
            <a:r>
              <a:rPr sz="5600" spc="-25" dirty="0">
                <a:latin typeface="Arial"/>
                <a:cs typeface="Arial"/>
              </a:rPr>
              <a:t>32) </a:t>
            </a:r>
            <a:r>
              <a:rPr sz="5600" dirty="0">
                <a:latin typeface="Arial"/>
                <a:cs typeface="Arial"/>
              </a:rPr>
              <a:t>N</a:t>
            </a:r>
            <a:r>
              <a:rPr sz="5600" spc="-3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acetylcysteine</a:t>
            </a:r>
            <a:r>
              <a:rPr sz="5600" spc="-3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is</a:t>
            </a:r>
            <a:r>
              <a:rPr sz="5600" spc="-3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an</a:t>
            </a:r>
            <a:r>
              <a:rPr sz="5600" spc="-3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antioxidant</a:t>
            </a:r>
            <a:r>
              <a:rPr sz="5600" spc="-3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that</a:t>
            </a:r>
            <a:r>
              <a:rPr sz="5600" spc="-3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neutralises</a:t>
            </a:r>
            <a:r>
              <a:rPr sz="5600" spc="-30" dirty="0">
                <a:latin typeface="Arial"/>
                <a:cs typeface="Arial"/>
              </a:rPr>
              <a:t> </a:t>
            </a:r>
            <a:r>
              <a:rPr sz="5600" spc="-20" dirty="0">
                <a:latin typeface="Arial"/>
                <a:cs typeface="Arial"/>
              </a:rPr>
              <a:t>free </a:t>
            </a:r>
            <a:r>
              <a:rPr sz="5600" dirty="0">
                <a:latin typeface="Arial"/>
                <a:cs typeface="Arial"/>
              </a:rPr>
              <a:t>radicals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by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production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of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glutathione</a:t>
            </a:r>
            <a:r>
              <a:rPr sz="5600" spc="-10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can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dirty="0">
                <a:latin typeface="Arial"/>
                <a:cs typeface="Arial"/>
              </a:rPr>
              <a:t>be</a:t>
            </a:r>
            <a:r>
              <a:rPr sz="5600" spc="-15" dirty="0">
                <a:latin typeface="Arial"/>
                <a:cs typeface="Arial"/>
              </a:rPr>
              <a:t> </a:t>
            </a:r>
            <a:r>
              <a:rPr sz="5600" spc="-20" dirty="0">
                <a:latin typeface="Arial"/>
                <a:cs typeface="Arial"/>
              </a:rPr>
              <a:t>given</a:t>
            </a:r>
            <a:endParaRPr sz="5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13040" y="4882062"/>
            <a:ext cx="2844165" cy="14833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50" spc="-25" dirty="0">
                <a:latin typeface="Arial"/>
                <a:cs typeface="Arial"/>
              </a:rPr>
              <a:t>MCQ</a:t>
            </a:r>
            <a:endParaRPr sz="95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917" y="605184"/>
            <a:ext cx="14797405" cy="5574030"/>
          </a:xfrm>
          <a:prstGeom prst="rect">
            <a:avLst/>
          </a:prstGeom>
        </p:spPr>
        <p:txBody>
          <a:bodyPr vert="horz" wrap="square" lIns="0" tIns="224790" rIns="0" bIns="0" rtlCol="0">
            <a:spAutoFit/>
          </a:bodyPr>
          <a:lstStyle/>
          <a:p>
            <a:pPr marL="628650" indent="-615950">
              <a:lnSpc>
                <a:spcPct val="100000"/>
              </a:lnSpc>
              <a:spcBef>
                <a:spcPts val="1770"/>
              </a:spcBef>
              <a:buSzPct val="122680"/>
              <a:buChar char="•"/>
              <a:tabLst>
                <a:tab pos="628650" algn="l"/>
              </a:tabLst>
            </a:pPr>
            <a:r>
              <a:rPr sz="4850" dirty="0">
                <a:latin typeface="Arial"/>
                <a:cs typeface="Arial"/>
              </a:rPr>
              <a:t>1.</a:t>
            </a:r>
            <a:r>
              <a:rPr sz="4850" spc="55" dirty="0">
                <a:latin typeface="Arial"/>
                <a:cs typeface="Arial"/>
              </a:rPr>
              <a:t> </a:t>
            </a:r>
            <a:r>
              <a:rPr sz="4850" dirty="0">
                <a:latin typeface="Arial"/>
                <a:cs typeface="Arial"/>
              </a:rPr>
              <a:t>The</a:t>
            </a:r>
            <a:r>
              <a:rPr sz="4850" spc="70" dirty="0">
                <a:latin typeface="Arial"/>
                <a:cs typeface="Arial"/>
              </a:rPr>
              <a:t> </a:t>
            </a:r>
            <a:r>
              <a:rPr sz="4850" spc="55" dirty="0">
                <a:latin typeface="Arial"/>
                <a:cs typeface="Arial"/>
              </a:rPr>
              <a:t>typical</a:t>
            </a:r>
            <a:r>
              <a:rPr sz="4850" spc="65" dirty="0">
                <a:latin typeface="Arial"/>
                <a:cs typeface="Arial"/>
              </a:rPr>
              <a:t> </a:t>
            </a:r>
            <a:r>
              <a:rPr sz="4850" spc="-75" dirty="0">
                <a:latin typeface="Arial"/>
                <a:cs typeface="Arial"/>
              </a:rPr>
              <a:t>AS</a:t>
            </a:r>
            <a:r>
              <a:rPr sz="4850" spc="-650" dirty="0">
                <a:latin typeface="Arial"/>
                <a:cs typeface="Arial"/>
              </a:rPr>
              <a:t>T</a:t>
            </a:r>
            <a:r>
              <a:rPr sz="4850" spc="-75" dirty="0">
                <a:latin typeface="Arial"/>
                <a:cs typeface="Arial"/>
              </a:rPr>
              <a:t>:A</a:t>
            </a:r>
            <a:r>
              <a:rPr sz="4850" spc="-525" dirty="0">
                <a:latin typeface="Arial"/>
                <a:cs typeface="Arial"/>
              </a:rPr>
              <a:t>L</a:t>
            </a:r>
            <a:r>
              <a:rPr sz="4850" spc="-75" dirty="0">
                <a:latin typeface="Arial"/>
                <a:cs typeface="Arial"/>
              </a:rPr>
              <a:t>T</a:t>
            </a:r>
            <a:r>
              <a:rPr sz="4850" spc="65" dirty="0">
                <a:latin typeface="Arial"/>
                <a:cs typeface="Arial"/>
              </a:rPr>
              <a:t> </a:t>
            </a:r>
            <a:r>
              <a:rPr sz="4850" dirty="0">
                <a:latin typeface="Arial"/>
                <a:cs typeface="Arial"/>
              </a:rPr>
              <a:t>ratio</a:t>
            </a:r>
            <a:r>
              <a:rPr sz="4850" spc="70" dirty="0">
                <a:latin typeface="Arial"/>
                <a:cs typeface="Arial"/>
              </a:rPr>
              <a:t> </a:t>
            </a:r>
            <a:r>
              <a:rPr sz="4850" dirty="0">
                <a:latin typeface="Arial"/>
                <a:cs typeface="Arial"/>
              </a:rPr>
              <a:t>in</a:t>
            </a:r>
            <a:r>
              <a:rPr sz="4850" spc="65" dirty="0">
                <a:latin typeface="Arial"/>
                <a:cs typeface="Arial"/>
              </a:rPr>
              <a:t> </a:t>
            </a:r>
            <a:r>
              <a:rPr sz="4850" dirty="0">
                <a:latin typeface="Arial"/>
                <a:cs typeface="Arial"/>
              </a:rPr>
              <a:t>alcoholic</a:t>
            </a:r>
            <a:r>
              <a:rPr sz="4850" spc="65" dirty="0">
                <a:latin typeface="Arial"/>
                <a:cs typeface="Arial"/>
              </a:rPr>
              <a:t> </a:t>
            </a:r>
            <a:r>
              <a:rPr sz="4850" dirty="0">
                <a:latin typeface="Arial"/>
                <a:cs typeface="Arial"/>
              </a:rPr>
              <a:t>hepatitis</a:t>
            </a:r>
            <a:r>
              <a:rPr sz="4850" spc="70" dirty="0">
                <a:latin typeface="Arial"/>
                <a:cs typeface="Arial"/>
              </a:rPr>
              <a:t> </a:t>
            </a:r>
            <a:r>
              <a:rPr sz="4850" spc="-25" dirty="0">
                <a:latin typeface="Arial"/>
                <a:cs typeface="Arial"/>
              </a:rPr>
              <a:t>is:</a:t>
            </a:r>
            <a:endParaRPr sz="4850">
              <a:latin typeface="Arial"/>
              <a:cs typeface="Arial"/>
            </a:endParaRPr>
          </a:p>
          <a:p>
            <a:pPr marL="628650" indent="-615950">
              <a:lnSpc>
                <a:spcPct val="100000"/>
              </a:lnSpc>
              <a:spcBef>
                <a:spcPts val="3170"/>
              </a:spcBef>
              <a:buSzPct val="122680"/>
              <a:buChar char="•"/>
              <a:tabLst>
                <a:tab pos="628650" algn="l"/>
              </a:tabLst>
            </a:pPr>
            <a:r>
              <a:rPr sz="4850" dirty="0">
                <a:latin typeface="Arial"/>
                <a:cs typeface="Arial"/>
              </a:rPr>
              <a:t>A.</a:t>
            </a:r>
            <a:r>
              <a:rPr sz="4850" spc="-95" dirty="0">
                <a:latin typeface="Arial"/>
                <a:cs typeface="Arial"/>
              </a:rPr>
              <a:t> </a:t>
            </a:r>
            <a:r>
              <a:rPr sz="4850" spc="-25" dirty="0">
                <a:latin typeface="Arial"/>
                <a:cs typeface="Arial"/>
              </a:rPr>
              <a:t>&lt;1</a:t>
            </a:r>
            <a:endParaRPr sz="4850">
              <a:latin typeface="Arial"/>
              <a:cs typeface="Arial"/>
            </a:endParaRPr>
          </a:p>
          <a:p>
            <a:pPr marL="628650" indent="-615950">
              <a:lnSpc>
                <a:spcPct val="100000"/>
              </a:lnSpc>
              <a:spcBef>
                <a:spcPts val="3175"/>
              </a:spcBef>
              <a:buSzPct val="122680"/>
              <a:buChar char="•"/>
              <a:tabLst>
                <a:tab pos="628650" algn="l"/>
              </a:tabLst>
            </a:pPr>
            <a:r>
              <a:rPr sz="4850" dirty="0">
                <a:latin typeface="Arial"/>
                <a:cs typeface="Arial"/>
              </a:rPr>
              <a:t>B.</a:t>
            </a:r>
            <a:r>
              <a:rPr sz="4850" spc="90" dirty="0">
                <a:latin typeface="Arial"/>
                <a:cs typeface="Arial"/>
              </a:rPr>
              <a:t> </a:t>
            </a:r>
            <a:r>
              <a:rPr sz="4850" spc="-25" dirty="0">
                <a:latin typeface="Arial"/>
                <a:cs typeface="Arial"/>
              </a:rPr>
              <a:t>1:1</a:t>
            </a:r>
            <a:endParaRPr sz="4850">
              <a:latin typeface="Arial"/>
              <a:cs typeface="Arial"/>
            </a:endParaRPr>
          </a:p>
          <a:p>
            <a:pPr marL="628650" indent="-615950">
              <a:lnSpc>
                <a:spcPct val="100000"/>
              </a:lnSpc>
              <a:spcBef>
                <a:spcPts val="3170"/>
              </a:spcBef>
              <a:buSzPct val="122680"/>
              <a:buChar char="•"/>
              <a:tabLst>
                <a:tab pos="628650" algn="l"/>
              </a:tabLst>
            </a:pPr>
            <a:r>
              <a:rPr sz="4850" dirty="0">
                <a:latin typeface="Arial"/>
                <a:cs typeface="Arial"/>
              </a:rPr>
              <a:t>C. </a:t>
            </a:r>
            <a:r>
              <a:rPr sz="4850" spc="-20" dirty="0">
                <a:latin typeface="Arial"/>
                <a:cs typeface="Arial"/>
              </a:rPr>
              <a:t>&gt;2:1</a:t>
            </a:r>
            <a:endParaRPr sz="4850">
              <a:latin typeface="Arial"/>
              <a:cs typeface="Arial"/>
            </a:endParaRPr>
          </a:p>
          <a:p>
            <a:pPr marL="628650" indent="-615950">
              <a:lnSpc>
                <a:spcPct val="100000"/>
              </a:lnSpc>
              <a:spcBef>
                <a:spcPts val="3170"/>
              </a:spcBef>
              <a:buSzPct val="122680"/>
              <a:buChar char="•"/>
              <a:tabLst>
                <a:tab pos="628650" algn="l"/>
              </a:tabLst>
            </a:pPr>
            <a:r>
              <a:rPr sz="4850" dirty="0">
                <a:latin typeface="Arial"/>
                <a:cs typeface="Arial"/>
              </a:rPr>
              <a:t>D.</a:t>
            </a:r>
            <a:r>
              <a:rPr sz="4850" spc="-100" dirty="0">
                <a:latin typeface="Arial"/>
                <a:cs typeface="Arial"/>
              </a:rPr>
              <a:t> </a:t>
            </a:r>
            <a:r>
              <a:rPr sz="4850" spc="-20" dirty="0">
                <a:latin typeface="Arial"/>
                <a:cs typeface="Arial"/>
              </a:rPr>
              <a:t>&gt;5:1</a:t>
            </a:r>
            <a:endParaRPr sz="4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917" y="1274683"/>
            <a:ext cx="8051165" cy="5806440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598805" marR="5080" indent="-586740">
              <a:lnSpc>
                <a:spcPts val="4980"/>
              </a:lnSpc>
              <a:spcBef>
                <a:spcPts val="730"/>
              </a:spcBef>
              <a:buSzPct val="122826"/>
              <a:buChar char="•"/>
              <a:tabLst>
                <a:tab pos="598805" algn="l"/>
              </a:tabLst>
            </a:pPr>
            <a:r>
              <a:rPr sz="4600" dirty="0">
                <a:latin typeface="Arial"/>
                <a:cs typeface="Arial"/>
              </a:rPr>
              <a:t>2.</a:t>
            </a:r>
            <a:r>
              <a:rPr sz="4600" spc="16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In</a:t>
            </a:r>
            <a:r>
              <a:rPr sz="4600" spc="17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alcoholic</a:t>
            </a:r>
            <a:r>
              <a:rPr sz="4600" spc="16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hepatitis,</a:t>
            </a:r>
            <a:r>
              <a:rPr sz="4600" spc="170" dirty="0">
                <a:latin typeface="Arial"/>
                <a:cs typeface="Arial"/>
              </a:rPr>
              <a:t> </a:t>
            </a:r>
            <a:r>
              <a:rPr sz="4600" spc="-70" dirty="0">
                <a:latin typeface="Arial"/>
                <a:cs typeface="Arial"/>
              </a:rPr>
              <a:t>AST </a:t>
            </a:r>
            <a:r>
              <a:rPr sz="4600" dirty="0">
                <a:latin typeface="Arial"/>
                <a:cs typeface="Arial"/>
              </a:rPr>
              <a:t>is</a:t>
            </a:r>
            <a:r>
              <a:rPr sz="4600" spc="5" dirty="0">
                <a:latin typeface="Arial"/>
                <a:cs typeface="Arial"/>
              </a:rPr>
              <a:t> </a:t>
            </a:r>
            <a:r>
              <a:rPr sz="4600" spc="-10" dirty="0">
                <a:latin typeface="Arial"/>
                <a:cs typeface="Arial"/>
              </a:rPr>
              <a:t>usually:</a:t>
            </a:r>
            <a:endParaRPr sz="4600">
              <a:latin typeface="Arial"/>
              <a:cs typeface="Arial"/>
            </a:endParaRPr>
          </a:p>
          <a:p>
            <a:pPr marL="599440" indent="-586740">
              <a:lnSpc>
                <a:spcPct val="100000"/>
              </a:lnSpc>
              <a:spcBef>
                <a:spcPts val="3105"/>
              </a:spcBef>
              <a:buSzPct val="122826"/>
              <a:buChar char="•"/>
              <a:tabLst>
                <a:tab pos="599440" algn="l"/>
              </a:tabLst>
            </a:pPr>
            <a:r>
              <a:rPr sz="4600" dirty="0">
                <a:latin typeface="Arial"/>
                <a:cs typeface="Arial"/>
              </a:rPr>
              <a:t>A.</a:t>
            </a:r>
            <a:r>
              <a:rPr sz="4600" spc="-4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&gt;1000</a:t>
            </a:r>
            <a:r>
              <a:rPr sz="4600" spc="-40" dirty="0">
                <a:latin typeface="Arial"/>
                <a:cs typeface="Arial"/>
              </a:rPr>
              <a:t> </a:t>
            </a:r>
            <a:r>
              <a:rPr sz="4600" spc="-20" dirty="0">
                <a:latin typeface="Arial"/>
                <a:cs typeface="Arial"/>
              </a:rPr>
              <a:t>IU/L</a:t>
            </a:r>
            <a:endParaRPr sz="4600">
              <a:latin typeface="Arial"/>
              <a:cs typeface="Arial"/>
            </a:endParaRPr>
          </a:p>
          <a:p>
            <a:pPr marL="599440" indent="-586740">
              <a:lnSpc>
                <a:spcPct val="100000"/>
              </a:lnSpc>
              <a:spcBef>
                <a:spcPts val="3175"/>
              </a:spcBef>
              <a:buSzPct val="122826"/>
              <a:buChar char="•"/>
              <a:tabLst>
                <a:tab pos="599440" algn="l"/>
              </a:tabLst>
            </a:pPr>
            <a:r>
              <a:rPr sz="4600" dirty="0">
                <a:latin typeface="Arial"/>
                <a:cs typeface="Arial"/>
              </a:rPr>
              <a:t>B.</a:t>
            </a:r>
            <a:r>
              <a:rPr sz="4600" spc="4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Always</a:t>
            </a:r>
            <a:r>
              <a:rPr sz="4600" spc="50" dirty="0">
                <a:latin typeface="Arial"/>
                <a:cs typeface="Arial"/>
              </a:rPr>
              <a:t> </a:t>
            </a:r>
            <a:r>
              <a:rPr sz="4600" spc="-10" dirty="0">
                <a:latin typeface="Arial"/>
                <a:cs typeface="Arial"/>
              </a:rPr>
              <a:t>norma</a:t>
            </a:r>
            <a:endParaRPr sz="4600">
              <a:latin typeface="Arial"/>
              <a:cs typeface="Arial"/>
            </a:endParaRPr>
          </a:p>
          <a:p>
            <a:pPr marL="599440" indent="-586740">
              <a:lnSpc>
                <a:spcPct val="100000"/>
              </a:lnSpc>
              <a:spcBef>
                <a:spcPts val="3175"/>
              </a:spcBef>
              <a:buSzPct val="122826"/>
              <a:buChar char="•"/>
              <a:tabLst>
                <a:tab pos="599440" algn="l"/>
              </a:tabLst>
            </a:pPr>
            <a:r>
              <a:rPr sz="4600" dirty="0">
                <a:latin typeface="Arial"/>
                <a:cs typeface="Arial"/>
              </a:rPr>
              <a:t>C.</a:t>
            </a:r>
            <a:r>
              <a:rPr sz="4600" spc="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&lt;500</a:t>
            </a:r>
            <a:r>
              <a:rPr sz="4600" spc="5" dirty="0">
                <a:latin typeface="Arial"/>
                <a:cs typeface="Arial"/>
              </a:rPr>
              <a:t> </a:t>
            </a:r>
            <a:r>
              <a:rPr sz="4600" spc="-20" dirty="0">
                <a:latin typeface="Arial"/>
                <a:cs typeface="Arial"/>
              </a:rPr>
              <a:t>IU/L</a:t>
            </a:r>
            <a:endParaRPr sz="4600">
              <a:latin typeface="Arial"/>
              <a:cs typeface="Arial"/>
            </a:endParaRPr>
          </a:p>
          <a:p>
            <a:pPr marL="599440" indent="-586740">
              <a:lnSpc>
                <a:spcPct val="100000"/>
              </a:lnSpc>
              <a:spcBef>
                <a:spcPts val="3175"/>
              </a:spcBef>
              <a:buSzPct val="122826"/>
              <a:buChar char="•"/>
              <a:tabLst>
                <a:tab pos="599440" algn="l"/>
              </a:tabLst>
            </a:pPr>
            <a:r>
              <a:rPr sz="4600" dirty="0">
                <a:latin typeface="Arial"/>
                <a:cs typeface="Arial"/>
              </a:rPr>
              <a:t>D.</a:t>
            </a:r>
            <a:r>
              <a:rPr sz="4600" spc="-45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&gt;2000</a:t>
            </a:r>
            <a:r>
              <a:rPr sz="4600" spc="-40" dirty="0">
                <a:latin typeface="Arial"/>
                <a:cs typeface="Arial"/>
              </a:rPr>
              <a:t> </a:t>
            </a:r>
            <a:r>
              <a:rPr sz="4600" spc="-20" dirty="0">
                <a:latin typeface="Arial"/>
                <a:cs typeface="Arial"/>
              </a:rPr>
              <a:t>IU/L</a:t>
            </a:r>
            <a:endParaRPr sz="4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465244" y="1977017"/>
            <a:ext cx="17304385" cy="5779135"/>
          </a:xfrm>
          <a:prstGeom prst="rect">
            <a:avLst/>
          </a:prstGeom>
        </p:spPr>
        <p:txBody>
          <a:bodyPr vert="horz" wrap="square" lIns="0" tIns="92710" rIns="0" bIns="0" rtlCol="0">
            <a:spAutoFit/>
          </a:bodyPr>
          <a:lstStyle/>
          <a:p>
            <a:pPr marL="12700" marR="5080" indent="651510">
              <a:lnSpc>
                <a:spcPts val="4980"/>
              </a:lnSpc>
              <a:spcBef>
                <a:spcPts val="730"/>
              </a:spcBef>
              <a:buAutoNum type="arabicPeriod" startAt="3"/>
              <a:tabLst>
                <a:tab pos="664210" algn="l"/>
              </a:tabLst>
            </a:pPr>
            <a:r>
              <a:rPr sz="4600" dirty="0">
                <a:latin typeface="Arial"/>
                <a:cs typeface="Arial"/>
              </a:rPr>
              <a:t>Which</a:t>
            </a:r>
            <a:r>
              <a:rPr sz="4600" spc="11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laboratory</a:t>
            </a:r>
            <a:r>
              <a:rPr sz="4600" spc="11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finding</a:t>
            </a:r>
            <a:r>
              <a:rPr sz="4600" spc="114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is</a:t>
            </a:r>
            <a:r>
              <a:rPr sz="4600" spc="110" dirty="0">
                <a:latin typeface="Arial"/>
                <a:cs typeface="Arial"/>
              </a:rPr>
              <a:t> </a:t>
            </a:r>
            <a:r>
              <a:rPr sz="4600" spc="50" dirty="0">
                <a:latin typeface="Arial"/>
                <a:cs typeface="Arial"/>
              </a:rPr>
              <a:t>commonly</a:t>
            </a:r>
            <a:r>
              <a:rPr sz="4600" spc="110" dirty="0">
                <a:latin typeface="Arial"/>
                <a:cs typeface="Arial"/>
              </a:rPr>
              <a:t> </a:t>
            </a:r>
            <a:r>
              <a:rPr sz="4600" dirty="0">
                <a:latin typeface="Arial"/>
                <a:cs typeface="Arial"/>
              </a:rPr>
              <a:t>associated</a:t>
            </a:r>
            <a:r>
              <a:rPr sz="4600" spc="114" dirty="0">
                <a:latin typeface="Arial"/>
                <a:cs typeface="Arial"/>
              </a:rPr>
              <a:t> </a:t>
            </a:r>
            <a:r>
              <a:rPr sz="4600" spc="80" dirty="0">
                <a:latin typeface="Arial"/>
                <a:cs typeface="Arial"/>
              </a:rPr>
              <a:t>with</a:t>
            </a:r>
            <a:r>
              <a:rPr sz="4600" spc="110" dirty="0">
                <a:latin typeface="Arial"/>
                <a:cs typeface="Arial"/>
              </a:rPr>
              <a:t> </a:t>
            </a:r>
            <a:r>
              <a:rPr sz="4600" spc="-10" dirty="0">
                <a:latin typeface="Arial"/>
                <a:cs typeface="Arial"/>
              </a:rPr>
              <a:t>alcoholic hepatitis?</a:t>
            </a:r>
            <a:endParaRPr sz="4600">
              <a:latin typeface="Arial"/>
              <a:cs typeface="Arial"/>
            </a:endParaRPr>
          </a:p>
          <a:p>
            <a:pPr marL="718185" lvl="1" indent="-705485">
              <a:lnSpc>
                <a:spcPct val="100000"/>
              </a:lnSpc>
              <a:spcBef>
                <a:spcPts val="3105"/>
              </a:spcBef>
              <a:buAutoNum type="alphaUcPeriod"/>
              <a:tabLst>
                <a:tab pos="718185" algn="l"/>
              </a:tabLst>
            </a:pPr>
            <a:r>
              <a:rPr sz="4600" spc="-25" dirty="0">
                <a:latin typeface="Arial"/>
                <a:cs typeface="Arial"/>
              </a:rPr>
              <a:t>Severe</a:t>
            </a:r>
            <a:r>
              <a:rPr sz="4600" spc="-275" dirty="0">
                <a:latin typeface="Arial"/>
                <a:cs typeface="Arial"/>
              </a:rPr>
              <a:t> </a:t>
            </a:r>
            <a:r>
              <a:rPr sz="4600" spc="-10" dirty="0">
                <a:latin typeface="Arial"/>
                <a:cs typeface="Arial"/>
              </a:rPr>
              <a:t>neutropenia</a:t>
            </a:r>
            <a:endParaRPr sz="4600">
              <a:latin typeface="Arial"/>
              <a:cs typeface="Arial"/>
            </a:endParaRPr>
          </a:p>
          <a:p>
            <a:pPr marL="739775" lvl="1" indent="-727075">
              <a:lnSpc>
                <a:spcPct val="100000"/>
              </a:lnSpc>
              <a:spcBef>
                <a:spcPts val="3175"/>
              </a:spcBef>
              <a:buAutoNum type="alphaUcPeriod"/>
              <a:tabLst>
                <a:tab pos="739775" algn="l"/>
              </a:tabLst>
            </a:pPr>
            <a:r>
              <a:rPr sz="4600" spc="50" dirty="0">
                <a:latin typeface="Arial"/>
                <a:cs typeface="Arial"/>
              </a:rPr>
              <a:t>Microcytosis</a:t>
            </a:r>
            <a:endParaRPr sz="4600">
              <a:latin typeface="Arial"/>
              <a:cs typeface="Arial"/>
            </a:endParaRPr>
          </a:p>
          <a:p>
            <a:pPr marL="761365" lvl="1" indent="-748665">
              <a:lnSpc>
                <a:spcPct val="100000"/>
              </a:lnSpc>
              <a:spcBef>
                <a:spcPts val="3175"/>
              </a:spcBef>
              <a:buAutoNum type="alphaUcPeriod"/>
              <a:tabLst>
                <a:tab pos="761365" algn="l"/>
              </a:tabLst>
            </a:pPr>
            <a:r>
              <a:rPr sz="4600" spc="40" dirty="0">
                <a:latin typeface="Arial"/>
                <a:cs typeface="Arial"/>
              </a:rPr>
              <a:t>Macrocytosis</a:t>
            </a:r>
            <a:endParaRPr sz="4600">
              <a:latin typeface="Arial"/>
              <a:cs typeface="Arial"/>
            </a:endParaRPr>
          </a:p>
          <a:p>
            <a:pPr marL="750570" lvl="1" indent="-737870">
              <a:lnSpc>
                <a:spcPct val="100000"/>
              </a:lnSpc>
              <a:spcBef>
                <a:spcPts val="3175"/>
              </a:spcBef>
              <a:buAutoNum type="alphaUcPeriod"/>
              <a:tabLst>
                <a:tab pos="750570" algn="l"/>
              </a:tabLst>
            </a:pPr>
            <a:r>
              <a:rPr sz="4600" spc="80" dirty="0">
                <a:latin typeface="Arial"/>
                <a:cs typeface="Arial"/>
              </a:rPr>
              <a:t>Low</a:t>
            </a:r>
            <a:r>
              <a:rPr sz="4600" spc="15" dirty="0">
                <a:latin typeface="Arial"/>
                <a:cs typeface="Arial"/>
              </a:rPr>
              <a:t> </a:t>
            </a:r>
            <a:r>
              <a:rPr sz="4600" spc="-25" dirty="0">
                <a:latin typeface="Arial"/>
                <a:cs typeface="Arial"/>
              </a:rPr>
              <a:t>ESR</a:t>
            </a:r>
            <a:endParaRPr sz="4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917" y="764526"/>
            <a:ext cx="14651355" cy="4927600"/>
          </a:xfrm>
          <a:prstGeom prst="rect">
            <a:avLst/>
          </a:prstGeom>
        </p:spPr>
        <p:txBody>
          <a:bodyPr vert="horz" wrap="square" lIns="0" tIns="250190" rIns="0" bIns="0" rtlCol="0">
            <a:spAutoFit/>
          </a:bodyPr>
          <a:lstStyle/>
          <a:p>
            <a:pPr marL="514984" indent="-502284">
              <a:lnSpc>
                <a:spcPct val="100000"/>
              </a:lnSpc>
              <a:spcBef>
                <a:spcPts val="1970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4.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The</a:t>
            </a:r>
            <a:r>
              <a:rPr sz="3950" spc="85" dirty="0">
                <a:latin typeface="Arial"/>
                <a:cs typeface="Arial"/>
              </a:rPr>
              <a:t> </a:t>
            </a:r>
            <a:r>
              <a:rPr sz="3950" spc="60" dirty="0">
                <a:latin typeface="Arial"/>
                <a:cs typeface="Arial"/>
              </a:rPr>
              <a:t>most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 spc="50" dirty="0">
                <a:latin typeface="Arial"/>
                <a:cs typeface="Arial"/>
              </a:rPr>
              <a:t>important</a:t>
            </a:r>
            <a:r>
              <a:rPr sz="3950" spc="8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initial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treatment</a:t>
            </a:r>
            <a:r>
              <a:rPr sz="3950" spc="8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for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alcoholic</a:t>
            </a:r>
            <a:r>
              <a:rPr sz="3950" spc="8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hepatitis</a:t>
            </a:r>
            <a:r>
              <a:rPr sz="3950" spc="80" dirty="0">
                <a:latin typeface="Arial"/>
                <a:cs typeface="Arial"/>
              </a:rPr>
              <a:t> </a:t>
            </a:r>
            <a:r>
              <a:rPr sz="3950" spc="-25" dirty="0">
                <a:latin typeface="Arial"/>
                <a:cs typeface="Arial"/>
              </a:rPr>
              <a:t>is:</a:t>
            </a:r>
            <a:endParaRPr sz="3950">
              <a:latin typeface="Arial"/>
              <a:cs typeface="Arial"/>
            </a:endParaRPr>
          </a:p>
          <a:p>
            <a:pPr marL="514984" indent="-502284">
              <a:lnSpc>
                <a:spcPct val="100000"/>
              </a:lnSpc>
              <a:spcBef>
                <a:spcPts val="3210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A.</a:t>
            </a:r>
            <a:r>
              <a:rPr sz="3950" spc="1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Continue</a:t>
            </a:r>
            <a:r>
              <a:rPr sz="3950" spc="1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alcohol</a:t>
            </a:r>
            <a:r>
              <a:rPr sz="3950" spc="1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in</a:t>
            </a:r>
            <a:r>
              <a:rPr sz="3950" spc="1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small</a:t>
            </a:r>
            <a:r>
              <a:rPr sz="3950" spc="10" dirty="0">
                <a:latin typeface="Arial"/>
                <a:cs typeface="Arial"/>
              </a:rPr>
              <a:t> </a:t>
            </a:r>
            <a:r>
              <a:rPr sz="3950" spc="-10" dirty="0">
                <a:latin typeface="Arial"/>
                <a:cs typeface="Arial"/>
              </a:rPr>
              <a:t>quantities</a:t>
            </a:r>
            <a:endParaRPr sz="3950">
              <a:latin typeface="Arial"/>
              <a:cs typeface="Arial"/>
            </a:endParaRPr>
          </a:p>
          <a:p>
            <a:pPr marL="514984" indent="-502284">
              <a:lnSpc>
                <a:spcPct val="100000"/>
              </a:lnSpc>
              <a:spcBef>
                <a:spcPts val="3210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B.</a:t>
            </a:r>
            <a:r>
              <a:rPr sz="3950" spc="8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Antibiotics</a:t>
            </a:r>
            <a:r>
              <a:rPr sz="3950" spc="9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in</a:t>
            </a:r>
            <a:r>
              <a:rPr sz="3950" spc="10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every</a:t>
            </a:r>
            <a:r>
              <a:rPr sz="3950" spc="95" dirty="0">
                <a:latin typeface="Arial"/>
                <a:cs typeface="Arial"/>
              </a:rPr>
              <a:t> </a:t>
            </a:r>
            <a:r>
              <a:rPr sz="3950" spc="-10" dirty="0">
                <a:latin typeface="Arial"/>
                <a:cs typeface="Arial"/>
              </a:rPr>
              <a:t>patient</a:t>
            </a:r>
            <a:endParaRPr sz="3950">
              <a:latin typeface="Arial"/>
              <a:cs typeface="Arial"/>
            </a:endParaRPr>
          </a:p>
          <a:p>
            <a:pPr marL="514984" indent="-502284">
              <a:lnSpc>
                <a:spcPct val="100000"/>
              </a:lnSpc>
              <a:spcBef>
                <a:spcPts val="3210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C</a:t>
            </a:r>
            <a:r>
              <a:rPr sz="3950" spc="35" dirty="0">
                <a:latin typeface="Arial"/>
                <a:cs typeface="Arial"/>
              </a:rPr>
              <a:t>  </a:t>
            </a:r>
            <a:r>
              <a:rPr sz="3950" dirty="0">
                <a:latin typeface="Arial"/>
                <a:cs typeface="Arial"/>
              </a:rPr>
              <a:t>Alcohol</a:t>
            </a:r>
            <a:r>
              <a:rPr sz="3950" spc="45" dirty="0">
                <a:latin typeface="Arial"/>
                <a:cs typeface="Arial"/>
              </a:rPr>
              <a:t> </a:t>
            </a:r>
            <a:r>
              <a:rPr sz="3950" spc="-10" dirty="0">
                <a:latin typeface="Arial"/>
                <a:cs typeface="Arial"/>
              </a:rPr>
              <a:t>abstinence</a:t>
            </a:r>
            <a:endParaRPr sz="3950">
              <a:latin typeface="Arial"/>
              <a:cs typeface="Arial"/>
            </a:endParaRPr>
          </a:p>
          <a:p>
            <a:pPr marL="514984" indent="-502284">
              <a:lnSpc>
                <a:spcPct val="100000"/>
              </a:lnSpc>
              <a:spcBef>
                <a:spcPts val="3210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D.</a:t>
            </a:r>
            <a:r>
              <a:rPr sz="3950" spc="-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Immediate</a:t>
            </a:r>
            <a:r>
              <a:rPr sz="3950" spc="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liver</a:t>
            </a:r>
            <a:r>
              <a:rPr sz="3950" spc="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transplantation</a:t>
            </a:r>
            <a:r>
              <a:rPr sz="3950" spc="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in</a:t>
            </a:r>
            <a:r>
              <a:rPr sz="3950" spc="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all</a:t>
            </a:r>
            <a:r>
              <a:rPr sz="3950" spc="5" dirty="0">
                <a:latin typeface="Arial"/>
                <a:cs typeface="Arial"/>
              </a:rPr>
              <a:t> </a:t>
            </a:r>
            <a:r>
              <a:rPr sz="3950" spc="-10" dirty="0">
                <a:latin typeface="Arial"/>
                <a:cs typeface="Arial"/>
              </a:rPr>
              <a:t>patients</a:t>
            </a:r>
            <a:endParaRPr sz="3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23917" y="891444"/>
            <a:ext cx="17574260" cy="5229225"/>
          </a:xfrm>
          <a:prstGeom prst="rect">
            <a:avLst/>
          </a:prstGeom>
        </p:spPr>
        <p:txBody>
          <a:bodyPr vert="horz" wrap="square" lIns="0" tIns="84455" rIns="0" bIns="0" rtlCol="0">
            <a:spAutoFit/>
          </a:bodyPr>
          <a:lstStyle/>
          <a:p>
            <a:pPr marL="514984" marR="5080" indent="-502920">
              <a:lnSpc>
                <a:spcPts val="4240"/>
              </a:lnSpc>
              <a:spcBef>
                <a:spcPts val="665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5. Which score is </a:t>
            </a:r>
            <a:r>
              <a:rPr sz="3950" spc="50" dirty="0">
                <a:latin typeface="Arial"/>
                <a:cs typeface="Arial"/>
              </a:rPr>
              <a:t>Common</a:t>
            </a:r>
            <a:r>
              <a:rPr sz="3950" dirty="0">
                <a:latin typeface="Arial"/>
                <a:cs typeface="Arial"/>
              </a:rPr>
              <a:t> used </a:t>
            </a:r>
            <a:r>
              <a:rPr sz="3950" spc="95" dirty="0">
                <a:latin typeface="Arial"/>
                <a:cs typeface="Arial"/>
              </a:rPr>
              <a:t>to</a:t>
            </a:r>
            <a:r>
              <a:rPr sz="3950" dirty="0">
                <a:latin typeface="Arial"/>
                <a:cs typeface="Arial"/>
              </a:rPr>
              <a:t> assess</a:t>
            </a:r>
            <a:r>
              <a:rPr sz="3950" spc="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severity and guide </a:t>
            </a:r>
            <a:r>
              <a:rPr sz="3950" spc="35" dirty="0">
                <a:latin typeface="Arial"/>
                <a:cs typeface="Arial"/>
              </a:rPr>
              <a:t>corticosteroid </a:t>
            </a:r>
            <a:r>
              <a:rPr sz="3950" dirty="0">
                <a:latin typeface="Arial"/>
                <a:cs typeface="Arial"/>
              </a:rPr>
              <a:t>treatment</a:t>
            </a:r>
            <a:r>
              <a:rPr sz="3950" spc="17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in</a:t>
            </a:r>
            <a:r>
              <a:rPr sz="3950" spc="170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alcoholic</a:t>
            </a:r>
            <a:r>
              <a:rPr sz="3950" spc="175" dirty="0">
                <a:latin typeface="Arial"/>
                <a:cs typeface="Arial"/>
              </a:rPr>
              <a:t> </a:t>
            </a:r>
            <a:r>
              <a:rPr sz="3950" spc="-10" dirty="0">
                <a:latin typeface="Arial"/>
                <a:cs typeface="Arial"/>
              </a:rPr>
              <a:t>hepatitis?</a:t>
            </a:r>
            <a:endParaRPr sz="3950">
              <a:latin typeface="Arial"/>
              <a:cs typeface="Arial"/>
            </a:endParaRPr>
          </a:p>
          <a:p>
            <a:pPr marL="514984" indent="-502284">
              <a:lnSpc>
                <a:spcPct val="100000"/>
              </a:lnSpc>
              <a:spcBef>
                <a:spcPts val="3150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A.</a:t>
            </a:r>
            <a:r>
              <a:rPr sz="3950" spc="16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Maddrey</a:t>
            </a:r>
            <a:r>
              <a:rPr sz="3950" spc="17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discriminant</a:t>
            </a:r>
            <a:r>
              <a:rPr sz="3950" spc="175" dirty="0">
                <a:latin typeface="Arial"/>
                <a:cs typeface="Arial"/>
              </a:rPr>
              <a:t> </a:t>
            </a:r>
            <a:r>
              <a:rPr sz="3950" spc="40" dirty="0">
                <a:latin typeface="Arial"/>
                <a:cs typeface="Arial"/>
              </a:rPr>
              <a:t>function</a:t>
            </a:r>
            <a:endParaRPr sz="3950">
              <a:latin typeface="Arial"/>
              <a:cs typeface="Arial"/>
            </a:endParaRPr>
          </a:p>
          <a:p>
            <a:pPr marL="514984" indent="-502284">
              <a:lnSpc>
                <a:spcPct val="100000"/>
              </a:lnSpc>
              <a:spcBef>
                <a:spcPts val="3215"/>
              </a:spcBef>
              <a:buSzPct val="122784"/>
              <a:buChar char="•"/>
              <a:tabLst>
                <a:tab pos="514984" algn="l"/>
              </a:tabLst>
            </a:pPr>
            <a:r>
              <a:rPr sz="3950" spc="50" dirty="0">
                <a:latin typeface="Arial"/>
                <a:cs typeface="Arial"/>
              </a:rPr>
              <a:t>B</a:t>
            </a:r>
            <a:r>
              <a:rPr sz="3950" spc="355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Glasgow-Blatchford</a:t>
            </a:r>
            <a:r>
              <a:rPr sz="3950" spc="350" dirty="0">
                <a:latin typeface="Arial"/>
                <a:cs typeface="Arial"/>
              </a:rPr>
              <a:t> </a:t>
            </a:r>
            <a:r>
              <a:rPr sz="3950" spc="-10" dirty="0">
                <a:latin typeface="Arial"/>
                <a:cs typeface="Arial"/>
              </a:rPr>
              <a:t>score</a:t>
            </a:r>
            <a:endParaRPr sz="3950">
              <a:latin typeface="Arial"/>
              <a:cs typeface="Arial"/>
            </a:endParaRPr>
          </a:p>
          <a:p>
            <a:pPr marL="514984" indent="-502284">
              <a:lnSpc>
                <a:spcPct val="100000"/>
              </a:lnSpc>
              <a:spcBef>
                <a:spcPts val="3210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C.</a:t>
            </a:r>
            <a:r>
              <a:rPr sz="3950" spc="-125" dirty="0">
                <a:latin typeface="Arial"/>
                <a:cs typeface="Arial"/>
              </a:rPr>
              <a:t> </a:t>
            </a:r>
            <a:r>
              <a:rPr sz="3950" spc="-30" dirty="0">
                <a:latin typeface="Arial"/>
                <a:cs typeface="Arial"/>
              </a:rPr>
              <a:t>Wells</a:t>
            </a:r>
            <a:r>
              <a:rPr sz="3950" spc="-120" dirty="0">
                <a:latin typeface="Arial"/>
                <a:cs typeface="Arial"/>
              </a:rPr>
              <a:t> </a:t>
            </a:r>
            <a:r>
              <a:rPr sz="3950" spc="-10" dirty="0">
                <a:latin typeface="Arial"/>
                <a:cs typeface="Arial"/>
              </a:rPr>
              <a:t>score</a:t>
            </a:r>
            <a:endParaRPr sz="3950">
              <a:latin typeface="Arial"/>
              <a:cs typeface="Arial"/>
            </a:endParaRPr>
          </a:p>
          <a:p>
            <a:pPr marL="514984" indent="-502284">
              <a:lnSpc>
                <a:spcPct val="100000"/>
              </a:lnSpc>
              <a:spcBef>
                <a:spcPts val="3210"/>
              </a:spcBef>
              <a:buSzPct val="122784"/>
              <a:buChar char="•"/>
              <a:tabLst>
                <a:tab pos="514984" algn="l"/>
              </a:tabLst>
            </a:pPr>
            <a:r>
              <a:rPr sz="3950" dirty="0">
                <a:latin typeface="Arial"/>
                <a:cs typeface="Arial"/>
              </a:rPr>
              <a:t>D.</a:t>
            </a:r>
            <a:r>
              <a:rPr sz="3950" spc="114" dirty="0">
                <a:latin typeface="Arial"/>
                <a:cs typeface="Arial"/>
              </a:rPr>
              <a:t> </a:t>
            </a:r>
            <a:r>
              <a:rPr sz="3950" dirty="0">
                <a:latin typeface="Arial"/>
                <a:cs typeface="Arial"/>
              </a:rPr>
              <a:t>Childbirth</a:t>
            </a:r>
            <a:r>
              <a:rPr sz="3950" spc="130" dirty="0">
                <a:latin typeface="Arial"/>
                <a:cs typeface="Arial"/>
              </a:rPr>
              <a:t> </a:t>
            </a:r>
            <a:r>
              <a:rPr sz="3950" spc="-10" dirty="0">
                <a:latin typeface="Arial"/>
                <a:cs typeface="Arial"/>
              </a:rPr>
              <a:t>score</a:t>
            </a:r>
            <a:endParaRPr sz="3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51268" y="0"/>
            <a:ext cx="18001567" cy="113085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1172</Words>
  <Application>Microsoft Office PowerPoint</Application>
  <PresentationFormat>Custom</PresentationFormat>
  <Paragraphs>149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Arial</vt:lpstr>
      <vt:lpstr>Office Theme</vt:lpstr>
      <vt:lpstr>Approach to a patient with hepatitis</vt:lpstr>
      <vt:lpstr>History of the patient</vt:lpstr>
      <vt:lpstr>Patient particulars</vt:lpstr>
      <vt:lpstr>Chief complaints</vt:lpstr>
      <vt:lpstr>PowerPoint Presentation</vt:lpstr>
      <vt:lpstr>History of presenting illness</vt:lpstr>
      <vt:lpstr>PowerPoint Presentation</vt:lpstr>
      <vt:lpstr>PowerPoint Presentation</vt:lpstr>
      <vt:lpstr>Past history</vt:lpstr>
      <vt:lpstr>Personal history</vt:lpstr>
      <vt:lpstr>Family history</vt:lpstr>
      <vt:lpstr>Differential diagnosis</vt:lpstr>
      <vt:lpstr>General physical examination</vt:lpstr>
      <vt:lpstr>PowerPoint Presentation</vt:lpstr>
      <vt:lpstr>Vitals</vt:lpstr>
      <vt:lpstr>PowerPoint Presentation</vt:lpstr>
      <vt:lpstr>PowerPoint Presentation</vt:lpstr>
      <vt:lpstr>Head to toe examination</vt:lpstr>
      <vt:lpstr>Systemic examination</vt:lpstr>
      <vt:lpstr>Inspection</vt:lpstr>
      <vt:lpstr>Palpation</vt:lpstr>
      <vt:lpstr>PowerPoint Presentation</vt:lpstr>
      <vt:lpstr>Percussion</vt:lpstr>
      <vt:lpstr>Auscultation</vt:lpstr>
      <vt:lpstr>PowerPoint Presentation</vt:lpstr>
      <vt:lpstr>Summary</vt:lpstr>
      <vt:lpstr>Investigations</vt:lpstr>
      <vt:lpstr>PowerPoint Presentation</vt:lpstr>
      <vt:lpstr>Treatment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3</dc:title>
  <cp:lastModifiedBy>Office</cp:lastModifiedBy>
  <cp:revision>1</cp:revision>
  <dcterms:created xsi:type="dcterms:W3CDTF">2026-10-12T05:26:11Z</dcterms:created>
  <dcterms:modified xsi:type="dcterms:W3CDTF">2026-10-12T05:28:25Z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2026-09-10T00:00:00Z</vt:filetime>
  </property>
  <property fmtid="{D5CDD505-2E9C-101B-9397-08002B2CF9AE}" pid="4" name="Creator">
    <vt:lpwstr>Keynote</vt:lpwstr>
  </property>
  <property fmtid="{D5CDD505-2E9C-101B-9397-08002B2CF9AE}" pid="5" name="LastSaved">
    <vt:filetime>2026-10-12T00:00:00Z</vt:filetime>
  </property>
  <property fmtid="{D5CDD505-2E9C-101B-9397-08002B2CF9AE}" pid="6" name="Producer">
    <vt:lpwstr>iOS Version 18.7.8 (Build 22H352) Quartz PDFContext</vt:lpwstr>
  </property>
</Properties>
</file>