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4" r:id="rId3"/>
    <p:sldId id="305" r:id="rId4"/>
    <p:sldId id="303" r:id="rId5"/>
    <p:sldId id="275" r:id="rId6"/>
    <p:sldId id="311" r:id="rId7"/>
    <p:sldId id="268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3" r:id="rId17"/>
    <p:sldId id="327" r:id="rId18"/>
    <p:sldId id="310" r:id="rId19"/>
    <p:sldId id="320" r:id="rId20"/>
    <p:sldId id="321" r:id="rId21"/>
    <p:sldId id="322" r:id="rId22"/>
    <p:sldId id="325" r:id="rId23"/>
    <p:sldId id="326" r:id="rId24"/>
    <p:sldId id="328" r:id="rId25"/>
    <p:sldId id="329" r:id="rId26"/>
    <p:sldId id="330" r:id="rId27"/>
    <p:sldId id="324" r:id="rId28"/>
    <p:sldId id="331" r:id="rId29"/>
    <p:sldId id="332" r:id="rId30"/>
    <p:sldId id="352" r:id="rId31"/>
    <p:sldId id="353" r:id="rId32"/>
    <p:sldId id="279" r:id="rId33"/>
    <p:sldId id="277" r:id="rId34"/>
    <p:sldId id="280" r:id="rId35"/>
    <p:sldId id="287" r:id="rId36"/>
    <p:sldId id="346" r:id="rId37"/>
    <p:sldId id="347" r:id="rId38"/>
    <p:sldId id="299" r:id="rId39"/>
    <p:sldId id="334" r:id="rId40"/>
    <p:sldId id="335" r:id="rId41"/>
    <p:sldId id="336" r:id="rId42"/>
    <p:sldId id="349" r:id="rId43"/>
    <p:sldId id="350" r:id="rId44"/>
    <p:sldId id="348" r:id="rId45"/>
    <p:sldId id="351" r:id="rId46"/>
    <p:sldId id="341" r:id="rId47"/>
    <p:sldId id="339" r:id="rId48"/>
    <p:sldId id="340" r:id="rId49"/>
    <p:sldId id="354" r:id="rId50"/>
    <p:sldId id="356" r:id="rId51"/>
    <p:sldId id="355" r:id="rId52"/>
    <p:sldId id="302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856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79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9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819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83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7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117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20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4996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49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176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4E8D5-5E95-44C9-AE8C-BBED9BACCF82}" type="datetimeFigureOut">
              <a:rPr lang="en-IN" smtClean="0"/>
              <a:t>05-01-2026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9AA1A-19F3-47DB-BA5E-F6BB141809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96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leulerpc.org/start-the-year-with-gratitude-10-heartwarming-ways-to-celebrate-national-thank-you-month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484471"/>
          </a:xfrm>
        </p:spPr>
        <p:txBody>
          <a:bodyPr>
            <a:normAutofit/>
          </a:bodyPr>
          <a:lstStyle/>
          <a:p>
            <a:r>
              <a:rPr lang="en-US" dirty="0"/>
              <a:t>Approach to obstetrical and </a:t>
            </a:r>
            <a:r>
              <a:rPr lang="en-US" dirty="0" err="1"/>
              <a:t>gynaecological</a:t>
            </a:r>
            <a:r>
              <a:rPr lang="en-US" dirty="0"/>
              <a:t> causes of abdominal pain..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6445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06BEE9-4257-D083-1732-1371462BEE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Case No 1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89757DB-4F24-CC26-C5AA-8DA7EB9DB5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4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CFC7E8-72E0-8F95-1FB3-340BB987E78C}"/>
              </a:ext>
            </a:extLst>
          </p:cNvPr>
          <p:cNvSpPr txBox="1"/>
          <p:nvPr/>
        </p:nvSpPr>
        <p:spPr>
          <a:xfrm>
            <a:off x="604158" y="628271"/>
            <a:ext cx="11227058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PARTICULARS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                           :                    30 years</a:t>
            </a:r>
          </a:p>
          <a:p>
            <a:pPr marL="0" indent="0">
              <a:buNone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
Sex                             :                    Female </a:t>
            </a:r>
          </a:p>
          <a:p>
            <a:pPr marL="0" indent="0"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                :                    House wife</a:t>
            </a:r>
          </a:p>
          <a:p>
            <a:pPr marL="0" indent="0" algn="just"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of examination  :                    22/12/2025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3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05D562-4DBE-BB98-3CF5-C13712FF09FE}"/>
              </a:ext>
            </a:extLst>
          </p:cNvPr>
          <p:cNvSpPr txBox="1"/>
          <p:nvPr/>
        </p:nvSpPr>
        <p:spPr>
          <a:xfrm>
            <a:off x="289249" y="354563"/>
            <a:ext cx="11532637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CHIEF COMPLAINTS</a:t>
            </a:r>
          </a:p>
          <a:p>
            <a:endParaRPr lang="en-IN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/>
              <a:t>Patient came to casualty with complaints of</a:t>
            </a:r>
          </a:p>
          <a:p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 Pain in lower abdomen since 1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Inability to pass urine since 1 day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Mild Bleeding P/V since 1 day </a:t>
            </a:r>
          </a:p>
        </p:txBody>
      </p:sp>
    </p:spTree>
    <p:extLst>
      <p:ext uri="{BB962C8B-B14F-4D97-AF65-F5344CB8AC3E}">
        <p14:creationId xmlns:p14="http://schemas.microsoft.com/office/powerpoint/2010/main" val="288426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BDAB43-8C49-1530-B3A6-9D238411C702}"/>
              </a:ext>
            </a:extLst>
          </p:cNvPr>
          <p:cNvSpPr txBox="1"/>
          <p:nvPr/>
        </p:nvSpPr>
        <p:spPr>
          <a:xfrm>
            <a:off x="400050" y="662473"/>
            <a:ext cx="11253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28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4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2CB8E8-CBA5-7F35-14A8-039DA2C2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PRESENT ILLNESS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50998-58A7-6630-8B28-CC8219ADB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3551"/>
            <a:ext cx="10515600" cy="4881562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</a:rPr>
              <a:t>30 year old female presented to casualty with c/o lower abdominal pain</a:t>
            </a:r>
          </a:p>
          <a:p>
            <a:pPr marL="342900" indent="-342900"/>
            <a:r>
              <a:rPr lang="en-IN" dirty="0">
                <a:latin typeface="Times New Roman" panose="02020603050405020304" pitchFamily="18" charset="0"/>
              </a:rPr>
              <a:t>Pain abdomen initially was diffusely localised in the hypogastrium, mild to moderate intensity and constant in nature</a:t>
            </a:r>
          </a:p>
          <a:p>
            <a:pPr marL="342900" indent="-342900"/>
            <a:r>
              <a:rPr lang="en-IN" dirty="0">
                <a:latin typeface="Times New Roman" panose="02020603050405020304" pitchFamily="18" charset="0"/>
              </a:rPr>
              <a:t>Lower abdominal pain was subsequently localised in left iliac fossa, sharp in nature, radiating to left shoulder tip.</a:t>
            </a:r>
          </a:p>
          <a:p>
            <a:pPr marL="342900" indent="-342900"/>
            <a:r>
              <a:rPr lang="en-IN" dirty="0">
                <a:latin typeface="Times New Roman" panose="02020603050405020304" pitchFamily="18" charset="0"/>
              </a:rPr>
              <a:t>Pain was slightly reduced on medication</a:t>
            </a: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82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61BC8-AF17-1BFB-A6D9-73B1D64DD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VISCERAL vs SOMATIC PAIN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A5A44-F1D4-09C3-C947-65B25CF87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Visceral pain:</a:t>
            </a:r>
          </a:p>
          <a:p>
            <a:pPr marL="0" indent="0">
              <a:buNone/>
            </a:pPr>
            <a:r>
              <a:rPr lang="en-US" dirty="0"/>
              <a:t> Arises from intraabdominal organs. Due to bilateral innervation, it is diffusely localized in midline</a:t>
            </a:r>
          </a:p>
          <a:p>
            <a:r>
              <a:rPr lang="en-US" dirty="0"/>
              <a:t>Epigastrium for foregut, Periumbilical for midgut and Hypogastrium for Hindgut and Genitourinary structures</a:t>
            </a:r>
          </a:p>
          <a:p>
            <a:r>
              <a:rPr lang="en-US" dirty="0"/>
              <a:t>Example: Periumbilical pain in appendicitis</a:t>
            </a:r>
          </a:p>
          <a:p>
            <a:endParaRPr lang="en-US" dirty="0"/>
          </a:p>
          <a:p>
            <a:r>
              <a:rPr lang="en-US" dirty="0"/>
              <a:t>Somatic pain: Arises from abdominal wall or parietal peritoneum. Sharply localized with dermatomal distribution.</a:t>
            </a:r>
          </a:p>
          <a:p>
            <a:r>
              <a:rPr lang="en-US" dirty="0"/>
              <a:t>Example: Rt iliac fossa pain in appendicitis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74171"/>
            <a:ext cx="10119359" cy="6002792"/>
          </a:xfrm>
        </p:spPr>
      </p:pic>
    </p:spTree>
    <p:extLst>
      <p:ext uri="{BB962C8B-B14F-4D97-AF65-F5344CB8AC3E}">
        <p14:creationId xmlns:p14="http://schemas.microsoft.com/office/powerpoint/2010/main" val="3943636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F519-B25F-243C-5F88-3C980F9D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70642-8336-247F-102F-5F77BD86F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Abrupt onset:</a:t>
            </a:r>
          </a:p>
          <a:p>
            <a:pPr marL="0" indent="0">
              <a:buNone/>
            </a:pPr>
            <a:r>
              <a:rPr lang="en-US" dirty="0"/>
              <a:t>Organ torsion – Ovary, Uterus</a:t>
            </a:r>
          </a:p>
          <a:p>
            <a:pPr marL="0" indent="0">
              <a:buNone/>
            </a:pPr>
            <a:r>
              <a:rPr lang="en-US" dirty="0"/>
              <a:t>Rupture – Ectopic, Corpus luteum</a:t>
            </a:r>
          </a:p>
          <a:p>
            <a:pPr marL="0" indent="0">
              <a:buNone/>
            </a:pPr>
            <a:r>
              <a:rPr lang="en-US" dirty="0" err="1"/>
              <a:t>Ischaemia</a:t>
            </a:r>
            <a:r>
              <a:rPr lang="en-US" dirty="0"/>
              <a:t> and vascular events </a:t>
            </a:r>
          </a:p>
        </p:txBody>
      </p:sp>
    </p:spTree>
    <p:extLst>
      <p:ext uri="{BB962C8B-B14F-4D97-AF65-F5344CB8AC3E}">
        <p14:creationId xmlns:p14="http://schemas.microsoft.com/office/powerpoint/2010/main" val="382385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51D67-1D91-42D8-2557-79AC79964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B13E1-A80B-6301-E1B6-ABE8248C5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Diffuse vs Sharply </a:t>
            </a:r>
            <a:r>
              <a:rPr lang="en-US" dirty="0" err="1"/>
              <a:t>localised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42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B6C0C-A634-7BDC-4EC7-518D3227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069BE-688D-2F9D-F348-D17CC7D29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Intermittent vs Constant</a:t>
            </a:r>
          </a:p>
        </p:txBody>
      </p:sp>
    </p:spTree>
    <p:extLst>
      <p:ext uri="{BB962C8B-B14F-4D97-AF65-F5344CB8AC3E}">
        <p14:creationId xmlns:p14="http://schemas.microsoft.com/office/powerpoint/2010/main" val="50911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EC32-0765-3EED-2CCA-6DE38F7D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9310"/>
          </a:xfrm>
        </p:spPr>
        <p:txBody>
          <a:bodyPr/>
          <a:lstStyle/>
          <a:p>
            <a:r>
              <a:rPr lang="en-US" dirty="0"/>
              <a:t>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69FB2-20EF-48DC-F7C2-128A9274A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7562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Colicky pain: </a:t>
            </a:r>
          </a:p>
          <a:p>
            <a:pPr marL="0" indent="0">
              <a:buNone/>
            </a:pPr>
            <a:r>
              <a:rPr lang="en-US" dirty="0"/>
              <a:t>Associated with obstruction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pPr marL="0" indent="0">
              <a:buNone/>
            </a:pPr>
            <a:r>
              <a:rPr lang="en-US" dirty="0"/>
              <a:t>Bowel obstruction</a:t>
            </a:r>
          </a:p>
          <a:p>
            <a:pPr marL="0" indent="0">
              <a:buNone/>
            </a:pPr>
            <a:r>
              <a:rPr lang="en-US" dirty="0"/>
              <a:t>Urolithiasis</a:t>
            </a:r>
          </a:p>
          <a:p>
            <a:pPr marL="0" indent="0">
              <a:buNone/>
            </a:pPr>
            <a:r>
              <a:rPr lang="en-US" dirty="0"/>
              <a:t>Incomplete abortion</a:t>
            </a:r>
          </a:p>
          <a:p>
            <a:pPr marL="0" indent="0">
              <a:buNone/>
            </a:pPr>
            <a:r>
              <a:rPr lang="en-US" dirty="0"/>
              <a:t>Expulsion of polyp or pedunculated fibroid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Constant pain: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pPr marL="0" indent="0">
              <a:buNone/>
            </a:pPr>
            <a:r>
              <a:rPr lang="en-US" dirty="0"/>
              <a:t>Peritonitis</a:t>
            </a:r>
          </a:p>
          <a:p>
            <a:pPr marL="0" indent="0">
              <a:buNone/>
            </a:pPr>
            <a:r>
              <a:rPr lang="en-US" dirty="0"/>
              <a:t>Hemorrhage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3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F2FD-983E-560A-1DAC-E60A713E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AGGRAVATING/ALLEVIATING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DCEF4-EB7B-7E83-E90D-60950DEAD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2" y="1690688"/>
            <a:ext cx="10515600" cy="4351338"/>
          </a:xfrm>
        </p:spPr>
        <p:txBody>
          <a:bodyPr/>
          <a:lstStyle/>
          <a:p>
            <a:r>
              <a:rPr lang="en-US" dirty="0"/>
              <a:t>Peptic ulcer disease: </a:t>
            </a:r>
          </a:p>
          <a:p>
            <a:pPr marL="0" indent="0">
              <a:buNone/>
            </a:pPr>
            <a:r>
              <a:rPr lang="en-US" dirty="0"/>
              <a:t>Aggravated by fasting, relieved after meals</a:t>
            </a:r>
          </a:p>
          <a:p>
            <a:r>
              <a:rPr lang="en-US" dirty="0"/>
              <a:t>Acute pancreatitis:</a:t>
            </a:r>
          </a:p>
          <a:p>
            <a:pPr marL="0" indent="0">
              <a:buNone/>
            </a:pPr>
            <a:r>
              <a:rPr lang="en-US" dirty="0"/>
              <a:t>Relieved by sitting up and leaning forward</a:t>
            </a:r>
          </a:p>
          <a:p>
            <a:r>
              <a:rPr lang="en-US" dirty="0"/>
              <a:t>Peritonitis pain: </a:t>
            </a:r>
          </a:p>
          <a:p>
            <a:pPr marL="0" indent="0">
              <a:buNone/>
            </a:pPr>
            <a:r>
              <a:rPr lang="en-US" dirty="0"/>
              <a:t>Aggravated by increased intraabdominal pressure, movement, cough, sneezing</a:t>
            </a:r>
          </a:p>
        </p:txBody>
      </p:sp>
    </p:spTree>
    <p:extLst>
      <p:ext uri="{BB962C8B-B14F-4D97-AF65-F5344CB8AC3E}">
        <p14:creationId xmlns:p14="http://schemas.microsoft.com/office/powerpoint/2010/main" val="38860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913E7-8D6F-C5F2-2B5E-2A3A6E440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3D6-989C-0B9B-4B2C-84D55BF12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Radiates to dermatomal distribution</a:t>
            </a:r>
          </a:p>
          <a:p>
            <a:r>
              <a:rPr lang="en-US" dirty="0"/>
              <a:t>Example: </a:t>
            </a:r>
          </a:p>
          <a:p>
            <a:r>
              <a:rPr lang="en-US" dirty="0"/>
              <a:t>Upper ureteric pain radiates to flank and lumbar region</a:t>
            </a:r>
          </a:p>
          <a:p>
            <a:r>
              <a:rPr lang="en-US" dirty="0"/>
              <a:t>Lower ureteric pain radiates to groin, testicle</a:t>
            </a:r>
          </a:p>
          <a:p>
            <a:r>
              <a:rPr lang="en-US" dirty="0"/>
              <a:t>Pain of diaphragmatic irritation radiates to shoulder tip</a:t>
            </a:r>
          </a:p>
        </p:txBody>
      </p:sp>
    </p:spTree>
    <p:extLst>
      <p:ext uri="{BB962C8B-B14F-4D97-AF65-F5344CB8AC3E}">
        <p14:creationId xmlns:p14="http://schemas.microsoft.com/office/powerpoint/2010/main" val="418728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3C20-0B96-DBC5-F3F0-97EC942EF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1FC16-608D-29EE-9E6C-09625F720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Relationship with time of day or menstrual cycle</a:t>
            </a:r>
          </a:p>
          <a:p>
            <a:r>
              <a:rPr lang="en-US" dirty="0"/>
              <a:t>Example: </a:t>
            </a:r>
          </a:p>
          <a:p>
            <a:r>
              <a:rPr lang="en-US" dirty="0"/>
              <a:t>Nocturnal pain in duodenal ulcer</a:t>
            </a:r>
          </a:p>
          <a:p>
            <a:r>
              <a:rPr lang="en-US" dirty="0"/>
              <a:t>Severe dysmenorrhea in endometriosis</a:t>
            </a:r>
          </a:p>
        </p:txBody>
      </p:sp>
    </p:spTree>
    <p:extLst>
      <p:ext uri="{BB962C8B-B14F-4D97-AF65-F5344CB8AC3E}">
        <p14:creationId xmlns:p14="http://schemas.microsoft.com/office/powerpoint/2010/main" val="133695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7A785-AE8B-51FB-F9C3-839A57925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7C2C7-8C1D-97CD-52AC-428FE8FB7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Pain due to peritoneal irritation by acid perforated peptic ulcer will be more severe than biliary or fecal leak</a:t>
            </a:r>
          </a:p>
          <a:p>
            <a:r>
              <a:rPr lang="en-US" dirty="0"/>
              <a:t>Urinary leak and intraperitoneal hemorrhage will also cause less irritation</a:t>
            </a:r>
          </a:p>
        </p:txBody>
      </p:sp>
    </p:spTree>
    <p:extLst>
      <p:ext uri="{BB962C8B-B14F-4D97-AF65-F5344CB8AC3E}">
        <p14:creationId xmlns:p14="http://schemas.microsoft.com/office/powerpoint/2010/main" val="31251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BAFCA-6437-36A9-0F70-F4483599B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ASSOCIATED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F1F74-1BC9-8C8A-9002-62CFF845E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Bleeding, discharge, </a:t>
            </a:r>
            <a:r>
              <a:rPr lang="en-US" dirty="0" err="1"/>
              <a:t>amenorrhoea</a:t>
            </a:r>
            <a:r>
              <a:rPr lang="en-US" dirty="0"/>
              <a:t>, dyspareunia</a:t>
            </a:r>
          </a:p>
          <a:p>
            <a:r>
              <a:rPr lang="en-US" dirty="0"/>
              <a:t>Dysuria, hematuria, urinary retention</a:t>
            </a:r>
          </a:p>
          <a:p>
            <a:r>
              <a:rPr lang="en-US" dirty="0"/>
              <a:t>Vomiting, Constipation, Obstipation</a:t>
            </a:r>
          </a:p>
        </p:txBody>
      </p:sp>
    </p:spTree>
    <p:extLst>
      <p:ext uri="{BB962C8B-B14F-4D97-AF65-F5344CB8AC3E}">
        <p14:creationId xmlns:p14="http://schemas.microsoft.com/office/powerpoint/2010/main" val="123500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9EF97-3921-EE61-BFDB-3DB0EA22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6597"/>
          </a:xfrm>
        </p:spPr>
        <p:txBody>
          <a:bodyPr>
            <a:normAutofit fontScale="90000"/>
          </a:bodyPr>
          <a:lstStyle/>
          <a:p>
            <a:r>
              <a:rPr lang="en-US" dirty="0"/>
              <a:t>MECHANISMS OF PAIN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44044-FBF1-D1B0-A4A9-9E343781F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963"/>
            <a:ext cx="10515600" cy="4908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Inflammation of parietal peritoneum:</a:t>
            </a:r>
          </a:p>
          <a:p>
            <a:pPr marL="0" indent="0">
              <a:buNone/>
            </a:pPr>
            <a:r>
              <a:rPr lang="en-US" dirty="0"/>
              <a:t>   Sharply localized pain of variable severity</a:t>
            </a:r>
          </a:p>
          <a:p>
            <a:r>
              <a:rPr lang="en-US" dirty="0"/>
              <a:t>Hollow viscus obstruction:</a:t>
            </a:r>
          </a:p>
          <a:p>
            <a:pPr marL="0" indent="0">
              <a:buNone/>
            </a:pPr>
            <a:r>
              <a:rPr lang="en-US" dirty="0"/>
              <a:t>   Intermittent, colicky pain</a:t>
            </a:r>
          </a:p>
          <a:p>
            <a:r>
              <a:rPr lang="en-US" dirty="0"/>
              <a:t>Vascular :</a:t>
            </a:r>
          </a:p>
          <a:p>
            <a:pPr marL="0" indent="0">
              <a:buNone/>
            </a:pPr>
            <a:r>
              <a:rPr lang="en-US" dirty="0"/>
              <a:t>   Sudden onset or gradual increase in severity over time</a:t>
            </a:r>
          </a:p>
          <a:p>
            <a:r>
              <a:rPr lang="en-US" dirty="0"/>
              <a:t>Abdominal wall:</a:t>
            </a:r>
          </a:p>
          <a:p>
            <a:pPr marL="0" indent="0">
              <a:buNone/>
            </a:pPr>
            <a:r>
              <a:rPr lang="en-US" dirty="0"/>
              <a:t>   Constant pain, sharply localized</a:t>
            </a:r>
          </a:p>
          <a:p>
            <a:r>
              <a:rPr lang="en-US" dirty="0"/>
              <a:t>Neuropathic pain :</a:t>
            </a:r>
          </a:p>
          <a:p>
            <a:pPr marL="0" indent="0">
              <a:buNone/>
            </a:pPr>
            <a:r>
              <a:rPr lang="en-US" dirty="0"/>
              <a:t>   Radiating pain</a:t>
            </a:r>
          </a:p>
        </p:txBody>
      </p:sp>
    </p:spTree>
    <p:extLst>
      <p:ext uri="{BB962C8B-B14F-4D97-AF65-F5344CB8AC3E}">
        <p14:creationId xmlns:p14="http://schemas.microsoft.com/office/powerpoint/2010/main" val="424148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9AFE-3AE0-5E2A-54A4-3E3305EAB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PRESENT ILLNESS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CA7EA-0C50-7774-239E-BA39548F7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</a:rPr>
              <a:t>She was unable to pass urine since 1 day for which she was catheterised at District Hospital.</a:t>
            </a:r>
          </a:p>
          <a:p>
            <a:r>
              <a:rPr lang="en-US" dirty="0">
                <a:latin typeface="Times New Roman" panose="02020603050405020304" pitchFamily="18" charset="0"/>
              </a:rPr>
              <a:t>She also gave history of mild vaginal bleeding. </a:t>
            </a:r>
          </a:p>
          <a:p>
            <a:r>
              <a:rPr lang="en-US" dirty="0">
                <a:latin typeface="Times New Roman" panose="02020603050405020304" pitchFamily="18" charset="0"/>
              </a:rPr>
              <a:t>Bleeding was mild and soaked only half pad since yesterday without any history of passage of fleshy mass or clots per </a:t>
            </a:r>
            <a:r>
              <a:rPr lang="en-US" dirty="0" err="1">
                <a:latin typeface="Times New Roman" panose="02020603050405020304" pitchFamily="18" charset="0"/>
              </a:rPr>
              <a:t>vaginam</a:t>
            </a:r>
            <a:endParaRPr lang="en-IN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has history of UPT weakly positive at home done 1 week 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724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52566-68C0-932D-9FD8-79ADA3D2D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4049"/>
          </a:xfrm>
        </p:spPr>
        <p:txBody>
          <a:bodyPr/>
          <a:lstStyle/>
          <a:p>
            <a:r>
              <a:rPr lang="en-US" dirty="0"/>
              <a:t>PAST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16A3C-AAE9-8363-AE11-F6C16DF60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9174"/>
            <a:ext cx="10515600" cy="4917789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Married for 10 years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Menstrual History – Regular cycles lasting for 3-4 days, every 28-30 days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LMP – 03/12/2025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Obstetric History- Para 3 Live 3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P1- Female/8yrs/ FTNVD / A&amp;H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P2- Female/6yrs/ FTNVD / A&amp;H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P3- Female/3yrs/ FTNVD / A&amp;H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h/o PID or Dilatation and curettage done in past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history of diabetes, hypertension, asthma, epilepsy, tuberculosis.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history – No history of medication or illicit drug use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history-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Incision and Drainage of Right Breast Abscess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06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6A9E-C869-2BBE-A6D3-7322BD770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147"/>
          </a:xfrm>
        </p:spPr>
        <p:txBody>
          <a:bodyPr/>
          <a:lstStyle/>
          <a:p>
            <a:r>
              <a:rPr lang="en-US" dirty="0"/>
              <a:t>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15200-EDDE-941C-E8B9-32B4A1BE8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363"/>
            <a:ext cx="10515600" cy="4735512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Examination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was conscious and oriented to time place and person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Pulse 138bpm, BP-96/60mmHg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Afebrile, sPO2-95%,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rate-24/min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Pallor present. No icterus,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clubbing, cyanosis or generalised lymphadenopathy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29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4046-D4B2-15B2-ED76-7F931ACBC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CB11B-5CE6-5EE3-F466-67C0470EE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Facial expression</a:t>
            </a:r>
          </a:p>
          <a:p>
            <a:r>
              <a:rPr lang="en-US" dirty="0"/>
              <a:t>Diaphoresis, Cold, Clammy skin</a:t>
            </a:r>
          </a:p>
          <a:p>
            <a:r>
              <a:rPr lang="en-US" dirty="0"/>
              <a:t>Pallor</a:t>
            </a:r>
          </a:p>
          <a:p>
            <a:r>
              <a:rPr lang="en-US" dirty="0" err="1"/>
              <a:t>Behaviour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Patient rolling around in bed in ureteric colic versus patient lying deathly still in perforated peptic ulcer</a:t>
            </a:r>
          </a:p>
          <a:p>
            <a:r>
              <a:rPr lang="en-US" dirty="0"/>
              <a:t>Fever, tachycardia, hypotension</a:t>
            </a:r>
          </a:p>
          <a:p>
            <a:r>
              <a:rPr lang="en-US" dirty="0"/>
              <a:t>Orthostatic changes in Pulse, Blood pressure indicative of </a:t>
            </a:r>
            <a:r>
              <a:rPr lang="en-US" dirty="0" err="1"/>
              <a:t>hypovolaemia</a:t>
            </a:r>
            <a:r>
              <a:rPr lang="en-US" dirty="0"/>
              <a:t> Pulse &gt;30bpm, BP &gt; 20 mmHg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1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E294-D90B-1565-75DA-56D8A263D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ABDOMINAL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3123F-2547-E70F-83F1-D092D0B9A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</a:rPr>
              <a:t>Abdomen appears mildly distended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</a:rPr>
              <a:t>Deep tenderness in left iliac fossa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</a:rPr>
              <a:t>No guarding or rigidity</a:t>
            </a:r>
          </a:p>
        </p:txBody>
      </p:sp>
    </p:spTree>
    <p:extLst>
      <p:ext uri="{BB962C8B-B14F-4D97-AF65-F5344CB8AC3E}">
        <p14:creationId xmlns:p14="http://schemas.microsoft.com/office/powerpoint/2010/main" val="808126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169B-E5E7-0262-3F1D-7E5EDEA8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687F5-D3FE-4D25-10C7-85D4E6140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Scars: Hernia, Obstruction due to adhesion</a:t>
            </a:r>
          </a:p>
          <a:p>
            <a:r>
              <a:rPr lang="en-US" dirty="0"/>
              <a:t>Hernial orifices, visible cough impulse</a:t>
            </a:r>
          </a:p>
          <a:p>
            <a:r>
              <a:rPr lang="en-US" dirty="0"/>
              <a:t>Abdominal distension: Obstruction, perforation, ascites</a:t>
            </a:r>
          </a:p>
          <a:p>
            <a:r>
              <a:rPr lang="en-US" dirty="0"/>
              <a:t>Visible peristalsis</a:t>
            </a:r>
          </a:p>
          <a:p>
            <a:r>
              <a:rPr lang="en-US" dirty="0"/>
              <a:t>Abdominal contour: Scaphoid, distended flanks, visible masses</a:t>
            </a:r>
          </a:p>
          <a:p>
            <a:r>
              <a:rPr lang="en-US" dirty="0"/>
              <a:t>Mobility on respiration</a:t>
            </a:r>
          </a:p>
          <a:p>
            <a:r>
              <a:rPr lang="en-US" dirty="0"/>
              <a:t>Cullens sign, Gray Turner sign</a:t>
            </a:r>
          </a:p>
        </p:txBody>
      </p:sp>
    </p:spTree>
    <p:extLst>
      <p:ext uri="{BB962C8B-B14F-4D97-AF65-F5344CB8AC3E}">
        <p14:creationId xmlns:p14="http://schemas.microsoft.com/office/powerpoint/2010/main" val="215497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B91EB-B3B4-71C1-8C3E-49A727C3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A680D-231D-B334-71EC-3A7554214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Start away from area with pain, palpate quadrant by quadrant and end in the painful area</a:t>
            </a:r>
          </a:p>
          <a:p>
            <a:r>
              <a:rPr lang="en-US" dirty="0" err="1"/>
              <a:t>Localised</a:t>
            </a:r>
            <a:r>
              <a:rPr lang="en-US" dirty="0"/>
              <a:t> Guarding: </a:t>
            </a:r>
          </a:p>
          <a:p>
            <a:pPr marL="0" indent="0">
              <a:buNone/>
            </a:pPr>
            <a:r>
              <a:rPr lang="en-US" dirty="0"/>
              <a:t>   Protective spasm of muscle</a:t>
            </a:r>
          </a:p>
          <a:p>
            <a:r>
              <a:rPr lang="en-US" dirty="0"/>
              <a:t>Rebound tenderness: </a:t>
            </a:r>
          </a:p>
          <a:p>
            <a:pPr marL="0" indent="0">
              <a:buNone/>
            </a:pPr>
            <a:r>
              <a:rPr lang="en-US" dirty="0"/>
              <a:t>   Peritoneal irritation</a:t>
            </a:r>
          </a:p>
          <a:p>
            <a:r>
              <a:rPr lang="en-US" dirty="0" err="1"/>
              <a:t>Generalised</a:t>
            </a:r>
            <a:r>
              <a:rPr lang="en-US" dirty="0"/>
              <a:t> Rigidity: </a:t>
            </a:r>
          </a:p>
          <a:p>
            <a:pPr marL="0" indent="0">
              <a:buNone/>
            </a:pPr>
            <a:r>
              <a:rPr lang="en-US" dirty="0"/>
              <a:t>   Widespread muscle spasm due to generalized peritonitis</a:t>
            </a:r>
          </a:p>
          <a:p>
            <a:r>
              <a:rPr lang="en-US" dirty="0"/>
              <a:t>Carnett sign: To differentiate between intraabdominal vs abdominal wall source of pain</a:t>
            </a:r>
          </a:p>
        </p:txBody>
      </p:sp>
    </p:spTree>
    <p:extLst>
      <p:ext uri="{BB962C8B-B14F-4D97-AF65-F5344CB8AC3E}">
        <p14:creationId xmlns:p14="http://schemas.microsoft.com/office/powerpoint/2010/main" val="333436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0B88-0625-6B1B-8354-D0753617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1915A-6F3B-F59E-35DD-FCBB83E1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elicit rebound tenderness</a:t>
            </a:r>
          </a:p>
          <a:p>
            <a:r>
              <a:rPr lang="en-US" dirty="0"/>
              <a:t>Obliteration of liver dullness in perforation</a:t>
            </a:r>
          </a:p>
        </p:txBody>
      </p:sp>
    </p:spTree>
    <p:extLst>
      <p:ext uri="{BB962C8B-B14F-4D97-AF65-F5344CB8AC3E}">
        <p14:creationId xmlns:p14="http://schemas.microsoft.com/office/powerpoint/2010/main" val="6690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7B46-C514-AB9B-159E-E30CD151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AUSCULTATION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1E719-33CA-EDDB-5949-C17C218E4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Bowel sounds</a:t>
            </a:r>
          </a:p>
          <a:p>
            <a:r>
              <a:rPr lang="en-US" dirty="0"/>
              <a:t>Bruit</a:t>
            </a:r>
          </a:p>
          <a:p>
            <a:r>
              <a:rPr lang="en-US" dirty="0"/>
              <a:t>Fetal heart sounds</a:t>
            </a:r>
          </a:p>
        </p:txBody>
      </p:sp>
    </p:spTree>
    <p:extLst>
      <p:ext uri="{BB962C8B-B14F-4D97-AF65-F5344CB8AC3E}">
        <p14:creationId xmlns:p14="http://schemas.microsoft.com/office/powerpoint/2010/main" val="96906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EF7B-191B-8631-4249-6D16C14AC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2F47A-2728-8045-CADE-9A63C22F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sz="3600" b="1" u="sng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</a:rPr>
              <a:t>Per Speculum- Minimal bleeding present; Cervix healthy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</a:rPr>
              <a:t>Per </a:t>
            </a:r>
            <a:r>
              <a:rPr lang="en-IN" dirty="0" err="1">
                <a:latin typeface="Times New Roman" panose="02020603050405020304" pitchFamily="18" charset="0"/>
              </a:rPr>
              <a:t>Vaginam</a:t>
            </a:r>
            <a:r>
              <a:rPr lang="en-IN" dirty="0">
                <a:latin typeface="Times New Roman" panose="02020603050405020304" pitchFamily="18" charset="0"/>
              </a:rPr>
              <a:t>- Uterus bulky; anteverted; cervix soft; cervical motion tenderness present; bogginess felt in POD</a:t>
            </a: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</a:rPr>
              <a:t>Per Rectum – Boggy mass felt in POD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255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8E274-A814-ACCD-5E5A-D18E8B43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PELVIC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12935-F988-AB69-7895-70FC18C4A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Bleeding: Pregnancy complications, Genital trauma</a:t>
            </a:r>
          </a:p>
          <a:p>
            <a:r>
              <a:rPr lang="en-US" dirty="0"/>
              <a:t>Discharge: Infection</a:t>
            </a:r>
          </a:p>
          <a:p>
            <a:r>
              <a:rPr lang="en-US" dirty="0"/>
              <a:t>Uterine size: Pregnancy, Fibroid, Adenomyosis, Hematometra</a:t>
            </a:r>
          </a:p>
          <a:p>
            <a:r>
              <a:rPr lang="en-US" dirty="0"/>
              <a:t>Cervical excitation: Ectopic, Acute PID</a:t>
            </a:r>
          </a:p>
          <a:p>
            <a:r>
              <a:rPr lang="en-US" dirty="0"/>
              <a:t>Adnexal tenderness: PID</a:t>
            </a:r>
          </a:p>
          <a:p>
            <a:r>
              <a:rPr lang="en-US" dirty="0"/>
              <a:t>Adnexal mass</a:t>
            </a:r>
          </a:p>
        </p:txBody>
      </p:sp>
    </p:spTree>
    <p:extLst>
      <p:ext uri="{BB962C8B-B14F-4D97-AF65-F5344CB8AC3E}">
        <p14:creationId xmlns:p14="http://schemas.microsoft.com/office/powerpoint/2010/main" val="379135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50D5-D66B-8D38-1A4B-BFF5CA18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RECTAL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C4031-65A2-B4ED-3AD3-95E9629AD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Assessment of POD</a:t>
            </a:r>
          </a:p>
          <a:p>
            <a:r>
              <a:rPr lang="en-US" dirty="0"/>
              <a:t>Assessment of nature and mobility of pelvic mass</a:t>
            </a:r>
          </a:p>
        </p:txBody>
      </p:sp>
    </p:spTree>
    <p:extLst>
      <p:ext uri="{BB962C8B-B14F-4D97-AF65-F5344CB8AC3E}">
        <p14:creationId xmlns:p14="http://schemas.microsoft.com/office/powerpoint/2010/main" val="370576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6A2F3A-2AC6-C038-6554-18FBD9185B61}"/>
              </a:ext>
            </a:extLst>
          </p:cNvPr>
          <p:cNvSpPr txBox="1"/>
          <p:nvPr/>
        </p:nvSpPr>
        <p:spPr>
          <a:xfrm>
            <a:off x="216061" y="0"/>
            <a:ext cx="11551534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SUMMARY</a:t>
            </a:r>
            <a:endParaRPr lang="en-IN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200" dirty="0"/>
              <a:t>30 year old female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200" dirty="0"/>
              <a:t>Nullipara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200" dirty="0"/>
              <a:t>Pain abdomen, urinary retention, Bleeding Per </a:t>
            </a:r>
            <a:r>
              <a:rPr lang="en-IN" sz="3200" dirty="0" err="1"/>
              <a:t>Vaginam</a:t>
            </a:r>
            <a:endParaRPr lang="en-IN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200" dirty="0"/>
              <a:t>Pain initially diffuse and mild in hypogastrium, later in left iliac fossa, sharp in character, increasing in severity, radiating to shoulder tip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200" dirty="0"/>
              <a:t>Differential Diagnosis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798290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3233EB-A9D2-7431-3708-A8C3E420C5B7}"/>
              </a:ext>
            </a:extLst>
          </p:cNvPr>
          <p:cNvSpPr txBox="1"/>
          <p:nvPr/>
        </p:nvSpPr>
        <p:spPr>
          <a:xfrm>
            <a:off x="254643" y="289368"/>
            <a:ext cx="1151681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EXMINATION FINDINGS SUMMARY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Conscious and alert, afebrile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Pulse – 138/min ; BP-96/60 mmHg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No </a:t>
            </a:r>
            <a:r>
              <a:rPr lang="en-IN" sz="2400" dirty="0" err="1"/>
              <a:t>tachypnea</a:t>
            </a:r>
            <a:r>
              <a:rPr lang="en-IN" sz="2400" dirty="0"/>
              <a:t> / hypoxaemia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Pallor present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Per Abdomen – not visibly distended; deep tenderness LIF; no guarding; no rigidity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Per </a:t>
            </a:r>
            <a:r>
              <a:rPr lang="en-IN" sz="2400" dirty="0" err="1"/>
              <a:t>Vaginam</a:t>
            </a:r>
            <a:r>
              <a:rPr lang="en-IN" sz="2400" dirty="0"/>
              <a:t>-uterus mildly enlarged; cervical motion tenderness; bogginess in POD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Differential Diagnosis</a:t>
            </a:r>
          </a:p>
        </p:txBody>
      </p:sp>
    </p:spTree>
    <p:extLst>
      <p:ext uri="{BB962C8B-B14F-4D97-AF65-F5344CB8AC3E}">
        <p14:creationId xmlns:p14="http://schemas.microsoft.com/office/powerpoint/2010/main" val="2977396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6AEDA0-11E9-9B57-55D4-D96BE9FC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74" y="132743"/>
            <a:ext cx="10364451" cy="112455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  <a:b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4F8FD2-7C2D-DFF6-4CDB-DB57739EED59}"/>
              </a:ext>
            </a:extLst>
          </p:cNvPr>
          <p:cNvSpPr txBox="1"/>
          <p:nvPr/>
        </p:nvSpPr>
        <p:spPr>
          <a:xfrm>
            <a:off x="989974" y="1257301"/>
            <a:ext cx="103644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BLOOD (22/12/2025)</a:t>
            </a:r>
          </a:p>
          <a:p>
            <a:endParaRPr lang="en-IN" sz="2400" b="1" u="sng" dirty="0"/>
          </a:p>
          <a:p>
            <a:r>
              <a:rPr lang="en-IN" sz="2400" dirty="0"/>
              <a:t>ABO RH – B POSITIVE</a:t>
            </a:r>
          </a:p>
          <a:p>
            <a:r>
              <a:rPr lang="en-IN" sz="2400" dirty="0"/>
              <a:t>HEMOGLOBIN – 6.4 GM%</a:t>
            </a:r>
          </a:p>
          <a:p>
            <a:r>
              <a:rPr lang="en-IN" sz="2400" dirty="0"/>
              <a:t>TLC – 7,500 / cc mm</a:t>
            </a:r>
          </a:p>
          <a:p>
            <a:r>
              <a:rPr lang="en-IN" sz="2400" dirty="0"/>
              <a:t>Platelet – 1.61 lacs / cc mm</a:t>
            </a:r>
          </a:p>
          <a:p>
            <a:r>
              <a:rPr lang="en-IN" sz="2400" dirty="0"/>
              <a:t>INR-1.0</a:t>
            </a:r>
          </a:p>
          <a:p>
            <a:r>
              <a:rPr lang="en-IN" sz="2400" dirty="0"/>
              <a:t>PROTHROMBIN TIME – 14.9 SEC</a:t>
            </a:r>
          </a:p>
          <a:p>
            <a:r>
              <a:rPr lang="en-US" sz="2400" dirty="0"/>
              <a:t>APTT – 29.1 SEC</a:t>
            </a:r>
            <a:endParaRPr lang="en-IN" sz="2400" dirty="0"/>
          </a:p>
          <a:p>
            <a:r>
              <a:rPr lang="en-IN" sz="2400" dirty="0"/>
              <a:t>RBS – 84.2 mg/dl</a:t>
            </a:r>
          </a:p>
          <a:p>
            <a:r>
              <a:rPr lang="en-IN" sz="2400" dirty="0"/>
              <a:t>KFT – WNL</a:t>
            </a:r>
          </a:p>
          <a:p>
            <a:r>
              <a:rPr lang="en-IN" sz="2400" dirty="0"/>
              <a:t>LFT- WNL</a:t>
            </a:r>
          </a:p>
          <a:p>
            <a:r>
              <a:rPr lang="en-IN" sz="2400" dirty="0"/>
              <a:t>VIRAL MARKERS – NON REACTIVE</a:t>
            </a:r>
          </a:p>
          <a:p>
            <a:r>
              <a:rPr lang="en-US" sz="2400" dirty="0"/>
              <a:t>UPT – Weakly positive</a:t>
            </a:r>
            <a:endParaRPr lang="en-IN" sz="2400" dirty="0"/>
          </a:p>
          <a:p>
            <a:r>
              <a:rPr lang="en-IN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6702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8E6A18-D700-89F4-4B66-5D76A0008813}"/>
              </a:ext>
            </a:extLst>
          </p:cNvPr>
          <p:cNvSpPr txBox="1"/>
          <p:nvPr/>
        </p:nvSpPr>
        <p:spPr>
          <a:xfrm>
            <a:off x="436674" y="538759"/>
            <a:ext cx="473062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USG (22/12/2025)</a:t>
            </a:r>
          </a:p>
          <a:p>
            <a:endParaRPr lang="en-IN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Uterus is normal in size.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ET measuring – 8-9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Right adnexa showing a large well defined </a:t>
            </a:r>
            <a:r>
              <a:rPr lang="en-US" sz="2400" dirty="0" err="1"/>
              <a:t>heterogenously</a:t>
            </a:r>
            <a:r>
              <a:rPr lang="en-US" sz="2400" dirty="0"/>
              <a:t> hyperechoic mass with increased vascularity on Doppler with well defined corpus luteum with ring of fire appearance.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Moderate amount of free fluid with internal echoes in pelvic cavity s/o </a:t>
            </a:r>
            <a:r>
              <a:rPr lang="en-US" sz="2400" dirty="0" err="1"/>
              <a:t>hemoperitoneum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 extra uterine gestational sac seen.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Left ovary not visualized.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7" y="95794"/>
            <a:ext cx="274855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467" y="242098"/>
            <a:ext cx="2753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73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8F376-4288-D0AC-541C-81EB3B766B4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212404" y="570545"/>
            <a:ext cx="7250837" cy="6019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G4P3L3 With ?ruptured ectopic ?ruptured corpus luteum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hemoperitoneum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severe anemia.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Exploratory laparotomy with left salpingectomy .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Intra-operatively 2 units of PRBC and 2 Units of FFP was transfused.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544788-0C80-D02A-66C7-DF056AEEE98F}"/>
              </a:ext>
            </a:extLst>
          </p:cNvPr>
          <p:cNvSpPr txBox="1"/>
          <p:nvPr/>
        </p:nvSpPr>
        <p:spPr>
          <a:xfrm>
            <a:off x="728759" y="570545"/>
            <a:ext cx="330827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PROVISIONAL DIAGNOSIS</a:t>
            </a:r>
          </a:p>
          <a:p>
            <a:pPr marL="0" indent="0" algn="ctr">
              <a:buNone/>
            </a:pP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20319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r>
              <a:rPr lang="en-US" dirty="0"/>
              <a:t>Intra-op findings: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" y="1341120"/>
            <a:ext cx="5033555" cy="533835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EE7F4-2249-0ED8-9A2F-65834779E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41120"/>
            <a:ext cx="5181600" cy="4835843"/>
          </a:xfrm>
        </p:spPr>
        <p:txBody>
          <a:bodyPr>
            <a:normAutofit lnSpcReduction="10000"/>
          </a:bodyPr>
          <a:lstStyle/>
          <a:p>
            <a:r>
              <a:rPr lang="en-IN" dirty="0"/>
              <a:t>Right side fallopian tube was healthy</a:t>
            </a:r>
          </a:p>
          <a:p>
            <a:r>
              <a:rPr lang="en-IN" dirty="0"/>
              <a:t>Right side ovarian cyst of 5X4cm seen</a:t>
            </a:r>
          </a:p>
          <a:p>
            <a:r>
              <a:rPr lang="en-IN" dirty="0"/>
              <a:t>Left side corpus luteal cyst of 3X3cm seen</a:t>
            </a:r>
          </a:p>
          <a:p>
            <a:r>
              <a:rPr lang="en-IN" dirty="0"/>
              <a:t>Stigmata of left side corpus luteal cyst was ruptured, active bleeding was seen and controlled</a:t>
            </a:r>
          </a:p>
          <a:p>
            <a:r>
              <a:rPr lang="en-IN" dirty="0"/>
              <a:t>Ampullary part of left fallopian tube was ruptured</a:t>
            </a:r>
          </a:p>
        </p:txBody>
      </p:sp>
    </p:spTree>
    <p:extLst>
      <p:ext uri="{BB962C8B-B14F-4D97-AF65-F5344CB8AC3E}">
        <p14:creationId xmlns:p14="http://schemas.microsoft.com/office/powerpoint/2010/main" val="194254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6" y="827936"/>
            <a:ext cx="5425440" cy="53383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390F0A-5942-AAA8-6BC8-929036105EFA}"/>
              </a:ext>
            </a:extLst>
          </p:cNvPr>
          <p:cNvSpPr txBox="1"/>
          <p:nvPr/>
        </p:nvSpPr>
        <p:spPr>
          <a:xfrm>
            <a:off x="6820678" y="2460793"/>
            <a:ext cx="4702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Blood and clots of approximately 1500 cc was evacuated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428535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D5483A-AF36-40CD-79B9-BBB431A6EB9F}"/>
              </a:ext>
            </a:extLst>
          </p:cNvPr>
          <p:cNvSpPr txBox="1"/>
          <p:nvPr/>
        </p:nvSpPr>
        <p:spPr>
          <a:xfrm>
            <a:off x="4161456" y="2710944"/>
            <a:ext cx="459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4070014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5086C4-09AB-952A-EB90-1E60FE2D9A79}"/>
              </a:ext>
            </a:extLst>
          </p:cNvPr>
          <p:cNvSpPr txBox="1"/>
          <p:nvPr/>
        </p:nvSpPr>
        <p:spPr>
          <a:xfrm>
            <a:off x="390330" y="167951"/>
            <a:ext cx="11411339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DEFINITION</a:t>
            </a:r>
          </a:p>
          <a:p>
            <a:endParaRPr lang="en-IN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Implantation of pregnancy in a site other than uterine cavity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Most common site – fallopian tube ( ampulla  &gt; isthmus &gt; </a:t>
            </a:r>
            <a:r>
              <a:rPr lang="en-IN" sz="2400" dirty="0" err="1"/>
              <a:t>interstitium</a:t>
            </a:r>
            <a:r>
              <a:rPr lang="en-IN" sz="2400" dirty="0"/>
              <a:t> )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Most common non tubal site – ovary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Least common – c section scar &gt; cervical ectopic &gt; abdominal ectopic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Lasts longest – </a:t>
            </a:r>
            <a:r>
              <a:rPr lang="en-IN" sz="2400" dirty="0" err="1"/>
              <a:t>Interstitium</a:t>
            </a: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Ends earliest – Isthmus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Most dangerous - </a:t>
            </a:r>
            <a:r>
              <a:rPr lang="en-IN" sz="2400" dirty="0" err="1"/>
              <a:t>Interstitium</a:t>
            </a:r>
            <a:endParaRPr lang="en-IN" sz="2400" dirty="0"/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988735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A6FEC3-4C62-0F18-699A-5DC22DEE2AB9}"/>
              </a:ext>
            </a:extLst>
          </p:cNvPr>
          <p:cNvSpPr txBox="1"/>
          <p:nvPr/>
        </p:nvSpPr>
        <p:spPr>
          <a:xfrm>
            <a:off x="503853" y="475861"/>
            <a:ext cx="110567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RISK FACTORS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Most important is Prior Ectopic – 10-15 % after first ectopic ; 30 % after second ectopic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History of Tubal surgery – tubal ligation; assisted reproductive technology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History of pelvic inflammatory disease ; Endometriosis ; Pelvic TB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Smoking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Contraceptives</a:t>
            </a:r>
          </a:p>
          <a:p>
            <a:endParaRPr lang="en-IN" sz="2400" dirty="0"/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637292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0EEC6C-C117-B797-B6E9-EA4DB91BAB1A}"/>
              </a:ext>
            </a:extLst>
          </p:cNvPr>
          <p:cNvSpPr txBox="1"/>
          <p:nvPr/>
        </p:nvSpPr>
        <p:spPr>
          <a:xfrm>
            <a:off x="651588" y="485192"/>
            <a:ext cx="108888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IMPORTANT POINTS IN HISTORY TAKING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Past menstrual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Previous pregnancy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Infertility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800" dirty="0"/>
              <a:t>Contraception</a:t>
            </a:r>
          </a:p>
        </p:txBody>
      </p:sp>
    </p:spTree>
    <p:extLst>
      <p:ext uri="{BB962C8B-B14F-4D97-AF65-F5344CB8AC3E}">
        <p14:creationId xmlns:p14="http://schemas.microsoft.com/office/powerpoint/2010/main" val="32873681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DC0A68-4EDB-CFC2-DF0C-A1138D7446EC}"/>
              </a:ext>
            </a:extLst>
          </p:cNvPr>
          <p:cNvSpPr txBox="1"/>
          <p:nvPr/>
        </p:nvSpPr>
        <p:spPr>
          <a:xfrm>
            <a:off x="569167" y="662473"/>
            <a:ext cx="1101945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CLINICAL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Triad of amenorrhea + pain abdomen + bleeding P/V ( only 50 % cases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Pain abdomen - Most common ( 90% cases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Before rupture – Per abdomen – non tender / mildly tender; uterus slightly enlarged</a:t>
            </a:r>
          </a:p>
          <a:p>
            <a:r>
              <a:rPr lang="en-IN" sz="2400" dirty="0"/>
              <a:t>                                   Per </a:t>
            </a:r>
            <a:r>
              <a:rPr lang="en-IN" sz="2400" dirty="0" err="1"/>
              <a:t>Vaginam</a:t>
            </a:r>
            <a:r>
              <a:rPr lang="en-IN" sz="2400" dirty="0"/>
              <a:t> – cervical motion tenderness +/- ; adnexal mass +/-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After rupture – Intra abdominal </a:t>
            </a:r>
            <a:r>
              <a:rPr lang="en-IN" sz="2400" dirty="0" err="1"/>
              <a:t>hemorrhage</a:t>
            </a:r>
            <a:r>
              <a:rPr lang="en-IN" sz="2400" dirty="0"/>
              <a:t> , tachycardia  , hypotension</a:t>
            </a:r>
          </a:p>
          <a:p>
            <a:r>
              <a:rPr lang="en-IN" sz="2400" dirty="0"/>
              <a:t>                                Per abdomen– distended; tender; rebound tenderness</a:t>
            </a:r>
          </a:p>
          <a:p>
            <a:r>
              <a:rPr lang="en-IN" sz="2400" dirty="0"/>
              <a:t>                                Per </a:t>
            </a:r>
            <a:r>
              <a:rPr lang="en-IN" sz="2400" dirty="0" err="1"/>
              <a:t>Vaginam</a:t>
            </a:r>
            <a:r>
              <a:rPr lang="en-IN" sz="2400" dirty="0"/>
              <a:t>– cervical motion tenderness +</a:t>
            </a:r>
          </a:p>
          <a:p>
            <a:endParaRPr lang="en-I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 Differential Diagnosis – corpus luteal cyst </a:t>
            </a:r>
          </a:p>
        </p:txBody>
      </p:sp>
    </p:spTree>
    <p:extLst>
      <p:ext uri="{BB962C8B-B14F-4D97-AF65-F5344CB8AC3E}">
        <p14:creationId xmlns:p14="http://schemas.microsoft.com/office/powerpoint/2010/main" val="821747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17CE61-0FF5-0CF6-55CA-07E0B0EF160E}"/>
              </a:ext>
            </a:extLst>
          </p:cNvPr>
          <p:cNvSpPr txBox="1"/>
          <p:nvPr/>
        </p:nvSpPr>
        <p:spPr>
          <a:xfrm>
            <a:off x="382555" y="307910"/>
            <a:ext cx="113366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/>
              <a:t>SONOGRAPHY</a:t>
            </a:r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  <a:p>
            <a:pPr marL="457200" indent="-457200">
              <a:buFont typeface="+mj-lt"/>
              <a:buAutoNum type="arabicPeriod"/>
            </a:pPr>
            <a:r>
              <a:rPr lang="en-IN" sz="2800" dirty="0"/>
              <a:t>Definitive ectopic pregnancy </a:t>
            </a:r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  <a:p>
            <a:pPr marL="457200" indent="-457200">
              <a:buFont typeface="+mj-lt"/>
              <a:buAutoNum type="arabicPeriod"/>
            </a:pPr>
            <a:r>
              <a:rPr lang="en-IN" sz="2800" dirty="0"/>
              <a:t>Probable ectopic pregnancy </a:t>
            </a:r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  <a:p>
            <a:pPr marL="457200" indent="-457200">
              <a:buFont typeface="+mj-lt"/>
              <a:buAutoNum type="arabicPeriod"/>
            </a:pPr>
            <a:r>
              <a:rPr lang="en-IN" sz="2800" dirty="0"/>
              <a:t>Probable intra uterine pregnancy </a:t>
            </a:r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  <a:p>
            <a:pPr marL="457200" indent="-457200">
              <a:buFont typeface="+mj-lt"/>
              <a:buAutoNum type="arabicPeriod"/>
            </a:pPr>
            <a:r>
              <a:rPr lang="en-IN" sz="2800" dirty="0"/>
              <a:t>Definite intra uterine pregnancy </a:t>
            </a:r>
          </a:p>
          <a:p>
            <a:pPr marL="457200" indent="-457200">
              <a:buFont typeface="+mj-lt"/>
              <a:buAutoNum type="arabicPeriod"/>
            </a:pPr>
            <a:endParaRPr lang="en-IN" sz="2800" dirty="0"/>
          </a:p>
          <a:p>
            <a:pPr marL="457200" indent="-457200">
              <a:buFont typeface="+mj-lt"/>
              <a:buAutoNum type="arabicPeriod"/>
            </a:pPr>
            <a:r>
              <a:rPr lang="en-IN" sz="2800" dirty="0"/>
              <a:t>Pregnancy of unknown location</a:t>
            </a:r>
          </a:p>
        </p:txBody>
      </p:sp>
    </p:spTree>
    <p:extLst>
      <p:ext uri="{BB962C8B-B14F-4D97-AF65-F5344CB8AC3E}">
        <p14:creationId xmlns:p14="http://schemas.microsoft.com/office/powerpoint/2010/main" val="3821692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633DFF5-52A1-C41E-86FB-175241682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3" y="207762"/>
            <a:ext cx="5384234" cy="31398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CC3352-62AB-3769-3DDD-DBC4A1BB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2" y="3315985"/>
            <a:ext cx="5384235" cy="3212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679B99-2ECC-932D-A4D0-473877FAF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548" y="3802122"/>
            <a:ext cx="5643218" cy="24288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EF1553-AB2B-E4DC-C09E-AE7A18C59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3464"/>
            <a:ext cx="5750766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120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774A0B-3A32-2617-18E2-2C5057A4BD6E}"/>
              </a:ext>
            </a:extLst>
          </p:cNvPr>
          <p:cNvSpPr txBox="1"/>
          <p:nvPr/>
        </p:nvSpPr>
        <p:spPr>
          <a:xfrm>
            <a:off x="401216" y="410547"/>
            <a:ext cx="1117807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/>
              <a:t>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Expectant Management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Medical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Laparoscopic / TVS guided medical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Surgical management – laparoscopic / laparotomy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Conservative Surgery – Salpingostomy / salpingotomy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Salpingectomy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2634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01D6BE-3D50-3A6E-6ED7-5B15B640B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6" y="0"/>
            <a:ext cx="11327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77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DA3787-F11E-E3CD-7BE8-F3849E02526B}"/>
              </a:ext>
            </a:extLst>
          </p:cNvPr>
          <p:cNvSpPr txBox="1"/>
          <p:nvPr/>
        </p:nvSpPr>
        <p:spPr>
          <a:xfrm>
            <a:off x="629816" y="396551"/>
            <a:ext cx="101843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MEDICAL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Drug of choice – Methotrexate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Route – Intra muscular</a:t>
            </a:r>
          </a:p>
          <a:p>
            <a:endParaRPr lang="en-I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Pre – requisite – 1- </a:t>
            </a:r>
            <a:r>
              <a:rPr lang="en-IN" sz="2400" dirty="0" err="1"/>
              <a:t>Unrupture</a:t>
            </a:r>
            <a:r>
              <a:rPr lang="en-IN" sz="2400" dirty="0"/>
              <a:t> ectopic</a:t>
            </a:r>
          </a:p>
          <a:p>
            <a:r>
              <a:rPr lang="en-IN" sz="2400" dirty="0"/>
              <a:t>                                   2- Stable vitals</a:t>
            </a:r>
          </a:p>
          <a:p>
            <a:r>
              <a:rPr lang="en-IN" sz="2400" dirty="0"/>
              <a:t>                                   3- </a:t>
            </a:r>
            <a:r>
              <a:rPr lang="en-IN" sz="2400" dirty="0" err="1"/>
              <a:t>hcg</a:t>
            </a:r>
            <a:r>
              <a:rPr lang="en-IN" sz="2400" dirty="0"/>
              <a:t> &lt; 5000 IU </a:t>
            </a:r>
          </a:p>
          <a:p>
            <a:r>
              <a:rPr lang="en-IN" sz="2400" dirty="0"/>
              <a:t>                                   4- Family not complete</a:t>
            </a:r>
          </a:p>
          <a:p>
            <a:r>
              <a:rPr lang="en-IN" sz="2400" dirty="0"/>
              <a:t>                                   5- size of ectopic  &lt; 4 cm</a:t>
            </a:r>
          </a:p>
          <a:p>
            <a:r>
              <a:rPr lang="en-IN" sz="2400" dirty="0"/>
              <a:t>                                   6- cardiac activity absent</a:t>
            </a:r>
          </a:p>
        </p:txBody>
      </p:sp>
    </p:spTree>
    <p:extLst>
      <p:ext uri="{BB962C8B-B14F-4D97-AF65-F5344CB8AC3E}">
        <p14:creationId xmlns:p14="http://schemas.microsoft.com/office/powerpoint/2010/main" val="6567691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7D1D37-A837-FD93-D01B-10E32FCEF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1" y="0"/>
            <a:ext cx="10982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993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FEDE4-1997-42B7-D1D9-93EE0130D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20" y="0"/>
            <a:ext cx="11513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98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9A0F30-258A-C102-2FA6-ACADC85DE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9918"/>
            <a:ext cx="11821610" cy="856528"/>
          </a:xfrm>
        </p:spPr>
        <p:txBody>
          <a:bodyPr>
            <a:normAutofit fontScale="90000"/>
          </a:bodyPr>
          <a:lstStyle/>
          <a:p>
            <a:r>
              <a:rPr lang="en-IN" dirty="0"/>
              <a:t>Obstetric causes of acute pain abdomen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3C5D894-5D09-7F13-1023-7E5D0C9D8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965" y="1377387"/>
            <a:ext cx="9144000" cy="5017625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800" dirty="0"/>
              <a:t>Early Pregnancy: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Threatened abortion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Incomplete abortion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Uterine perforation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Ectopic pregnancy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Molar pregnancy with rupture theca lutein cysts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Ruptured corpus luteum</a:t>
            </a:r>
          </a:p>
          <a:p>
            <a:pPr algn="l"/>
            <a:endParaRPr lang="en-IN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800" dirty="0"/>
              <a:t>Late pregnancy/Labour: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Abruptio placenta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Uterine rupture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N" sz="2800" dirty="0"/>
              <a:t>HELLP syndrome</a:t>
            </a:r>
          </a:p>
        </p:txBody>
      </p:sp>
    </p:spTree>
    <p:extLst>
      <p:ext uri="{BB962C8B-B14F-4D97-AF65-F5344CB8AC3E}">
        <p14:creationId xmlns:p14="http://schemas.microsoft.com/office/powerpoint/2010/main" val="367369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2169-DDB0-4A53-4BF6-675A9DF5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 obstetric causes of pain in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AC230-63DE-DA72-3684-D3D994128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962"/>
            <a:ext cx="10515600" cy="5278055"/>
          </a:xfrm>
        </p:spPr>
        <p:txBody>
          <a:bodyPr/>
          <a:lstStyle/>
          <a:p>
            <a:r>
              <a:rPr lang="en-IN" dirty="0"/>
              <a:t>Acute appendicitis</a:t>
            </a:r>
          </a:p>
          <a:p>
            <a:r>
              <a:rPr lang="en-IN" dirty="0"/>
              <a:t>Biliary colic/ Cholecystitis</a:t>
            </a:r>
          </a:p>
          <a:p>
            <a:r>
              <a:rPr lang="en-IN" dirty="0"/>
              <a:t>Acute Pancreatitis</a:t>
            </a:r>
          </a:p>
          <a:p>
            <a:r>
              <a:rPr lang="en-IN" dirty="0"/>
              <a:t>Urolithiasis/Ureteric colic</a:t>
            </a:r>
          </a:p>
          <a:p>
            <a:r>
              <a:rPr lang="en-IN" dirty="0"/>
              <a:t>Pyelonephritis</a:t>
            </a:r>
          </a:p>
          <a:p>
            <a:r>
              <a:rPr lang="en-IN" dirty="0"/>
              <a:t>Sickle cell crisis</a:t>
            </a:r>
          </a:p>
          <a:p>
            <a:r>
              <a:rPr lang="en-IN" dirty="0"/>
              <a:t>Degeneration of fibroid</a:t>
            </a:r>
          </a:p>
          <a:p>
            <a:r>
              <a:rPr lang="en-IN" dirty="0"/>
              <a:t>Diverticulitis</a:t>
            </a:r>
          </a:p>
          <a:p>
            <a:r>
              <a:rPr lang="en-IN" dirty="0"/>
              <a:t>Ovarian cyst complications</a:t>
            </a:r>
          </a:p>
          <a:p>
            <a:r>
              <a:rPr lang="en-IN" dirty="0"/>
              <a:t>Bowel obstruction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200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E402-EBA4-9025-872A-283517BA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Gynaecological causes of acute pain abdomen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1011-62FE-E980-E30F-26DFCB960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Torsion / rupture ovarian mass</a:t>
            </a:r>
          </a:p>
          <a:p>
            <a:r>
              <a:rPr lang="en-IN" dirty="0"/>
              <a:t>Pelvic inflammatory disease</a:t>
            </a:r>
          </a:p>
          <a:p>
            <a:r>
              <a:rPr lang="en-IN" dirty="0"/>
              <a:t>Tubo ovarian abscess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40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8314A3-95B9-B729-9B3B-2F49D967B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9959" y="940448"/>
            <a:ext cx="121920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80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2921</TotalTime>
  <Words>1624</Words>
  <Application>Microsoft Office PowerPoint</Application>
  <PresentationFormat>Widescreen</PresentationFormat>
  <Paragraphs>355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Times New Roman</vt:lpstr>
      <vt:lpstr>Wingdings</vt:lpstr>
      <vt:lpstr>Office Theme</vt:lpstr>
      <vt:lpstr>Approach to obstetrical and gynaecological causes of abdominal pain.. </vt:lpstr>
      <vt:lpstr>Case No 1</vt:lpstr>
      <vt:lpstr>PowerPoint Presentation</vt:lpstr>
      <vt:lpstr>PowerPoint Presentation</vt:lpstr>
      <vt:lpstr>HISTORY OF PRESENT ILLNESS</vt:lpstr>
      <vt:lpstr>VISCERAL vs SOMATIC PAIN</vt:lpstr>
      <vt:lpstr>PowerPoint Presentation</vt:lpstr>
      <vt:lpstr>ONSET</vt:lpstr>
      <vt:lpstr>LOCALISATION</vt:lpstr>
      <vt:lpstr>DURATION</vt:lpstr>
      <vt:lpstr>CHARACTERISTICS</vt:lpstr>
      <vt:lpstr>AGGRAVATING/ALLEVIATING FACTORS</vt:lpstr>
      <vt:lpstr>RADIATION</vt:lpstr>
      <vt:lpstr>TEMPORAL</vt:lpstr>
      <vt:lpstr>SEVERITY</vt:lpstr>
      <vt:lpstr>ASSOCIATED SYMPTOMS</vt:lpstr>
      <vt:lpstr>MECHANISMS OF PAIN</vt:lpstr>
      <vt:lpstr>HISTORY OF PRESENT ILLNESS</vt:lpstr>
      <vt:lpstr>PAST HISTORY</vt:lpstr>
      <vt:lpstr>EXAMINATION</vt:lpstr>
      <vt:lpstr>GENERAL EXAMINATION</vt:lpstr>
      <vt:lpstr>ABDOMINAL EXAMINATION</vt:lpstr>
      <vt:lpstr>INSPECTION</vt:lpstr>
      <vt:lpstr>PALPATION</vt:lpstr>
      <vt:lpstr>PERCUSSION</vt:lpstr>
      <vt:lpstr>AUSCULTATION</vt:lpstr>
      <vt:lpstr>LOCAL EXAMINATION</vt:lpstr>
      <vt:lpstr>PELVIC EXAM</vt:lpstr>
      <vt:lpstr>RECTAL EXAM</vt:lpstr>
      <vt:lpstr>PowerPoint Presentation</vt:lpstr>
      <vt:lpstr>PowerPoint Presentation</vt:lpstr>
      <vt:lpstr>INVESTIGATIONS </vt:lpstr>
      <vt:lpstr>PowerPoint Presentation</vt:lpstr>
      <vt:lpstr>PowerPoint Presentation</vt:lpstr>
      <vt:lpstr>Intra-op findings: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Obstetric causes of acute pain abdomen</vt:lpstr>
      <vt:lpstr>Non obstetric causes of pain in pregnancy</vt:lpstr>
      <vt:lpstr>Gynaecological causes of acute pain abdomen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pain in abdomen</dc:title>
  <dc:creator>HP</dc:creator>
  <cp:lastModifiedBy>Namita Gupta</cp:lastModifiedBy>
  <cp:revision>46</cp:revision>
  <dcterms:created xsi:type="dcterms:W3CDTF">2025-10-27T12:12:01Z</dcterms:created>
  <dcterms:modified xsi:type="dcterms:W3CDTF">2026-01-06T09:08:06Z</dcterms:modified>
</cp:coreProperties>
</file>