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0" r:id="rId2"/>
    <p:sldId id="256" r:id="rId3"/>
    <p:sldId id="257" r:id="rId4"/>
    <p:sldId id="287" r:id="rId5"/>
    <p:sldId id="286" r:id="rId6"/>
    <p:sldId id="288" r:id="rId7"/>
    <p:sldId id="289" r:id="rId8"/>
    <p:sldId id="290" r:id="rId9"/>
    <p:sldId id="291" r:id="rId10"/>
    <p:sldId id="292" r:id="rId11"/>
    <p:sldId id="264" r:id="rId12"/>
    <p:sldId id="258" r:id="rId13"/>
    <p:sldId id="281" r:id="rId14"/>
    <p:sldId id="270" r:id="rId15"/>
    <p:sldId id="297" r:id="rId16"/>
    <p:sldId id="301" r:id="rId17"/>
    <p:sldId id="298" r:id="rId18"/>
    <p:sldId id="302" r:id="rId19"/>
    <p:sldId id="269" r:id="rId20"/>
    <p:sldId id="299" r:id="rId21"/>
    <p:sldId id="303" r:id="rId22"/>
    <p:sldId id="293" r:id="rId23"/>
    <p:sldId id="300" r:id="rId24"/>
    <p:sldId id="294" r:id="rId25"/>
    <p:sldId id="271" r:id="rId26"/>
    <p:sldId id="262" r:id="rId27"/>
    <p:sldId id="272" r:id="rId28"/>
    <p:sldId id="267" r:id="rId29"/>
    <p:sldId id="304" r:id="rId30"/>
    <p:sldId id="305" r:id="rId31"/>
    <p:sldId id="306" r:id="rId32"/>
    <p:sldId id="307" r:id="rId33"/>
    <p:sldId id="308" r:id="rId34"/>
    <p:sldId id="295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8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4500570"/>
            <a:ext cx="876393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400" b="1" dirty="0">
                <a:solidFill>
                  <a:schemeClr val="accent6"/>
                </a:solidFill>
                <a:latin typeface="Britannic Bold" pitchFamily="34" charset="0"/>
              </a:rPr>
              <a:t>DEPARTMENT OF RADIODIAGNOSIS</a:t>
            </a:r>
          </a:p>
          <a:p>
            <a:pPr algn="ctr"/>
            <a:r>
              <a:rPr lang="en-IN" sz="4400" b="1" dirty="0">
                <a:solidFill>
                  <a:srgbClr val="006C31"/>
                </a:solidFill>
                <a:latin typeface="Britannic Bold" pitchFamily="34" charset="0"/>
              </a:rPr>
              <a:t>VARUN ARJUN MEDICAL COLLEGE</a:t>
            </a:r>
          </a:p>
          <a:p>
            <a:pPr algn="ctr"/>
            <a:r>
              <a:rPr lang="en-IN" sz="4400" b="1" dirty="0">
                <a:solidFill>
                  <a:srgbClr val="006C31"/>
                </a:solidFill>
                <a:latin typeface="Britannic Bold" pitchFamily="34" charset="0"/>
              </a:rPr>
              <a:t>AND ROHILKHAND HOSPITAL</a:t>
            </a:r>
          </a:p>
        </p:txBody>
      </p:sp>
      <p:sp>
        <p:nvSpPr>
          <p:cNvPr id="21506" name="AutoShape 2" descr="Varun Arjun Medical College &amp; Rohilkhand Hospital | Shahjahanpur | Uttar  Prades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VAMC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69" y="785794"/>
            <a:ext cx="4969745" cy="35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5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0832" y="942680"/>
            <a:ext cx="8022336" cy="5156462"/>
          </a:xfrm>
        </p:spPr>
        <p:txBody>
          <a:bodyPr>
            <a:normAutofit fontScale="92500" lnSpcReduction="20000"/>
          </a:bodyPr>
          <a:lstStyle/>
          <a:p>
            <a:endParaRPr lang="en-IN" sz="4000" b="1" dirty="0">
              <a:solidFill>
                <a:schemeClr val="tx1"/>
              </a:solidFill>
              <a:latin typeface="Calibri"/>
            </a:endParaRPr>
          </a:p>
          <a:p>
            <a:r>
              <a:rPr lang="en-IN" sz="4000" b="1" dirty="0">
                <a:solidFill>
                  <a:schemeClr val="tx1"/>
                </a:solidFill>
                <a:latin typeface="Calibri"/>
              </a:rPr>
              <a:t>CEREBRAL HEMORRHAGE-</a:t>
            </a:r>
          </a:p>
          <a:p>
            <a:r>
              <a:rPr lang="en-IN" sz="4000" b="1" dirty="0">
                <a:solidFill>
                  <a:schemeClr val="tx1"/>
                </a:solidFill>
                <a:latin typeface="Calibri"/>
              </a:rPr>
              <a:t>RADIOLOGICAL EVALUATION</a:t>
            </a:r>
          </a:p>
          <a:p>
            <a:endParaRPr lang="en-IN" sz="4000" b="1" dirty="0">
              <a:solidFill>
                <a:srgbClr val="0070C0"/>
              </a:solidFill>
              <a:latin typeface="Calibri"/>
            </a:endParaRPr>
          </a:p>
          <a:p>
            <a:endParaRPr lang="en-IN" sz="4000" b="1" dirty="0">
              <a:solidFill>
                <a:srgbClr val="0070C0"/>
              </a:solidFill>
              <a:latin typeface="Calibri"/>
            </a:endParaRPr>
          </a:p>
          <a:p>
            <a:r>
              <a:rPr lang="en-IN" sz="2200" b="1">
                <a:solidFill>
                  <a:srgbClr val="0070C0"/>
                </a:solidFill>
                <a:latin typeface="Calibri"/>
              </a:rPr>
              <a:t>DEPARTMENT </a:t>
            </a:r>
            <a:r>
              <a:rPr lang="en-IN" sz="2200" b="1" dirty="0">
                <a:solidFill>
                  <a:srgbClr val="0070C0"/>
                </a:solidFill>
                <a:latin typeface="Calibri"/>
              </a:rPr>
              <a:t>OF RADIODIAGNOSIS</a:t>
            </a:r>
          </a:p>
          <a:p>
            <a:pPr marL="457200" indent="-457200"/>
            <a:endParaRPr lang="en-IN" sz="2200" b="1" dirty="0">
              <a:solidFill>
                <a:schemeClr val="accent2"/>
              </a:solidFill>
            </a:endParaRPr>
          </a:p>
          <a:p>
            <a:pPr marL="457200" indent="-457200"/>
            <a:r>
              <a:rPr lang="en-IN" sz="2200" b="1" dirty="0">
                <a:solidFill>
                  <a:srgbClr val="C00000"/>
                </a:solidFill>
              </a:rPr>
              <a:t>MODERATED BY - DR.(COL) P.K. TIWARY</a:t>
            </a:r>
          </a:p>
          <a:p>
            <a:r>
              <a:rPr lang="en-IN" sz="2200" b="1" dirty="0">
                <a:solidFill>
                  <a:srgbClr val="C00000"/>
                </a:solidFill>
              </a:rPr>
              <a:t>HOD AND PROFESSOR  </a:t>
            </a:r>
          </a:p>
          <a:p>
            <a:r>
              <a:rPr lang="en-IN" sz="2200" b="1" dirty="0">
                <a:solidFill>
                  <a:srgbClr val="C00000"/>
                </a:solidFill>
                <a:latin typeface="Calibri"/>
              </a:rPr>
              <a:t>DEPARTMENT OF RADIODIAGNOSIS</a:t>
            </a:r>
          </a:p>
          <a:p>
            <a:r>
              <a:rPr lang="en-IN" sz="2900" b="1" dirty="0">
                <a:solidFill>
                  <a:schemeClr val="accent2"/>
                </a:solidFill>
              </a:rPr>
              <a:t>       </a:t>
            </a:r>
            <a:endParaRPr sz="4000" b="1" dirty="0">
              <a:solidFill>
                <a:schemeClr val="tx1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>
                <a:latin typeface="Calibri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800" dirty="0"/>
              <a:t> </a:t>
            </a:r>
            <a:r>
              <a:rPr lang="en-US" sz="2800" dirty="0"/>
              <a:t>Traumatic Brain Injury</a:t>
            </a:r>
          </a:p>
          <a:p>
            <a:r>
              <a:rPr lang="en-US" sz="2800" dirty="0"/>
              <a:t> Who and When to Image in Head Trauma</a:t>
            </a:r>
          </a:p>
          <a:p>
            <a:r>
              <a:rPr lang="en-US" sz="2800" dirty="0"/>
              <a:t> </a:t>
            </a:r>
            <a:r>
              <a:rPr sz="2800" dirty="0"/>
              <a:t>Types of cerebral hemorrhage</a:t>
            </a:r>
          </a:p>
          <a:p>
            <a:r>
              <a:rPr sz="2800" dirty="0"/>
              <a:t> Imaging modalities</a:t>
            </a:r>
          </a:p>
          <a:p>
            <a:r>
              <a:rPr sz="2800" dirty="0"/>
              <a:t> MRI evolution of hemorrhage</a:t>
            </a:r>
          </a:p>
          <a:p>
            <a:pPr marL="0" indent="0">
              <a:buNone/>
            </a:pPr>
            <a:endParaRPr sz="2200" dirty="0"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215A-1C59-4825-A3D1-CB98200F0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TRAUMATIC BRAIN INJURY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5467A-694D-4CD6-A522-18853195A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01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/>
              <a:t>Key Mechanisms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r>
              <a:rPr lang="en-IN" b="1" dirty="0"/>
              <a:t>1. Impact Injury</a:t>
            </a:r>
          </a:p>
          <a:p>
            <a:pPr marL="0" indent="0">
              <a:buNone/>
            </a:pPr>
            <a:r>
              <a:rPr lang="en-IN" dirty="0"/>
              <a:t>Brain hits skull → </a:t>
            </a:r>
            <a:r>
              <a:rPr lang="en-IN" b="1" dirty="0" err="1"/>
              <a:t>gyral</a:t>
            </a:r>
            <a:r>
              <a:rPr lang="en-IN" b="1" dirty="0"/>
              <a:t> contusions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b="1" dirty="0"/>
              <a:t>2. Acceleration–Deceleration</a:t>
            </a:r>
          </a:p>
          <a:p>
            <a:pPr marL="0" indent="0">
              <a:buNone/>
            </a:pPr>
            <a:r>
              <a:rPr lang="en-IN" dirty="0"/>
              <a:t>Sudden motion → brain shifts inside skull </a:t>
            </a:r>
          </a:p>
          <a:p>
            <a:pPr marL="0" indent="0">
              <a:buNone/>
            </a:pPr>
            <a:r>
              <a:rPr lang="en-IN" b="1" dirty="0"/>
              <a:t>3. Rotational Forces</a:t>
            </a:r>
          </a:p>
          <a:p>
            <a:pPr marL="0" indent="0">
              <a:buNone/>
            </a:pPr>
            <a:r>
              <a:rPr lang="en-IN" dirty="0"/>
              <a:t>Angular momentum → </a:t>
            </a:r>
            <a:r>
              <a:rPr lang="en-IN" b="1" dirty="0"/>
              <a:t>axonal stretching → Diffuse Axonal Injury (DAI)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b="1" dirty="0"/>
              <a:t>4. Ground-Level Falls (GLF)</a:t>
            </a:r>
          </a:p>
          <a:p>
            <a:pPr marL="0" indent="0">
              <a:buNone/>
            </a:pPr>
            <a:r>
              <a:rPr lang="en-IN" dirty="0"/>
              <a:t>Significant injury possible </a:t>
            </a:r>
          </a:p>
          <a:p>
            <a:pPr marL="0" indent="0">
              <a:buNone/>
            </a:pPr>
            <a:r>
              <a:rPr lang="en-IN" dirty="0"/>
              <a:t>Risk ↑ in: </a:t>
            </a:r>
          </a:p>
          <a:p>
            <a:pPr marL="457200" lvl="1" indent="0">
              <a:buNone/>
            </a:pPr>
            <a:r>
              <a:rPr lang="en-IN" dirty="0"/>
              <a:t>Elderly </a:t>
            </a:r>
          </a:p>
          <a:p>
            <a:pPr marL="457200" lvl="1" indent="0">
              <a:buNone/>
            </a:pPr>
            <a:r>
              <a:rPr lang="en-IN" dirty="0"/>
              <a:t>Anticoagulated patients</a:t>
            </a:r>
          </a:p>
        </p:txBody>
      </p:sp>
    </p:spTree>
    <p:extLst>
      <p:ext uri="{BB962C8B-B14F-4D97-AF65-F5344CB8AC3E}">
        <p14:creationId xmlns:p14="http://schemas.microsoft.com/office/powerpoint/2010/main" val="1218021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02F7-D035-4CEE-9B85-68502948C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Pathophysiological Classification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58342-0FD7-474B-9ACA-461BF8034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🔴 Primary Injury (at impact)</a:t>
            </a:r>
          </a:p>
          <a:p>
            <a:pPr marL="0" indent="0">
              <a:buNone/>
            </a:pPr>
            <a:r>
              <a:rPr lang="en-IN" dirty="0"/>
              <a:t>Skull fractures </a:t>
            </a:r>
          </a:p>
          <a:p>
            <a:pPr marL="0" indent="0">
              <a:buNone/>
            </a:pPr>
            <a:r>
              <a:rPr lang="en-IN" dirty="0" err="1"/>
              <a:t>Extraaxial</a:t>
            </a:r>
            <a:r>
              <a:rPr lang="en-IN" dirty="0"/>
              <a:t> </a:t>
            </a:r>
            <a:r>
              <a:rPr lang="en-IN" dirty="0" err="1"/>
              <a:t>hemorrhages</a:t>
            </a:r>
            <a:r>
              <a:rPr lang="en-IN" dirty="0"/>
              <a:t>: </a:t>
            </a:r>
          </a:p>
          <a:p>
            <a:pPr marL="457200" lvl="1" indent="0">
              <a:buNone/>
            </a:pPr>
            <a:r>
              <a:rPr lang="en-IN" dirty="0"/>
              <a:t>EDH </a:t>
            </a:r>
          </a:p>
          <a:p>
            <a:pPr marL="457200" lvl="1" indent="0">
              <a:buNone/>
            </a:pPr>
            <a:r>
              <a:rPr lang="en-IN" dirty="0"/>
              <a:t>SDH </a:t>
            </a:r>
          </a:p>
          <a:p>
            <a:pPr marL="0" indent="0">
              <a:buNone/>
            </a:pPr>
            <a:r>
              <a:rPr lang="en-IN" dirty="0"/>
              <a:t>Parenchymal injuries: </a:t>
            </a:r>
          </a:p>
          <a:p>
            <a:pPr marL="457200" lvl="1" indent="0">
              <a:buNone/>
            </a:pPr>
            <a:r>
              <a:rPr lang="en-IN" dirty="0"/>
              <a:t>Contusions </a:t>
            </a:r>
          </a:p>
          <a:p>
            <a:pPr marL="457200" lvl="1" indent="0">
              <a:buNone/>
            </a:pPr>
            <a:r>
              <a:rPr lang="en-IN" dirty="0"/>
              <a:t>Diffuse axonal injury </a:t>
            </a:r>
          </a:p>
          <a:p>
            <a:pPr marL="457200" lvl="1" indent="0">
              <a:buNone/>
            </a:pPr>
            <a:r>
              <a:rPr lang="en-IN" dirty="0"/>
              <a:t>Lacerations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6628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AD891-AC0F-4A88-9789-29D951BA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CT (NCCT) — ⭐ GOLD STANDARD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F30CE-E8A9-484C-9BAC-933058D70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Why CT?</a:t>
            </a:r>
          </a:p>
          <a:p>
            <a:pPr marL="0" indent="0">
              <a:buNone/>
            </a:pPr>
            <a:r>
              <a:rPr lang="en-US" dirty="0"/>
              <a:t>Fast </a:t>
            </a:r>
          </a:p>
          <a:p>
            <a:pPr marL="0" indent="0">
              <a:buNone/>
            </a:pPr>
            <a:r>
              <a:rPr lang="en-US" dirty="0"/>
              <a:t>Widely available </a:t>
            </a:r>
          </a:p>
          <a:p>
            <a:pPr marL="0" indent="0">
              <a:buNone/>
            </a:pPr>
            <a:r>
              <a:rPr lang="en-US" dirty="0"/>
              <a:t>Detects: </a:t>
            </a:r>
          </a:p>
          <a:p>
            <a:pPr marL="457200" lvl="1" indent="0">
              <a:buNone/>
            </a:pPr>
            <a:r>
              <a:rPr lang="en-US" dirty="0"/>
              <a:t>Hemorrhage </a:t>
            </a:r>
          </a:p>
          <a:p>
            <a:pPr marL="457200" lvl="1" indent="0">
              <a:buNone/>
            </a:pPr>
            <a:r>
              <a:rPr lang="en-US" dirty="0"/>
              <a:t>Fractures </a:t>
            </a:r>
          </a:p>
          <a:p>
            <a:pPr marL="457200" lvl="1" indent="0">
              <a:buNone/>
            </a:pPr>
            <a:r>
              <a:rPr lang="en-US" dirty="0"/>
              <a:t>Mass effect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**CECT BRAIN IS CONTARINDICATED IN TRAUMA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351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1FB6-A8B8-447B-8F94-DFF9652A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“Who and When to Image in Head Trauma”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0900F-8E90-425E-AA0D-FA106E0D0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511" y="161010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WHO TO IMAGE?</a:t>
            </a:r>
          </a:p>
          <a:p>
            <a:pPr marL="0" indent="0">
              <a:buNone/>
            </a:pPr>
            <a:r>
              <a:rPr lang="en-US" sz="2800" b="1" dirty="0"/>
              <a:t>Based on GCS (Core Principle)</a:t>
            </a:r>
          </a:p>
          <a:p>
            <a:pPr marL="0" indent="0">
              <a:buNone/>
            </a:pPr>
            <a:r>
              <a:rPr lang="en-US" sz="2800" b="1" dirty="0"/>
              <a:t>🔴 Always Image</a:t>
            </a:r>
          </a:p>
          <a:p>
            <a:pPr marL="0" indent="0">
              <a:buNone/>
            </a:pPr>
            <a:r>
              <a:rPr lang="en-US" sz="2800" b="1" dirty="0"/>
              <a:t>Moderate</a:t>
            </a:r>
            <a:r>
              <a:rPr lang="en-US" sz="2800" dirty="0"/>
              <a:t> → GCS </a:t>
            </a:r>
            <a:r>
              <a:rPr lang="en-US" sz="2800" b="1" dirty="0"/>
              <a:t>9–12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r>
              <a:rPr lang="en-US" sz="2800" b="1" dirty="0"/>
              <a:t>Severe </a:t>
            </a:r>
            <a:r>
              <a:rPr lang="en-US" sz="2800" dirty="0"/>
              <a:t>→ GCS </a:t>
            </a:r>
            <a:r>
              <a:rPr lang="en-US" sz="2800" b="1" dirty="0"/>
              <a:t>≤ 8</a:t>
            </a:r>
            <a:br>
              <a:rPr lang="en-US" sz="2800" dirty="0"/>
            </a:br>
            <a:r>
              <a:rPr lang="en-US" sz="2800" dirty="0"/>
              <a:t>➡️ </a:t>
            </a:r>
            <a:r>
              <a:rPr lang="en-US" sz="2800" b="1" dirty="0"/>
              <a:t>Mandatory NCCT BRAIN</a:t>
            </a:r>
            <a:r>
              <a:rPr lang="en-US" sz="2800" dirty="0"/>
              <a:t> </a:t>
            </a:r>
          </a:p>
          <a:p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9AD0AF-AAC4-4069-BC13-3994A4BF1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690" y="1509077"/>
            <a:ext cx="4116721" cy="49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11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BD83B-0523-48B5-AC37-5F6FE8A1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SPECIAL HIGH-RISK GROUPS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30A2C-F296-412C-AAB1-FE661958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Age &gt; 65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Children &lt; 2 years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Anticoagulated patients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Loss of consciousness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Focal neurologic deficit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Intoxicated patients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249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C0D58-6F82-4BE0-963E-9C49C612E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Skull Fractures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7E797-A29F-4E67-BF16-04512F5BD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Types</a:t>
            </a:r>
          </a:p>
          <a:p>
            <a:pPr marL="0" indent="0">
              <a:buNone/>
            </a:pPr>
            <a:r>
              <a:rPr lang="en-IN" dirty="0"/>
              <a:t>🔹 Linear</a:t>
            </a:r>
          </a:p>
          <a:p>
            <a:pPr marL="0" indent="0">
              <a:buNone/>
            </a:pPr>
            <a:r>
              <a:rPr lang="en-IN" dirty="0"/>
              <a:t>🔹 Depressed</a:t>
            </a:r>
          </a:p>
          <a:p>
            <a:pPr marL="0" indent="0">
              <a:buNone/>
            </a:pPr>
            <a:r>
              <a:rPr lang="en-IN" dirty="0"/>
              <a:t>🔹 Elevated</a:t>
            </a:r>
          </a:p>
          <a:p>
            <a:pPr marL="0" indent="0">
              <a:buNone/>
            </a:pPr>
            <a:r>
              <a:rPr lang="en-IN" dirty="0"/>
              <a:t>🔹 Diastatic</a:t>
            </a:r>
          </a:p>
          <a:p>
            <a:pPr marL="0" indent="0">
              <a:buNone/>
            </a:pPr>
            <a:r>
              <a:rPr lang="en-IN" dirty="0"/>
              <a:t>🔹 Growing Skull Fracture (Leptomeningeal cyst)</a:t>
            </a:r>
          </a:p>
        </p:txBody>
      </p:sp>
    </p:spTree>
    <p:extLst>
      <p:ext uri="{BB962C8B-B14F-4D97-AF65-F5344CB8AC3E}">
        <p14:creationId xmlns:p14="http://schemas.microsoft.com/office/powerpoint/2010/main" val="2462275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BFD20E-33B9-40F2-8660-6137E4949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868" y="648722"/>
            <a:ext cx="7408263" cy="556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8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latin typeface="Calibri"/>
              </a:rPr>
              <a:t>NCCT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200" dirty="0">
                <a:latin typeface="Calibri"/>
              </a:rPr>
              <a:t> Hyperdense hemorrhage</a:t>
            </a:r>
          </a:p>
          <a:p>
            <a:r>
              <a:rPr sz="2200" dirty="0">
                <a:latin typeface="Calibri"/>
              </a:rPr>
              <a:t> Edema</a:t>
            </a:r>
          </a:p>
          <a:p>
            <a:r>
              <a:rPr sz="2200" dirty="0">
                <a:latin typeface="Calibri"/>
              </a:rPr>
              <a:t> Midline shift</a:t>
            </a:r>
          </a:p>
          <a:p>
            <a:r>
              <a:rPr sz="2200" dirty="0">
                <a:latin typeface="Calibri"/>
              </a:rPr>
              <a:t> IVH</a:t>
            </a:r>
          </a:p>
          <a:p>
            <a:r>
              <a:rPr sz="2200" dirty="0">
                <a:latin typeface="Calibri"/>
              </a:rPr>
              <a:t> Herniation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765580-C099-45FB-AEDB-E856728CD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865" y="1600200"/>
            <a:ext cx="4015359" cy="401535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latin typeface="Calibri"/>
              </a:rPr>
              <a:t>HEMORRHAGE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200" dirty="0">
                <a:latin typeface="Calibri"/>
              </a:rPr>
              <a:t> </a:t>
            </a:r>
            <a:r>
              <a:rPr sz="2800" dirty="0">
                <a:latin typeface="Calibri"/>
              </a:rPr>
              <a:t>Subarachnoid Hemorrhage</a:t>
            </a:r>
          </a:p>
          <a:p>
            <a:r>
              <a:rPr sz="2800" dirty="0">
                <a:latin typeface="Calibri"/>
              </a:rPr>
              <a:t> Subdural Hemorrhage</a:t>
            </a:r>
          </a:p>
          <a:p>
            <a:r>
              <a:rPr sz="2800" dirty="0">
                <a:latin typeface="Calibri"/>
              </a:rPr>
              <a:t> Epidural Hemorrhage</a:t>
            </a:r>
          </a:p>
          <a:p>
            <a:r>
              <a:rPr sz="2800" dirty="0">
                <a:latin typeface="Calibri"/>
              </a:rPr>
              <a:t> </a:t>
            </a:r>
            <a:r>
              <a:rPr lang="en-IN" sz="2800" dirty="0"/>
              <a:t>Intraparenchymal Hemorrhage</a:t>
            </a:r>
          </a:p>
          <a:p>
            <a:r>
              <a:rPr lang="en-IN" sz="2800" dirty="0">
                <a:latin typeface="Calibri"/>
              </a:rPr>
              <a:t> </a:t>
            </a:r>
            <a:r>
              <a:rPr sz="2800" dirty="0">
                <a:latin typeface="Calibri"/>
              </a:rPr>
              <a:t>Intraventricular Hemorrhage</a:t>
            </a:r>
            <a:r>
              <a:rPr lang="en-IN" sz="2800" dirty="0"/>
              <a:t>  </a:t>
            </a:r>
            <a:endParaRPr sz="2800" dirty="0"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11A83D-243B-4E08-9FE0-0D397A03D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462" y="841406"/>
            <a:ext cx="8347075" cy="517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8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latin typeface="Calibri"/>
              </a:rPr>
              <a:t>Epidural vs Subdural Hemorrhage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sz="2200" dirty="0">
                <a:latin typeface="Calibri"/>
              </a:rPr>
              <a:t>EDH: Lentiform, does not cross sutures</a:t>
            </a:r>
          </a:p>
          <a:p>
            <a:r>
              <a:rPr sz="2200" dirty="0">
                <a:latin typeface="Calibri"/>
              </a:rPr>
              <a:t>SDH: Crescentic, crosses sutures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3A170-6EC7-4FEF-9AEA-B0A22A9FC8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552" b="-22552"/>
          <a:stretch/>
        </p:blipFill>
        <p:spPr>
          <a:xfrm>
            <a:off x="1956302" y="2225640"/>
            <a:ext cx="5231396" cy="55766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D8E3A-7E94-4DAD-A07D-E492FD48B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EPIDURAL HEMORRHAGE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317EF-2360-4C1D-B221-BF42B9940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Arterial (90%) </a:t>
            </a:r>
            <a:r>
              <a:rPr lang="en-US" sz="2800" dirty="0"/>
              <a:t>Most common: </a:t>
            </a:r>
            <a:r>
              <a:rPr lang="en-US" sz="2800" b="1" dirty="0"/>
              <a:t>middle meningeal artery</a:t>
            </a:r>
            <a:endParaRPr lang="en-US" sz="2800" dirty="0"/>
          </a:p>
          <a:p>
            <a:pPr marL="0" indent="0">
              <a:buNone/>
            </a:pPr>
            <a:r>
              <a:rPr lang="en-IN" sz="2800" dirty="0"/>
              <a:t>90%:Unilateral &amp; Supratentorial</a:t>
            </a:r>
          </a:p>
          <a:p>
            <a:pPr marL="0" indent="0">
              <a:buNone/>
            </a:pPr>
            <a:endParaRPr lang="en-IN" sz="2800" dirty="0"/>
          </a:p>
          <a:p>
            <a:pPr marL="0" indent="0">
              <a:buNone/>
            </a:pPr>
            <a:r>
              <a:rPr lang="en-US" sz="2800" b="1" dirty="0"/>
              <a:t>Classic Presentation </a:t>
            </a:r>
            <a:r>
              <a:rPr lang="en-US" sz="2800" dirty="0"/>
              <a:t>👉 </a:t>
            </a:r>
            <a:r>
              <a:rPr lang="en-US" sz="2800" b="1" dirty="0"/>
              <a:t>Lucid interval</a:t>
            </a:r>
            <a:endParaRPr lang="en-US" sz="2800" dirty="0"/>
          </a:p>
          <a:p>
            <a:pPr marL="0" indent="0">
              <a:buNone/>
            </a:pPr>
            <a:r>
              <a:rPr lang="en-US" sz="2000" dirty="0"/>
              <a:t>Seen in ONLY </a:t>
            </a:r>
            <a:r>
              <a:rPr lang="en-US" sz="2000" b="1" dirty="0"/>
              <a:t>~50% cases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en-US" sz="2000" b="1" dirty="0"/>
              <a:t>Swirl Sign </a:t>
            </a:r>
          </a:p>
          <a:p>
            <a:pPr marL="0" indent="0">
              <a:buNone/>
            </a:pPr>
            <a:r>
              <a:rPr lang="en-US" sz="2000" dirty="0"/>
              <a:t>Hypodense area within hematoma 👉 Indicates: </a:t>
            </a:r>
          </a:p>
          <a:p>
            <a:pPr marL="0" indent="0">
              <a:buNone/>
            </a:pPr>
            <a:r>
              <a:rPr lang="en-US" sz="2000" dirty="0"/>
              <a:t>Active bleeding , </a:t>
            </a:r>
            <a:r>
              <a:rPr lang="en-US" sz="2000" dirty="0" err="1"/>
              <a:t>Unclotted</a:t>
            </a:r>
            <a:r>
              <a:rPr lang="en-US" sz="2000" dirty="0"/>
              <a:t> blood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3326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E25BBE-5069-41B7-89C7-6525E607F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9085" y="577741"/>
            <a:ext cx="5005829" cy="57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11D3-74E7-4B5A-819B-256AB36C2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SUBDURAL HEMORRHAGE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49AD7-4FD0-449F-87D8-1C49E2044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Most Common Cause</a:t>
            </a:r>
            <a:r>
              <a:rPr lang="en-US" dirty="0"/>
              <a:t>👉 </a:t>
            </a:r>
            <a:r>
              <a:rPr lang="en-US" b="1" dirty="0"/>
              <a:t>Tearing of bridging veins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Spreads widely: Over hemisphere, Along </a:t>
            </a:r>
            <a:r>
              <a:rPr lang="en-US" b="1" dirty="0"/>
              <a:t>falx,</a:t>
            </a:r>
            <a:r>
              <a:rPr lang="en-US" dirty="0"/>
              <a:t> Along </a:t>
            </a:r>
            <a:r>
              <a:rPr lang="en-US" b="1" dirty="0"/>
              <a:t>tentorium</a:t>
            </a: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207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114C16-C43C-45C1-B215-A59AE9173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0899" y="814384"/>
            <a:ext cx="5002201" cy="522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84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latin typeface="Calibri"/>
              </a:rPr>
              <a:t>Subarachnoid Hemorrhage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0CB43-0305-4696-9A14-2E6061FAF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07" y="1488865"/>
            <a:ext cx="7914386" cy="47486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32A8-D790-4204-A477-29F02CC0B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dirty="0">
                <a:latin typeface="Calibri"/>
              </a:rPr>
              <a:t>SUBARACHNOID HEMORRHAGE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7FC5A-92FB-4C2F-9355-6949C1F7B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Etiology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Tearing of cortical arteries/veins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Ruptured contusions/lacerations into subarachnoid space</a:t>
            </a:r>
          </a:p>
          <a:p>
            <a:pPr marL="0" indent="0">
              <a:buNone/>
            </a:pPr>
            <a:r>
              <a:rPr lang="en-IN" b="1" dirty="0"/>
              <a:t>Typical Locations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 err="1"/>
              <a:t>Perisylvian</a:t>
            </a:r>
            <a:r>
              <a:rPr lang="en-IN" b="1" dirty="0"/>
              <a:t> region (most common)</a:t>
            </a:r>
            <a:r>
              <a:rPr lang="en-IN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Anteroinferior frontal sulci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Temporal sulci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Hemispheric convexities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Interpeduncular cistern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3786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07397F-DAC4-47E3-81BB-CDADF5683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5201" y="577044"/>
            <a:ext cx="4953598" cy="570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45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8A9D5-F9FB-40AA-ABC5-FDF357ACA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(Diffuse axonal injury)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4050B-59D1-40DE-BBD3-186506B5F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04" y="2108216"/>
            <a:ext cx="7682991" cy="34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49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40AF8-6E91-4D75-9C4A-633C97CF5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(Diffuse axonal injury)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C0EE4-7AD0-49AF-9307-B71865160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Etiology</a:t>
            </a:r>
          </a:p>
          <a:p>
            <a:r>
              <a:rPr lang="en-US" dirty="0"/>
              <a:t>Usually </a:t>
            </a:r>
            <a:r>
              <a:rPr lang="en-US" b="1" dirty="0"/>
              <a:t>non-impact injury</a:t>
            </a:r>
            <a:r>
              <a:rPr lang="en-US" dirty="0"/>
              <a:t> </a:t>
            </a:r>
          </a:p>
          <a:p>
            <a:r>
              <a:rPr lang="en-US" dirty="0"/>
              <a:t>High-speed MVCs, acceleration–deceleration, rotational forces </a:t>
            </a:r>
          </a:p>
          <a:p>
            <a:r>
              <a:rPr lang="en-US" dirty="0"/>
              <a:t>Most cases occur </a:t>
            </a:r>
            <a:r>
              <a:rPr lang="en-US" b="1" dirty="0"/>
              <a:t>without skull fracture</a:t>
            </a:r>
            <a:r>
              <a:rPr lang="en-US" dirty="0"/>
              <a:t> </a:t>
            </a:r>
          </a:p>
          <a:p>
            <a:r>
              <a:rPr lang="en-US" dirty="0"/>
              <a:t>Axonal stretching occurs at </a:t>
            </a:r>
            <a:r>
              <a:rPr lang="en-US" b="1" dirty="0"/>
              <a:t>gray-white matter interfaces</a:t>
            </a:r>
            <a:endParaRPr lang="en-US" dirty="0"/>
          </a:p>
          <a:p>
            <a:pPr marL="0" indent="0">
              <a:buNone/>
            </a:pPr>
            <a:r>
              <a:rPr lang="en-IN" b="1" dirty="0"/>
              <a:t>Common Locations (High-Yield)</a:t>
            </a:r>
          </a:p>
          <a:p>
            <a:pPr marL="0" indent="0">
              <a:buNone/>
            </a:pPr>
            <a:r>
              <a:rPr lang="en-IN" dirty="0"/>
              <a:t>🔹 </a:t>
            </a:r>
            <a:r>
              <a:rPr lang="en-IN" b="1" dirty="0"/>
              <a:t>Subcortical white matter</a:t>
            </a:r>
            <a:br>
              <a:rPr lang="en-IN" dirty="0"/>
            </a:br>
            <a:r>
              <a:rPr lang="en-IN" dirty="0"/>
              <a:t>🔹 </a:t>
            </a:r>
            <a:r>
              <a:rPr lang="en-IN" b="1" dirty="0"/>
              <a:t>Corpus callosum</a:t>
            </a:r>
            <a:r>
              <a:rPr lang="en-IN" dirty="0"/>
              <a:t> (genu &amp; splenium)</a:t>
            </a:r>
            <a:br>
              <a:rPr lang="en-IN" dirty="0"/>
            </a:br>
            <a:r>
              <a:rPr lang="en-IN" dirty="0"/>
              <a:t>🔹 </a:t>
            </a:r>
            <a:r>
              <a:rPr lang="en-IN" b="1" dirty="0"/>
              <a:t>Corona radiata</a:t>
            </a:r>
            <a:br>
              <a:rPr lang="en-IN" dirty="0"/>
            </a:br>
            <a:r>
              <a:rPr lang="en-IN" dirty="0"/>
              <a:t>🔹 </a:t>
            </a:r>
            <a:r>
              <a:rPr lang="en-IN" b="1" dirty="0"/>
              <a:t>Internal capsule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8420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555DD-9D5A-4DC6-9361-ECDFDF0E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(Diffuse axonal injury)</a:t>
            </a: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EACCF4-F1BB-4E7A-BAE6-F5FD5A409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91259"/>
            <a:ext cx="8229600" cy="3450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A91E09-7A32-4941-8FCA-EF3244E7615A}"/>
              </a:ext>
            </a:extLst>
          </p:cNvPr>
          <p:cNvSpPr txBox="1"/>
          <p:nvPr/>
        </p:nvSpPr>
        <p:spPr>
          <a:xfrm>
            <a:off x="2747912" y="5545154"/>
            <a:ext cx="57833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grade 1: Lesions in the hemispheres</a:t>
            </a:r>
            <a:endParaRPr lang="en-US" dirty="0">
              <a:solidFill>
                <a:srgbClr val="000000"/>
              </a:solidFill>
              <a:latin typeface="ThinSpaceFallback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grade 2: Lesions in the corpus callosum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hinSpaceFallback"/>
              </a:rPr>
              <a:t>DAI grade 3: Lesions in the brainstem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3015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b="1" dirty="0">
                <a:latin typeface="Calibri"/>
              </a:rPr>
              <a:t>Intraventricular Hemorrhage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42812E-03CD-4903-9B8F-D2DBE8730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100" y="1615281"/>
            <a:ext cx="44958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latin typeface="Calibri"/>
              </a:rPr>
              <a:t>Hypertensive Hemorrhage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200" dirty="0">
                <a:latin typeface="Calibri"/>
              </a:rPr>
              <a:t>Common sites:</a:t>
            </a:r>
          </a:p>
          <a:p>
            <a:r>
              <a:rPr sz="2200" dirty="0">
                <a:latin typeface="Calibri"/>
              </a:rPr>
              <a:t> Basal ganglia</a:t>
            </a:r>
          </a:p>
          <a:p>
            <a:r>
              <a:rPr sz="2200" dirty="0">
                <a:latin typeface="Calibri"/>
              </a:rPr>
              <a:t> Thalamus</a:t>
            </a:r>
          </a:p>
          <a:p>
            <a:r>
              <a:rPr sz="2200" dirty="0">
                <a:latin typeface="Calibri"/>
              </a:rPr>
              <a:t> Pons</a:t>
            </a:r>
          </a:p>
          <a:p>
            <a:r>
              <a:rPr sz="2200" dirty="0">
                <a:latin typeface="Calibri"/>
              </a:rPr>
              <a:t> Cerebellum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5BFFD-C6C4-4EAE-82E2-82D6197AC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467" y="1474915"/>
            <a:ext cx="3598681" cy="423094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b="1" dirty="0">
                <a:latin typeface="Calibri"/>
              </a:rPr>
              <a:t>Hemorrhage Mimics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200" dirty="0">
                <a:latin typeface="Calibri"/>
              </a:rPr>
              <a:t> Calcification</a:t>
            </a:r>
          </a:p>
          <a:p>
            <a:pPr marL="0" indent="0">
              <a:buNone/>
            </a:pPr>
            <a:r>
              <a:rPr sz="2200" dirty="0">
                <a:latin typeface="Calibri"/>
              </a:rPr>
              <a:t> Contrast staining</a:t>
            </a:r>
            <a:endParaRPr lang="en-US" sz="2200" dirty="0">
              <a:latin typeface="Calibri"/>
            </a:endParaRPr>
          </a:p>
          <a:p>
            <a:pPr marL="0" indent="0">
              <a:buNone/>
            </a:pPr>
            <a:endParaRPr lang="en-IN" sz="2200" dirty="0">
              <a:latin typeface="Calibri"/>
            </a:endParaRPr>
          </a:p>
          <a:p>
            <a:pPr marL="0" indent="0">
              <a:buNone/>
            </a:pPr>
            <a:r>
              <a:rPr lang="en-IN" sz="2200" dirty="0">
                <a:latin typeface="Calibri"/>
              </a:rPr>
              <a:t>**CAN BE DIFFERENTIATED ON THE BASIS OF HU VALUES </a:t>
            </a:r>
            <a:endParaRPr sz="2200" dirty="0">
              <a:latin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200" dirty="0">
                <a:latin typeface="Calibri"/>
              </a:rPr>
              <a:t>MRI Evolution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sz="2200" dirty="0">
                <a:latin typeface="Calibri"/>
              </a:rPr>
              <a:t>Hyperacute → Acute → Early subacute → Late subacute → Chronic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579EF-3E79-4201-BFF2-0D72B1E61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7" y="1653658"/>
            <a:ext cx="5876925" cy="492970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28119-4CB5-47B9-B877-F39EF6F7B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HYPERACUTE HEMORRHAGE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9F21A4-30B7-41C2-B8AF-0B9A25339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19860"/>
            <a:ext cx="8229600" cy="4086643"/>
          </a:xfrm>
        </p:spPr>
      </p:pic>
    </p:spTree>
    <p:extLst>
      <p:ext uri="{BB962C8B-B14F-4D97-AF65-F5344CB8AC3E}">
        <p14:creationId xmlns:p14="http://schemas.microsoft.com/office/powerpoint/2010/main" val="1166431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5864-E71D-4620-8665-C0F1B2093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HEMORRHAGE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78A720-AC3D-469E-8903-9A1DB30B6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0671" y="1288148"/>
            <a:ext cx="5102658" cy="5361202"/>
          </a:xfrm>
        </p:spPr>
      </p:pic>
    </p:spTree>
    <p:extLst>
      <p:ext uri="{BB962C8B-B14F-4D97-AF65-F5344CB8AC3E}">
        <p14:creationId xmlns:p14="http://schemas.microsoft.com/office/powerpoint/2010/main" val="3025315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7AC3-E63B-4451-8EC0-9D874B57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SUBACUTE HEMORRHAGE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C3E3D5-C33A-4ED0-9016-E02314B26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063" y="1793675"/>
            <a:ext cx="7691873" cy="3957498"/>
          </a:xfrm>
        </p:spPr>
      </p:pic>
    </p:spTree>
    <p:extLst>
      <p:ext uri="{BB962C8B-B14F-4D97-AF65-F5344CB8AC3E}">
        <p14:creationId xmlns:p14="http://schemas.microsoft.com/office/powerpoint/2010/main" val="4088704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790C-F975-4E3A-BF78-19FB4B288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SUBACUTE HEMORRHAGE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E9CA59-FDD1-4EF6-AC81-D3ECD6017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7837" y="2234179"/>
            <a:ext cx="6268325" cy="3258005"/>
          </a:xfrm>
        </p:spPr>
      </p:pic>
    </p:spTree>
    <p:extLst>
      <p:ext uri="{BB962C8B-B14F-4D97-AF65-F5344CB8AC3E}">
        <p14:creationId xmlns:p14="http://schemas.microsoft.com/office/powerpoint/2010/main" val="2382729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FF4E8-1D9F-4A35-A8FE-44D02F40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HEMORRHAGE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B24972-7150-4205-9FF7-641D7452E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52" y="1897173"/>
            <a:ext cx="7876095" cy="3962060"/>
          </a:xfrm>
        </p:spPr>
      </p:pic>
    </p:spTree>
    <p:extLst>
      <p:ext uri="{BB962C8B-B14F-4D97-AF65-F5344CB8AC3E}">
        <p14:creationId xmlns:p14="http://schemas.microsoft.com/office/powerpoint/2010/main" val="949015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FA8479-A542-49A3-9C92-E4FA6A1DF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473" y="559168"/>
            <a:ext cx="7201053" cy="573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68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E7A9-800D-41EB-BE9A-57EAEA5ED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THANK YOU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65526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558</Words>
  <Application>Microsoft Office PowerPoint</Application>
  <PresentationFormat>On-screen Show (4:3)</PresentationFormat>
  <Paragraphs>147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Britannic Bold</vt:lpstr>
      <vt:lpstr>Calibri</vt:lpstr>
      <vt:lpstr>ThinSpaceFallback</vt:lpstr>
      <vt:lpstr>Office Theme</vt:lpstr>
      <vt:lpstr>PowerPoint Presentation</vt:lpstr>
      <vt:lpstr>PowerPoint Presentation</vt:lpstr>
      <vt:lpstr>Learning Objectives</vt:lpstr>
      <vt:lpstr>TRAUMATIC BRAIN INJURY </vt:lpstr>
      <vt:lpstr>Pathophysiological Classification</vt:lpstr>
      <vt:lpstr>CT (NCCT) — ⭐ GOLD STANDARD </vt:lpstr>
      <vt:lpstr>“Who and When to Image in Head Trauma”</vt:lpstr>
      <vt:lpstr>SPECIAL HIGH-RISK GROUPS </vt:lpstr>
      <vt:lpstr>Skull Fractures </vt:lpstr>
      <vt:lpstr>PowerPoint Presentation</vt:lpstr>
      <vt:lpstr>NCCT BRAIN</vt:lpstr>
      <vt:lpstr>HEMORRHAGE CLASSIFICATION</vt:lpstr>
      <vt:lpstr>PowerPoint Presentation</vt:lpstr>
      <vt:lpstr>Epidural vs Subdural Hemorrhage</vt:lpstr>
      <vt:lpstr>EPIDURAL HEMORRHAGE </vt:lpstr>
      <vt:lpstr>PowerPoint Presentation</vt:lpstr>
      <vt:lpstr>SUBDURAL HEMORRHAGE</vt:lpstr>
      <vt:lpstr>PowerPoint Presentation</vt:lpstr>
      <vt:lpstr>Subarachnoid Hemorrhage</vt:lpstr>
      <vt:lpstr>SUBARACHNOID HEMORRHAGE</vt:lpstr>
      <vt:lpstr>PowerPoint Presentation</vt:lpstr>
      <vt:lpstr>DAI (Diffuse axonal injury)</vt:lpstr>
      <vt:lpstr>DAI (Diffuse axonal injury)</vt:lpstr>
      <vt:lpstr>DAI (Diffuse axonal injury)</vt:lpstr>
      <vt:lpstr>Intraventricular Hemorrhage</vt:lpstr>
      <vt:lpstr>Hypertensive Hemorrhage</vt:lpstr>
      <vt:lpstr>Hemorrhage Mimics</vt:lpstr>
      <vt:lpstr>MRI Evolution Timeline</vt:lpstr>
      <vt:lpstr>HYPERACUTE HEMORRHAGE</vt:lpstr>
      <vt:lpstr>ACUTE HEMORRHAGE </vt:lpstr>
      <vt:lpstr>EARLY SUBACUTE HEMORRHAGE </vt:lpstr>
      <vt:lpstr>LATE SUBACUTE HEMORRHAGE </vt:lpstr>
      <vt:lpstr>CHRONIC HEMORRHAGE</vt:lpstr>
      <vt:lpstr>PowerPoint Presentation</vt:lpstr>
      <vt:lpstr>THANK YOU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Dr Prakhar Varshney MD</dc:creator>
  <cp:keywords/>
  <dc:description>generated using python-pptx</dc:description>
  <cp:lastModifiedBy>Office</cp:lastModifiedBy>
  <cp:revision>22</cp:revision>
  <dcterms:created xsi:type="dcterms:W3CDTF">2013-01-27T09:14:16Z</dcterms:created>
  <dcterms:modified xsi:type="dcterms:W3CDTF">2026-10-12T05:34:43Z</dcterms:modified>
  <cp:category/>
</cp:coreProperties>
</file>