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2539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7"/>
            <a:ext cx="6606540" cy="3616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7"/>
            <a:ext cx="54406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9856" y="-19032"/>
            <a:ext cx="7572689" cy="361637"/>
          </a:xfrm>
        </p:spPr>
        <p:txBody>
          <a:bodyPr lIns="0" tIns="0" rIns="0" bIns="0"/>
          <a:lstStyle>
            <a:lvl1pPr>
              <a:defRPr sz="23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9856" y="-19032"/>
            <a:ext cx="7572689" cy="361637"/>
          </a:xfrm>
        </p:spPr>
        <p:txBody>
          <a:bodyPr lIns="0" tIns="0" rIns="0" bIns="0"/>
          <a:lstStyle>
            <a:lvl1pPr>
              <a:defRPr sz="23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5"/>
            <a:ext cx="338099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5"/>
            <a:ext cx="338099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9856" y="-19032"/>
            <a:ext cx="7572689" cy="361637"/>
          </a:xfrm>
        </p:spPr>
        <p:txBody>
          <a:bodyPr lIns="0" tIns="0" rIns="0" bIns="0"/>
          <a:lstStyle>
            <a:lvl1pPr>
              <a:defRPr sz="23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9856" y="-19032"/>
            <a:ext cx="7572689" cy="3616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5"/>
            <a:ext cx="6995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5"/>
            <a:ext cx="248716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5"/>
            <a:ext cx="178765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5"/>
            <a:ext cx="178765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52">
        <a:defRPr>
          <a:latin typeface="+mn-lt"/>
          <a:ea typeface="+mn-ea"/>
          <a:cs typeface="+mn-cs"/>
        </a:defRPr>
      </a:lvl2pPr>
      <a:lvl3pPr marL="914504">
        <a:defRPr>
          <a:latin typeface="+mn-lt"/>
          <a:ea typeface="+mn-ea"/>
          <a:cs typeface="+mn-cs"/>
        </a:defRPr>
      </a:lvl3pPr>
      <a:lvl4pPr marL="1371757">
        <a:defRPr>
          <a:latin typeface="+mn-lt"/>
          <a:ea typeface="+mn-ea"/>
          <a:cs typeface="+mn-cs"/>
        </a:defRPr>
      </a:lvl4pPr>
      <a:lvl5pPr marL="1829009">
        <a:defRPr>
          <a:latin typeface="+mn-lt"/>
          <a:ea typeface="+mn-ea"/>
          <a:cs typeface="+mn-cs"/>
        </a:defRPr>
      </a:lvl5pPr>
      <a:lvl6pPr marL="2286261">
        <a:defRPr>
          <a:latin typeface="+mn-lt"/>
          <a:ea typeface="+mn-ea"/>
          <a:cs typeface="+mn-cs"/>
        </a:defRPr>
      </a:lvl6pPr>
      <a:lvl7pPr marL="2743513">
        <a:defRPr>
          <a:latin typeface="+mn-lt"/>
          <a:ea typeface="+mn-ea"/>
          <a:cs typeface="+mn-cs"/>
        </a:defRPr>
      </a:lvl7pPr>
      <a:lvl8pPr marL="3200766">
        <a:defRPr>
          <a:latin typeface="+mn-lt"/>
          <a:ea typeface="+mn-ea"/>
          <a:cs typeface="+mn-cs"/>
        </a:defRPr>
      </a:lvl8pPr>
      <a:lvl9pPr marL="365801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52">
        <a:defRPr>
          <a:latin typeface="+mn-lt"/>
          <a:ea typeface="+mn-ea"/>
          <a:cs typeface="+mn-cs"/>
        </a:defRPr>
      </a:lvl2pPr>
      <a:lvl3pPr marL="914504">
        <a:defRPr>
          <a:latin typeface="+mn-lt"/>
          <a:ea typeface="+mn-ea"/>
          <a:cs typeface="+mn-cs"/>
        </a:defRPr>
      </a:lvl3pPr>
      <a:lvl4pPr marL="1371757">
        <a:defRPr>
          <a:latin typeface="+mn-lt"/>
          <a:ea typeface="+mn-ea"/>
          <a:cs typeface="+mn-cs"/>
        </a:defRPr>
      </a:lvl4pPr>
      <a:lvl5pPr marL="1829009">
        <a:defRPr>
          <a:latin typeface="+mn-lt"/>
          <a:ea typeface="+mn-ea"/>
          <a:cs typeface="+mn-cs"/>
        </a:defRPr>
      </a:lvl5pPr>
      <a:lvl6pPr marL="2286261">
        <a:defRPr>
          <a:latin typeface="+mn-lt"/>
          <a:ea typeface="+mn-ea"/>
          <a:cs typeface="+mn-cs"/>
        </a:defRPr>
      </a:lvl6pPr>
      <a:lvl7pPr marL="2743513">
        <a:defRPr>
          <a:latin typeface="+mn-lt"/>
          <a:ea typeface="+mn-ea"/>
          <a:cs typeface="+mn-cs"/>
        </a:defRPr>
      </a:lvl7pPr>
      <a:lvl8pPr marL="3200766">
        <a:defRPr>
          <a:latin typeface="+mn-lt"/>
          <a:ea typeface="+mn-ea"/>
          <a:cs typeface="+mn-cs"/>
        </a:defRPr>
      </a:lvl8pPr>
      <a:lvl9pPr marL="365801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578099" y="1351854"/>
            <a:ext cx="2513330" cy="70403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1">
              <a:spcBef>
                <a:spcPts val="90"/>
              </a:spcBef>
            </a:pPr>
            <a:r>
              <a:rPr sz="4500" spc="-340" dirty="0"/>
              <a:t>DYSPNEA</a:t>
            </a:r>
            <a:endParaRPr sz="45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44403" y="2667000"/>
            <a:ext cx="3027997" cy="199167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9246" y="-2456406"/>
            <a:ext cx="7025640" cy="332847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0322" algn="just">
              <a:spcBef>
                <a:spcPts val="114"/>
              </a:spcBef>
            </a:pPr>
            <a:r>
              <a:rPr sz="2000" b="1" spc="-204" dirty="0">
                <a:latin typeface="Arial"/>
                <a:cs typeface="Arial"/>
              </a:rPr>
              <a:t>WHAT</a:t>
            </a:r>
            <a:r>
              <a:rPr sz="2000" b="1" spc="-240" dirty="0">
                <a:latin typeface="Arial"/>
                <a:cs typeface="Arial"/>
              </a:rPr>
              <a:t> </a:t>
            </a:r>
            <a:r>
              <a:rPr sz="2000" b="1" spc="-105" dirty="0">
                <a:latin typeface="Arial"/>
                <a:cs typeface="Arial"/>
              </a:rPr>
              <a:t>IS</a:t>
            </a:r>
            <a:r>
              <a:rPr sz="2000" b="1" spc="-190" dirty="0">
                <a:latin typeface="Arial"/>
                <a:cs typeface="Arial"/>
              </a:rPr>
              <a:t> </a:t>
            </a:r>
            <a:r>
              <a:rPr sz="2000" b="1" spc="-125" dirty="0">
                <a:latin typeface="Arial"/>
                <a:cs typeface="Arial"/>
              </a:rPr>
              <a:t>DYSPNEA?</a:t>
            </a:r>
            <a:endParaRPr sz="2000">
              <a:latin typeface="Arial"/>
              <a:cs typeface="Arial"/>
            </a:endParaRPr>
          </a:p>
          <a:p>
            <a:pPr>
              <a:spcBef>
                <a:spcPts val="295"/>
              </a:spcBef>
            </a:pPr>
            <a:endParaRPr sz="1850">
              <a:latin typeface="Arial"/>
              <a:cs typeface="Arial"/>
            </a:endParaRPr>
          </a:p>
          <a:p>
            <a:pPr marL="12701" marR="6351" indent="7621" algn="just">
              <a:lnSpc>
                <a:spcPts val="2290"/>
              </a:lnSpc>
            </a:pPr>
            <a:r>
              <a:rPr sz="2000" b="1" spc="-195" dirty="0">
                <a:latin typeface="Arial"/>
                <a:cs typeface="Arial"/>
              </a:rPr>
              <a:t>Dyspnea</a:t>
            </a:r>
            <a:r>
              <a:rPr sz="2000" b="1" spc="635" dirty="0">
                <a:latin typeface="Arial"/>
                <a:cs typeface="Arial"/>
              </a:rPr>
              <a:t> </a:t>
            </a:r>
            <a:r>
              <a:rPr sz="2000" b="1" spc="-150" dirty="0">
                <a:latin typeface="Arial"/>
                <a:cs typeface="Arial"/>
              </a:rPr>
              <a:t>derives</a:t>
            </a:r>
            <a:r>
              <a:rPr sz="2000" b="1" spc="690" dirty="0">
                <a:latin typeface="Arial"/>
                <a:cs typeface="Arial"/>
              </a:rPr>
              <a:t> </a:t>
            </a:r>
            <a:r>
              <a:rPr sz="2000" b="1" spc="-130" dirty="0">
                <a:latin typeface="Arial"/>
                <a:cs typeface="Arial"/>
              </a:rPr>
              <a:t>from</a:t>
            </a:r>
            <a:r>
              <a:rPr sz="2000" b="1" spc="575" dirty="0">
                <a:latin typeface="Arial"/>
                <a:cs typeface="Arial"/>
              </a:rPr>
              <a:t> </a:t>
            </a:r>
            <a:r>
              <a:rPr sz="2000" b="1" spc="-140" dirty="0">
                <a:latin typeface="Arial"/>
                <a:cs typeface="Arial"/>
              </a:rPr>
              <a:t>Greek</a:t>
            </a:r>
            <a:r>
              <a:rPr sz="2000" b="1" spc="555" dirty="0">
                <a:latin typeface="Arial"/>
                <a:cs typeface="Arial"/>
              </a:rPr>
              <a:t> </a:t>
            </a:r>
            <a:r>
              <a:rPr sz="2000" b="1" spc="-195" dirty="0">
                <a:latin typeface="Arial"/>
                <a:cs typeface="Arial"/>
              </a:rPr>
              <a:t>word</a:t>
            </a:r>
            <a:r>
              <a:rPr sz="2000" b="1" spc="690" dirty="0">
                <a:latin typeface="Arial"/>
                <a:cs typeface="Arial"/>
              </a:rPr>
              <a:t> </a:t>
            </a:r>
            <a:r>
              <a:rPr sz="2000" b="1" spc="-105" dirty="0">
                <a:latin typeface="Arial"/>
                <a:cs typeface="Arial"/>
              </a:rPr>
              <a:t>for</a:t>
            </a:r>
            <a:r>
              <a:rPr sz="2000" b="1" spc="690" dirty="0">
                <a:latin typeface="Arial"/>
                <a:cs typeface="Arial"/>
              </a:rPr>
              <a:t> </a:t>
            </a:r>
            <a:r>
              <a:rPr sz="2000" b="1" spc="-229" dirty="0">
                <a:latin typeface="Arial"/>
                <a:cs typeface="Arial"/>
              </a:rPr>
              <a:t>"hard</a:t>
            </a:r>
            <a:r>
              <a:rPr sz="2000" b="1" spc="750" dirty="0">
                <a:latin typeface="Arial"/>
                <a:cs typeface="Arial"/>
              </a:rPr>
              <a:t> </a:t>
            </a:r>
            <a:r>
              <a:rPr sz="2000" b="1" spc="-180" dirty="0">
                <a:latin typeface="Arial"/>
                <a:cs typeface="Arial"/>
              </a:rPr>
              <a:t>breathing".</a:t>
            </a:r>
            <a:r>
              <a:rPr sz="2000" b="1" spc="775" dirty="0">
                <a:latin typeface="Arial"/>
                <a:cs typeface="Arial"/>
              </a:rPr>
              <a:t> </a:t>
            </a:r>
            <a:r>
              <a:rPr sz="2000" b="1" spc="-30" dirty="0">
                <a:latin typeface="Arial"/>
                <a:cs typeface="Arial"/>
              </a:rPr>
              <a:t>It</a:t>
            </a:r>
            <a:r>
              <a:rPr sz="2000" b="1" spc="690" dirty="0">
                <a:latin typeface="Arial"/>
                <a:cs typeface="Arial"/>
              </a:rPr>
              <a:t> </a:t>
            </a:r>
            <a:r>
              <a:rPr sz="2000" b="1" spc="-125" dirty="0">
                <a:latin typeface="Arial"/>
                <a:cs typeface="Arial"/>
              </a:rPr>
              <a:t>is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150" dirty="0">
                <a:latin typeface="Arial"/>
                <a:cs typeface="Arial"/>
              </a:rPr>
              <a:t>subjective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spc="-145" dirty="0">
                <a:latin typeface="Arial"/>
                <a:cs typeface="Arial"/>
              </a:rPr>
              <a:t>expierene </a:t>
            </a:r>
            <a:r>
              <a:rPr sz="2000" b="1" spc="-70" dirty="0">
                <a:latin typeface="Arial"/>
                <a:cs typeface="Arial"/>
              </a:rPr>
              <a:t>of</a:t>
            </a:r>
            <a:r>
              <a:rPr sz="2000" b="1" spc="-150" dirty="0">
                <a:latin typeface="Arial"/>
                <a:cs typeface="Arial"/>
              </a:rPr>
              <a:t> </a:t>
            </a:r>
            <a:r>
              <a:rPr sz="2000" b="1" spc="-160" dirty="0">
                <a:latin typeface="Arial"/>
                <a:cs typeface="Arial"/>
              </a:rPr>
              <a:t>uncomfortable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spc="-160" dirty="0">
                <a:latin typeface="Arial"/>
                <a:cs typeface="Arial"/>
              </a:rPr>
              <a:t>breathing,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95" dirty="0">
                <a:latin typeface="Arial"/>
                <a:cs typeface="Arial"/>
              </a:rPr>
              <a:t>is</a:t>
            </a:r>
            <a:r>
              <a:rPr sz="2000" b="1" spc="-135" dirty="0">
                <a:latin typeface="Arial"/>
                <a:cs typeface="Arial"/>
              </a:rPr>
              <a:t> </a:t>
            </a:r>
            <a:r>
              <a:rPr sz="2000" b="1" spc="-80" dirty="0">
                <a:latin typeface="Arial"/>
                <a:cs typeface="Arial"/>
              </a:rPr>
              <a:t>a</a:t>
            </a:r>
            <a:r>
              <a:rPr sz="2000" b="1" spc="-125" dirty="0">
                <a:latin typeface="Arial"/>
                <a:cs typeface="Arial"/>
              </a:rPr>
              <a:t> </a:t>
            </a:r>
            <a:r>
              <a:rPr sz="2000" b="1" spc="-185" dirty="0">
                <a:latin typeface="Arial"/>
                <a:cs typeface="Arial"/>
              </a:rPr>
              <a:t>symptom</a:t>
            </a:r>
            <a:r>
              <a:rPr sz="2000" b="1" spc="-120" dirty="0">
                <a:latin typeface="Arial"/>
                <a:cs typeface="Arial"/>
              </a:rPr>
              <a:t> </a:t>
            </a:r>
            <a:r>
              <a:rPr sz="2000" b="1" spc="-114" dirty="0">
                <a:latin typeface="Arial"/>
                <a:cs typeface="Arial"/>
              </a:rPr>
              <a:t>that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135" dirty="0">
                <a:latin typeface="Arial"/>
                <a:cs typeface="Arial"/>
              </a:rPr>
              <a:t>typically</a:t>
            </a:r>
            <a:r>
              <a:rPr sz="2000" b="1" spc="375" dirty="0">
                <a:latin typeface="Arial"/>
                <a:cs typeface="Arial"/>
              </a:rPr>
              <a:t> </a:t>
            </a:r>
            <a:r>
              <a:rPr sz="2000" b="1" spc="-140" dirty="0">
                <a:latin typeface="Arial"/>
                <a:cs typeface="Arial"/>
              </a:rPr>
              <a:t>results</a:t>
            </a:r>
            <a:r>
              <a:rPr sz="2000" b="1" spc="434" dirty="0">
                <a:latin typeface="Arial"/>
                <a:cs typeface="Arial"/>
              </a:rPr>
              <a:t> </a:t>
            </a:r>
            <a:r>
              <a:rPr sz="2000" b="1" spc="-130" dirty="0">
                <a:latin typeface="Arial"/>
                <a:cs typeface="Arial"/>
              </a:rPr>
              <a:t>from</a:t>
            </a:r>
            <a:r>
              <a:rPr sz="2000" b="1" spc="450" dirty="0">
                <a:latin typeface="Arial"/>
                <a:cs typeface="Arial"/>
              </a:rPr>
              <a:t> </a:t>
            </a:r>
            <a:r>
              <a:rPr sz="2000" b="1" spc="-170" dirty="0">
                <a:latin typeface="Arial"/>
                <a:cs typeface="Arial"/>
              </a:rPr>
              <a:t>cardiopulmonary</a:t>
            </a:r>
            <a:r>
              <a:rPr sz="2000" b="1" spc="440" dirty="0">
                <a:latin typeface="Arial"/>
                <a:cs typeface="Arial"/>
              </a:rPr>
              <a:t> </a:t>
            </a:r>
            <a:r>
              <a:rPr sz="2000" b="1" spc="-175" dirty="0">
                <a:latin typeface="Arial"/>
                <a:cs typeface="Arial"/>
              </a:rPr>
              <a:t>problems</a:t>
            </a:r>
            <a:r>
              <a:rPr sz="2000" b="1" spc="495" dirty="0">
                <a:latin typeface="Arial"/>
                <a:cs typeface="Arial"/>
              </a:rPr>
              <a:t> </a:t>
            </a:r>
            <a:r>
              <a:rPr sz="2000" b="1" spc="-114" dirty="0">
                <a:latin typeface="Arial"/>
                <a:cs typeface="Arial"/>
              </a:rPr>
              <a:t>that</a:t>
            </a:r>
            <a:r>
              <a:rPr sz="2000" b="1" spc="434" dirty="0">
                <a:latin typeface="Arial"/>
                <a:cs typeface="Arial"/>
              </a:rPr>
              <a:t> </a:t>
            </a:r>
            <a:r>
              <a:rPr sz="2000" b="1" spc="-160" dirty="0">
                <a:latin typeface="Arial"/>
                <a:cs typeface="Arial"/>
              </a:rPr>
              <a:t>cause</a:t>
            </a:r>
            <a:r>
              <a:rPr sz="2000" b="1" spc="484" dirty="0">
                <a:latin typeface="Arial"/>
                <a:cs typeface="Arial"/>
              </a:rPr>
              <a:t> </a:t>
            </a:r>
            <a:r>
              <a:rPr sz="2000" b="1" spc="-170" dirty="0">
                <a:latin typeface="Arial"/>
                <a:cs typeface="Arial"/>
              </a:rPr>
              <a:t>an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spc="-165" dirty="0">
                <a:latin typeface="Arial"/>
                <a:cs typeface="Arial"/>
              </a:rPr>
              <a:t>increased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spc="-140" dirty="0">
                <a:latin typeface="Arial"/>
                <a:cs typeface="Arial"/>
              </a:rPr>
              <a:t>drive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114" dirty="0">
                <a:latin typeface="Arial"/>
                <a:cs typeface="Arial"/>
              </a:rPr>
              <a:t>to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150" dirty="0">
                <a:latin typeface="Arial"/>
                <a:cs typeface="Arial"/>
              </a:rPr>
              <a:t>breath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spc="-145" dirty="0">
                <a:latin typeface="Arial"/>
                <a:cs typeface="Arial"/>
              </a:rPr>
              <a:t>increase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150" dirty="0">
                <a:latin typeface="Arial"/>
                <a:cs typeface="Arial"/>
              </a:rPr>
              <a:t>work</a:t>
            </a:r>
            <a:r>
              <a:rPr sz="2000" b="1" spc="-140" dirty="0">
                <a:latin typeface="Arial"/>
                <a:cs typeface="Arial"/>
              </a:rPr>
              <a:t> </a:t>
            </a:r>
            <a:r>
              <a:rPr sz="2000" b="1" spc="-70" dirty="0">
                <a:latin typeface="Arial"/>
                <a:cs typeface="Arial"/>
              </a:rPr>
              <a:t>of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spc="-155" dirty="0">
                <a:latin typeface="Arial"/>
                <a:cs typeface="Arial"/>
              </a:rPr>
              <a:t>breathing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140" dirty="0">
                <a:latin typeface="Arial"/>
                <a:cs typeface="Arial"/>
              </a:rPr>
              <a:t>or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spc="-150" dirty="0">
                <a:latin typeface="Arial"/>
                <a:cs typeface="Arial"/>
              </a:rPr>
              <a:t>stimulation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spc="-105" dirty="0">
                <a:latin typeface="Arial"/>
                <a:cs typeface="Arial"/>
              </a:rPr>
              <a:t>of</a:t>
            </a:r>
            <a:r>
              <a:rPr sz="2000" b="1" spc="-210" dirty="0">
                <a:latin typeface="Arial"/>
                <a:cs typeface="Arial"/>
              </a:rPr>
              <a:t> </a:t>
            </a:r>
            <a:r>
              <a:rPr sz="2000" b="1" spc="-130" dirty="0">
                <a:latin typeface="Arial"/>
                <a:cs typeface="Arial"/>
              </a:rPr>
              <a:t>specific</a:t>
            </a:r>
            <a:r>
              <a:rPr sz="2000" b="1" spc="-170" dirty="0">
                <a:latin typeface="Arial"/>
                <a:cs typeface="Arial"/>
              </a:rPr>
              <a:t> </a:t>
            </a:r>
            <a:r>
              <a:rPr sz="2000" b="1" spc="-155" dirty="0">
                <a:latin typeface="Arial"/>
                <a:cs typeface="Arial"/>
              </a:rPr>
              <a:t>receptors</a:t>
            </a:r>
            <a:r>
              <a:rPr sz="2000" b="1" spc="-200" dirty="0">
                <a:latin typeface="Arial"/>
                <a:cs typeface="Arial"/>
              </a:rPr>
              <a:t> </a:t>
            </a:r>
            <a:r>
              <a:rPr sz="2000" b="1" spc="-120" dirty="0">
                <a:latin typeface="Arial"/>
                <a:cs typeface="Arial"/>
              </a:rPr>
              <a:t>in</a:t>
            </a:r>
            <a:r>
              <a:rPr sz="2000" b="1" spc="-130" dirty="0">
                <a:latin typeface="Arial"/>
                <a:cs typeface="Arial"/>
              </a:rPr>
              <a:t> </a:t>
            </a:r>
            <a:r>
              <a:rPr sz="2000" b="1" spc="-120" dirty="0">
                <a:latin typeface="Arial"/>
                <a:cs typeface="Arial"/>
              </a:rPr>
              <a:t>the</a:t>
            </a:r>
            <a:r>
              <a:rPr sz="2000" b="1" spc="-210" dirty="0">
                <a:latin typeface="Arial"/>
                <a:cs typeface="Arial"/>
              </a:rPr>
              <a:t> </a:t>
            </a:r>
            <a:r>
              <a:rPr sz="2000" b="1" spc="-155" dirty="0">
                <a:latin typeface="Arial"/>
                <a:cs typeface="Arial"/>
              </a:rPr>
              <a:t>heart,lungs</a:t>
            </a:r>
            <a:r>
              <a:rPr sz="2000" b="1" spc="-200" dirty="0">
                <a:latin typeface="Arial"/>
                <a:cs typeface="Arial"/>
              </a:rPr>
              <a:t> </a:t>
            </a:r>
            <a:r>
              <a:rPr sz="2000" b="1" spc="-140" dirty="0">
                <a:latin typeface="Arial"/>
                <a:cs typeface="Arial"/>
              </a:rPr>
              <a:t>or</a:t>
            </a:r>
            <a:r>
              <a:rPr sz="2000" b="1" spc="-195" dirty="0">
                <a:latin typeface="Arial"/>
                <a:cs typeface="Arial"/>
              </a:rPr>
              <a:t> </a:t>
            </a:r>
            <a:r>
              <a:rPr sz="2000" b="1" spc="-160" dirty="0">
                <a:latin typeface="Arial"/>
                <a:cs typeface="Arial"/>
              </a:rPr>
              <a:t>vasculature.</a:t>
            </a:r>
            <a:endParaRPr sz="2000">
              <a:latin typeface="Arial"/>
              <a:cs typeface="Arial"/>
            </a:endParaRPr>
          </a:p>
          <a:p>
            <a:pPr>
              <a:spcBef>
                <a:spcPts val="320"/>
              </a:spcBef>
            </a:pPr>
            <a:endParaRPr sz="1850">
              <a:latin typeface="Arial"/>
              <a:cs typeface="Arial"/>
            </a:endParaRPr>
          </a:p>
          <a:p>
            <a:pPr marL="12701" marR="5081" indent="7621" algn="just">
              <a:lnSpc>
                <a:spcPts val="2290"/>
              </a:lnSpc>
            </a:pPr>
            <a:r>
              <a:rPr sz="2000" b="1" spc="-30" dirty="0">
                <a:latin typeface="Arial"/>
                <a:cs typeface="Arial"/>
              </a:rPr>
              <a:t>It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125" dirty="0">
                <a:latin typeface="Arial"/>
                <a:cs typeface="Arial"/>
              </a:rPr>
              <a:t>is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80" dirty="0">
                <a:latin typeface="Arial"/>
                <a:cs typeface="Arial"/>
              </a:rPr>
              <a:t>a</a:t>
            </a:r>
            <a:r>
              <a:rPr sz="2000" b="1" spc="-125" dirty="0">
                <a:latin typeface="Arial"/>
                <a:cs typeface="Arial"/>
              </a:rPr>
              <a:t> </a:t>
            </a:r>
            <a:r>
              <a:rPr sz="2000" b="1" spc="-165" dirty="0">
                <a:latin typeface="Arial"/>
                <a:cs typeface="Arial"/>
              </a:rPr>
              <a:t>sign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spc="-70" dirty="0">
                <a:latin typeface="Arial"/>
                <a:cs typeface="Arial"/>
              </a:rPr>
              <a:t>of</a:t>
            </a:r>
            <a:r>
              <a:rPr sz="2000" b="1" spc="-150" dirty="0">
                <a:latin typeface="Arial"/>
                <a:cs typeface="Arial"/>
              </a:rPr>
              <a:t> </a:t>
            </a:r>
            <a:r>
              <a:rPr sz="2000" b="1" spc="-80" dirty="0">
                <a:latin typeface="Arial"/>
                <a:cs typeface="Arial"/>
              </a:rPr>
              <a:t>a</a:t>
            </a:r>
            <a:r>
              <a:rPr sz="2000" b="1" spc="-125" dirty="0">
                <a:latin typeface="Arial"/>
                <a:cs typeface="Arial"/>
              </a:rPr>
              <a:t> variety</a:t>
            </a:r>
            <a:r>
              <a:rPr sz="2000" b="1" spc="-130" dirty="0">
                <a:latin typeface="Arial"/>
                <a:cs typeface="Arial"/>
              </a:rPr>
              <a:t> </a:t>
            </a:r>
            <a:r>
              <a:rPr sz="2000" b="1" spc="-70" dirty="0">
                <a:latin typeface="Arial"/>
                <a:cs typeface="Arial"/>
              </a:rPr>
              <a:t>of</a:t>
            </a:r>
            <a:r>
              <a:rPr sz="2000" b="1" spc="-150" dirty="0">
                <a:latin typeface="Arial"/>
                <a:cs typeface="Arial"/>
              </a:rPr>
              <a:t> </a:t>
            </a:r>
            <a:r>
              <a:rPr sz="2000" b="1" spc="-170" dirty="0">
                <a:latin typeface="Arial"/>
                <a:cs typeface="Arial"/>
              </a:rPr>
              <a:t>disorders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185" dirty="0">
                <a:latin typeface="Arial"/>
                <a:cs typeface="Arial"/>
              </a:rPr>
              <a:t>and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spc="-125" dirty="0">
                <a:latin typeface="Arial"/>
                <a:cs typeface="Arial"/>
              </a:rPr>
              <a:t>is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140" dirty="0">
                <a:latin typeface="Arial"/>
                <a:cs typeface="Arial"/>
              </a:rPr>
              <a:t>primarily</a:t>
            </a:r>
            <a:r>
              <a:rPr sz="2000" b="1" spc="-130" dirty="0">
                <a:latin typeface="Arial"/>
                <a:cs typeface="Arial"/>
              </a:rPr>
              <a:t> </a:t>
            </a:r>
            <a:r>
              <a:rPr sz="2000" b="1" spc="-170" dirty="0">
                <a:latin typeface="Arial"/>
                <a:cs typeface="Arial"/>
              </a:rPr>
              <a:t>an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spc="-150" dirty="0">
                <a:latin typeface="Arial"/>
                <a:cs typeface="Arial"/>
              </a:rPr>
              <a:t>indication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spc="-70" dirty="0">
                <a:latin typeface="Arial"/>
                <a:cs typeface="Arial"/>
              </a:rPr>
              <a:t>of</a:t>
            </a:r>
            <a:r>
              <a:rPr sz="2000" b="1" spc="60" dirty="0">
                <a:latin typeface="Arial"/>
                <a:cs typeface="Arial"/>
              </a:rPr>
              <a:t> </a:t>
            </a:r>
            <a:r>
              <a:rPr sz="2000" b="1" spc="-155" dirty="0">
                <a:latin typeface="Arial"/>
                <a:cs typeface="Arial"/>
              </a:rPr>
              <a:t>inadequate</a:t>
            </a:r>
            <a:r>
              <a:rPr sz="2000" b="1" spc="170" dirty="0">
                <a:latin typeface="Arial"/>
                <a:cs typeface="Arial"/>
              </a:rPr>
              <a:t> </a:t>
            </a:r>
            <a:r>
              <a:rPr sz="2000" b="1" spc="-140" dirty="0">
                <a:latin typeface="Arial"/>
                <a:cs typeface="Arial"/>
              </a:rPr>
              <a:t>ventilation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spc="-140" dirty="0">
                <a:latin typeface="Arial"/>
                <a:cs typeface="Arial"/>
              </a:rPr>
              <a:t>or</a:t>
            </a:r>
            <a:r>
              <a:rPr sz="2000" b="1" spc="185" dirty="0">
                <a:latin typeface="Arial"/>
                <a:cs typeface="Arial"/>
              </a:rPr>
              <a:t> </a:t>
            </a:r>
            <a:r>
              <a:rPr sz="2000" b="1" spc="-70" dirty="0">
                <a:latin typeface="Arial"/>
                <a:cs typeface="Arial"/>
              </a:rPr>
              <a:t>of</a:t>
            </a:r>
            <a:r>
              <a:rPr sz="2000" b="1" spc="105" dirty="0">
                <a:latin typeface="Arial"/>
                <a:cs typeface="Arial"/>
              </a:rPr>
              <a:t> </a:t>
            </a:r>
            <a:r>
              <a:rPr sz="2000" b="1" spc="-114" dirty="0">
                <a:latin typeface="Arial"/>
                <a:cs typeface="Arial"/>
              </a:rPr>
              <a:t>insuﬃcient</a:t>
            </a:r>
            <a:r>
              <a:rPr sz="2000" b="1" spc="120" dirty="0">
                <a:latin typeface="Arial"/>
                <a:cs typeface="Arial"/>
              </a:rPr>
              <a:t> </a:t>
            </a:r>
            <a:r>
              <a:rPr sz="2000" b="1" spc="-165" dirty="0">
                <a:latin typeface="Arial"/>
                <a:cs typeface="Arial"/>
              </a:rPr>
              <a:t>amount</a:t>
            </a:r>
            <a:r>
              <a:rPr sz="2000" b="1" spc="120" dirty="0">
                <a:latin typeface="Arial"/>
                <a:cs typeface="Arial"/>
              </a:rPr>
              <a:t> </a:t>
            </a:r>
            <a:r>
              <a:rPr sz="2000" b="1" spc="-70" dirty="0">
                <a:latin typeface="Arial"/>
                <a:cs typeface="Arial"/>
              </a:rPr>
              <a:t>of</a:t>
            </a:r>
            <a:r>
              <a:rPr sz="2000" b="1" spc="105" dirty="0">
                <a:latin typeface="Arial"/>
                <a:cs typeface="Arial"/>
              </a:rPr>
              <a:t> </a:t>
            </a:r>
            <a:r>
              <a:rPr sz="2000" b="1" spc="-190" dirty="0">
                <a:latin typeface="Arial"/>
                <a:cs typeface="Arial"/>
              </a:rPr>
              <a:t>oxygen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spc="-120" dirty="0">
                <a:latin typeface="Arial"/>
                <a:cs typeface="Arial"/>
              </a:rPr>
              <a:t>in</a:t>
            </a:r>
            <a:r>
              <a:rPr sz="2000" b="1" spc="190" dirty="0">
                <a:latin typeface="Arial"/>
                <a:cs typeface="Arial"/>
              </a:rPr>
              <a:t> </a:t>
            </a:r>
            <a:r>
              <a:rPr sz="2000" b="1" spc="-120" dirty="0">
                <a:latin typeface="Arial"/>
                <a:cs typeface="Arial"/>
              </a:rPr>
              <a:t>the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45" dirty="0">
                <a:latin typeface="Arial"/>
                <a:cs typeface="Arial"/>
              </a:rPr>
              <a:t>circulating</a:t>
            </a:r>
            <a:r>
              <a:rPr sz="2000" b="1" spc="-215" dirty="0">
                <a:latin typeface="Arial"/>
                <a:cs typeface="Arial"/>
              </a:rPr>
              <a:t> </a:t>
            </a:r>
            <a:r>
              <a:rPr sz="2000" b="1" spc="-165" dirty="0">
                <a:latin typeface="Arial"/>
                <a:cs typeface="Arial"/>
              </a:rPr>
              <a:t>blood.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4479" y="-1892572"/>
            <a:ext cx="6473825" cy="294394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77479" marR="5081" indent="7621" algn="just">
              <a:lnSpc>
                <a:spcPct val="137100"/>
              </a:lnSpc>
              <a:spcBef>
                <a:spcPts val="90"/>
              </a:spcBef>
            </a:pPr>
            <a:r>
              <a:rPr sz="1550" spc="-65" dirty="0">
                <a:latin typeface="Roboto"/>
                <a:cs typeface="Roboto"/>
              </a:rPr>
              <a:t>D</a:t>
            </a:r>
            <a:r>
              <a:rPr sz="1550" spc="-135" dirty="0">
                <a:latin typeface="Roboto"/>
                <a:cs typeface="Roboto"/>
              </a:rPr>
              <a:t> </a:t>
            </a:r>
            <a:r>
              <a:rPr sz="1550" spc="60" dirty="0">
                <a:latin typeface="Roboto"/>
                <a:cs typeface="Roboto"/>
              </a:rPr>
              <a:t>ysp</a:t>
            </a:r>
            <a:r>
              <a:rPr sz="1550" spc="-130" dirty="0">
                <a:latin typeface="Roboto"/>
                <a:cs typeface="Roboto"/>
              </a:rPr>
              <a:t> </a:t>
            </a:r>
            <a:r>
              <a:rPr sz="1550" spc="-85" dirty="0">
                <a:latin typeface="Roboto"/>
                <a:cs typeface="Roboto"/>
              </a:rPr>
              <a:t>n</a:t>
            </a:r>
            <a:r>
              <a:rPr sz="1550" spc="-145" dirty="0">
                <a:latin typeface="Roboto"/>
                <a:cs typeface="Roboto"/>
              </a:rPr>
              <a:t> </a:t>
            </a:r>
            <a:r>
              <a:rPr sz="1550" spc="30" dirty="0">
                <a:latin typeface="Roboto"/>
                <a:cs typeface="Roboto"/>
              </a:rPr>
              <a:t>ea</a:t>
            </a:r>
            <a:r>
              <a:rPr sz="1550" spc="290" dirty="0">
                <a:latin typeface="Roboto"/>
                <a:cs typeface="Roboto"/>
              </a:rPr>
              <a:t> </a:t>
            </a:r>
            <a:r>
              <a:rPr sz="1550" spc="-85" dirty="0">
                <a:latin typeface="Roboto"/>
                <a:cs typeface="Roboto"/>
              </a:rPr>
              <a:t>h</a:t>
            </a:r>
            <a:r>
              <a:rPr sz="1550" spc="-145" dirty="0">
                <a:latin typeface="Roboto"/>
                <a:cs typeface="Roboto"/>
              </a:rPr>
              <a:t> </a:t>
            </a:r>
            <a:r>
              <a:rPr sz="1550" spc="30" dirty="0">
                <a:latin typeface="Roboto"/>
                <a:cs typeface="Roboto"/>
              </a:rPr>
              <a:t>ap</a:t>
            </a:r>
            <a:r>
              <a:rPr sz="1550" spc="-130" dirty="0">
                <a:latin typeface="Roboto"/>
                <a:cs typeface="Roboto"/>
              </a:rPr>
              <a:t> </a:t>
            </a:r>
            <a:r>
              <a:rPr sz="1550" spc="60" dirty="0">
                <a:latin typeface="Roboto"/>
                <a:cs typeface="Roboto"/>
              </a:rPr>
              <a:t>pen</a:t>
            </a:r>
            <a:r>
              <a:rPr sz="1550" spc="-145" dirty="0">
                <a:latin typeface="Roboto"/>
                <a:cs typeface="Roboto"/>
              </a:rPr>
              <a:t> </a:t>
            </a:r>
            <a:r>
              <a:rPr sz="1550" spc="-60" dirty="0">
                <a:latin typeface="Roboto"/>
                <a:cs typeface="Roboto"/>
              </a:rPr>
              <a:t>s</a:t>
            </a:r>
            <a:r>
              <a:rPr sz="1550" spc="265" dirty="0">
                <a:latin typeface="Roboto"/>
                <a:cs typeface="Roboto"/>
              </a:rPr>
              <a:t> </a:t>
            </a:r>
            <a:r>
              <a:rPr sz="1550" spc="10" dirty="0">
                <a:latin typeface="Roboto"/>
                <a:cs typeface="Roboto"/>
              </a:rPr>
              <a:t>w</a:t>
            </a:r>
            <a:r>
              <a:rPr sz="1550" spc="-165" dirty="0">
                <a:latin typeface="Roboto"/>
                <a:cs typeface="Roboto"/>
              </a:rPr>
              <a:t> </a:t>
            </a:r>
            <a:r>
              <a:rPr sz="1550" spc="-85" dirty="0">
                <a:latin typeface="Roboto"/>
                <a:cs typeface="Roboto"/>
              </a:rPr>
              <a:t>h</a:t>
            </a:r>
            <a:r>
              <a:rPr sz="1550" spc="-145" dirty="0">
                <a:latin typeface="Roboto"/>
                <a:cs typeface="Roboto"/>
              </a:rPr>
              <a:t> </a:t>
            </a:r>
            <a:r>
              <a:rPr sz="1550" spc="20" dirty="0">
                <a:latin typeface="Roboto"/>
                <a:cs typeface="Roboto"/>
              </a:rPr>
              <a:t>en</a:t>
            </a:r>
            <a:r>
              <a:rPr sz="1550" spc="300" dirty="0">
                <a:latin typeface="Roboto"/>
                <a:cs typeface="Roboto"/>
              </a:rPr>
              <a:t> </a:t>
            </a:r>
            <a:r>
              <a:rPr sz="1550" spc="-60" dirty="0">
                <a:latin typeface="Roboto"/>
                <a:cs typeface="Roboto"/>
              </a:rPr>
              <a:t>a</a:t>
            </a:r>
            <a:r>
              <a:rPr sz="1550" spc="290" dirty="0">
                <a:latin typeface="Roboto"/>
                <a:cs typeface="Roboto"/>
              </a:rPr>
              <a:t> </a:t>
            </a:r>
            <a:r>
              <a:rPr sz="1550" spc="-70" dirty="0">
                <a:latin typeface="Roboto"/>
                <a:cs typeface="Roboto"/>
              </a:rPr>
              <a:t>"</a:t>
            </a:r>
            <a:r>
              <a:rPr sz="1550" spc="-240" dirty="0">
                <a:latin typeface="Roboto"/>
                <a:cs typeface="Roboto"/>
              </a:rPr>
              <a:t> </a:t>
            </a:r>
            <a:r>
              <a:rPr sz="1550" spc="-70" dirty="0">
                <a:latin typeface="Roboto"/>
                <a:cs typeface="Roboto"/>
              </a:rPr>
              <a:t>m</a:t>
            </a:r>
            <a:r>
              <a:rPr sz="1550" spc="-100" dirty="0">
                <a:latin typeface="Roboto"/>
                <a:cs typeface="Roboto"/>
              </a:rPr>
              <a:t> </a:t>
            </a:r>
            <a:r>
              <a:rPr sz="1550" spc="-105" dirty="0">
                <a:latin typeface="Roboto"/>
                <a:cs typeface="Roboto"/>
              </a:rPr>
              <a:t>i</a:t>
            </a:r>
            <a:r>
              <a:rPr sz="1550" spc="-215" dirty="0">
                <a:latin typeface="Roboto"/>
                <a:cs typeface="Roboto"/>
              </a:rPr>
              <a:t> </a:t>
            </a:r>
            <a:r>
              <a:rPr sz="1550" spc="-60" dirty="0">
                <a:latin typeface="Roboto"/>
                <a:cs typeface="Roboto"/>
              </a:rPr>
              <a:t>s</a:t>
            </a:r>
            <a:r>
              <a:rPr sz="1550" spc="-185" dirty="0">
                <a:latin typeface="Roboto"/>
                <a:cs typeface="Roboto"/>
              </a:rPr>
              <a:t> </a:t>
            </a:r>
            <a:r>
              <a:rPr sz="1550" spc="-70" dirty="0">
                <a:latin typeface="Roboto"/>
                <a:cs typeface="Roboto"/>
              </a:rPr>
              <a:t>m</a:t>
            </a:r>
            <a:r>
              <a:rPr sz="1550" spc="-100" dirty="0">
                <a:latin typeface="Roboto"/>
                <a:cs typeface="Roboto"/>
              </a:rPr>
              <a:t> </a:t>
            </a:r>
            <a:r>
              <a:rPr sz="1550" spc="-60" dirty="0">
                <a:latin typeface="Roboto"/>
                <a:cs typeface="Roboto"/>
              </a:rPr>
              <a:t>a</a:t>
            </a:r>
            <a:r>
              <a:rPr sz="1550" spc="-155" dirty="0">
                <a:latin typeface="Roboto"/>
                <a:cs typeface="Roboto"/>
              </a:rPr>
              <a:t> </a:t>
            </a:r>
            <a:r>
              <a:rPr sz="1550" spc="15" dirty="0">
                <a:latin typeface="Roboto"/>
                <a:cs typeface="Roboto"/>
              </a:rPr>
              <a:t>tc</a:t>
            </a:r>
            <a:r>
              <a:rPr sz="1550" spc="-160" dirty="0">
                <a:latin typeface="Roboto"/>
                <a:cs typeface="Roboto"/>
              </a:rPr>
              <a:t> </a:t>
            </a:r>
            <a:r>
              <a:rPr sz="1550" spc="-85" dirty="0">
                <a:latin typeface="Roboto"/>
                <a:cs typeface="Roboto"/>
              </a:rPr>
              <a:t>h</a:t>
            </a:r>
            <a:r>
              <a:rPr sz="1550" spc="240" dirty="0">
                <a:latin typeface="Roboto"/>
                <a:cs typeface="Roboto"/>
              </a:rPr>
              <a:t> </a:t>
            </a:r>
            <a:r>
              <a:rPr sz="1550" spc="-40" dirty="0">
                <a:latin typeface="Roboto"/>
                <a:cs typeface="Roboto"/>
              </a:rPr>
              <a:t>o</a:t>
            </a:r>
            <a:r>
              <a:rPr sz="1550" spc="-150" dirty="0">
                <a:latin typeface="Roboto"/>
                <a:cs typeface="Roboto"/>
              </a:rPr>
              <a:t> </a:t>
            </a:r>
            <a:r>
              <a:rPr sz="1550" spc="65" dirty="0">
                <a:latin typeface="Roboto"/>
                <a:cs typeface="Roboto"/>
              </a:rPr>
              <a:t>ccu</a:t>
            </a:r>
            <a:r>
              <a:rPr sz="1550" spc="-140" dirty="0">
                <a:latin typeface="Roboto"/>
                <a:cs typeface="Roboto"/>
              </a:rPr>
              <a:t> </a:t>
            </a:r>
            <a:r>
              <a:rPr sz="1550" spc="25" dirty="0">
                <a:latin typeface="Roboto"/>
                <a:cs typeface="Roboto"/>
              </a:rPr>
              <a:t>rs</a:t>
            </a:r>
            <a:r>
              <a:rPr sz="1550" spc="200" dirty="0">
                <a:latin typeface="Roboto"/>
                <a:cs typeface="Roboto"/>
              </a:rPr>
              <a:t> </a:t>
            </a:r>
            <a:r>
              <a:rPr sz="1550" spc="-45" dirty="0">
                <a:latin typeface="Roboto"/>
                <a:cs typeface="Roboto"/>
              </a:rPr>
              <a:t>b</a:t>
            </a:r>
            <a:r>
              <a:rPr sz="1550" spc="-130" dirty="0">
                <a:latin typeface="Roboto"/>
                <a:cs typeface="Roboto"/>
              </a:rPr>
              <a:t> </a:t>
            </a:r>
            <a:r>
              <a:rPr sz="1550" spc="65" dirty="0">
                <a:latin typeface="Roboto"/>
                <a:cs typeface="Roboto"/>
              </a:rPr>
              <a:t>etw</a:t>
            </a:r>
            <a:r>
              <a:rPr sz="1550" spc="-165" dirty="0">
                <a:latin typeface="Roboto"/>
                <a:cs typeface="Roboto"/>
              </a:rPr>
              <a:t> </a:t>
            </a:r>
            <a:r>
              <a:rPr sz="1550" spc="45" dirty="0">
                <a:latin typeface="Roboto"/>
                <a:cs typeface="Roboto"/>
              </a:rPr>
              <a:t>ee</a:t>
            </a:r>
            <a:r>
              <a:rPr sz="1550" spc="-165" dirty="0">
                <a:latin typeface="Roboto"/>
                <a:cs typeface="Roboto"/>
              </a:rPr>
              <a:t> </a:t>
            </a:r>
            <a:r>
              <a:rPr sz="1550" spc="-85" dirty="0">
                <a:latin typeface="Roboto"/>
                <a:cs typeface="Roboto"/>
              </a:rPr>
              <a:t>n</a:t>
            </a:r>
            <a:r>
              <a:rPr sz="1550" spc="300" dirty="0">
                <a:latin typeface="Roboto"/>
                <a:cs typeface="Roboto"/>
              </a:rPr>
              <a:t> </a:t>
            </a:r>
            <a:r>
              <a:rPr sz="1550" spc="65" dirty="0">
                <a:latin typeface="Roboto"/>
                <a:cs typeface="Roboto"/>
              </a:rPr>
              <a:t>affe</a:t>
            </a:r>
            <a:r>
              <a:rPr sz="1550" spc="-165" dirty="0">
                <a:latin typeface="Roboto"/>
                <a:cs typeface="Roboto"/>
              </a:rPr>
              <a:t> </a:t>
            </a:r>
            <a:r>
              <a:rPr sz="1550" spc="30" dirty="0">
                <a:latin typeface="Roboto"/>
                <a:cs typeface="Roboto"/>
              </a:rPr>
              <a:t>ren</a:t>
            </a:r>
            <a:r>
              <a:rPr sz="1550" spc="-145" dirty="0">
                <a:latin typeface="Roboto"/>
                <a:cs typeface="Roboto"/>
              </a:rPr>
              <a:t> </a:t>
            </a:r>
            <a:r>
              <a:rPr sz="1550" spc="-40" dirty="0">
                <a:latin typeface="Roboto"/>
                <a:cs typeface="Roboto"/>
              </a:rPr>
              <a:t>t</a:t>
            </a:r>
            <a:r>
              <a:rPr sz="1550" spc="-30" dirty="0">
                <a:latin typeface="Roboto"/>
                <a:cs typeface="Roboto"/>
              </a:rPr>
              <a:t> </a:t>
            </a:r>
            <a:r>
              <a:rPr sz="1550" spc="-60" dirty="0">
                <a:latin typeface="Roboto"/>
                <a:cs typeface="Roboto"/>
              </a:rPr>
              <a:t>a</a:t>
            </a:r>
            <a:r>
              <a:rPr sz="1550" spc="-155" dirty="0">
                <a:latin typeface="Roboto"/>
                <a:cs typeface="Roboto"/>
              </a:rPr>
              <a:t> </a:t>
            </a:r>
            <a:r>
              <a:rPr sz="1550" spc="-85" dirty="0">
                <a:latin typeface="Roboto"/>
                <a:cs typeface="Roboto"/>
              </a:rPr>
              <a:t>n</a:t>
            </a:r>
            <a:r>
              <a:rPr sz="1550" spc="-145" dirty="0">
                <a:latin typeface="Roboto"/>
                <a:cs typeface="Roboto"/>
              </a:rPr>
              <a:t> </a:t>
            </a:r>
            <a:r>
              <a:rPr sz="1550" spc="-80" dirty="0">
                <a:latin typeface="Roboto"/>
                <a:cs typeface="Roboto"/>
              </a:rPr>
              <a:t>d</a:t>
            </a:r>
            <a:r>
              <a:rPr sz="1550" spc="285" dirty="0">
                <a:latin typeface="Roboto"/>
                <a:cs typeface="Roboto"/>
              </a:rPr>
              <a:t> </a:t>
            </a:r>
            <a:r>
              <a:rPr sz="1550" spc="70" dirty="0">
                <a:latin typeface="Roboto"/>
                <a:cs typeface="Roboto"/>
              </a:rPr>
              <a:t>effe</a:t>
            </a:r>
            <a:r>
              <a:rPr sz="1550" spc="-165" dirty="0">
                <a:latin typeface="Roboto"/>
                <a:cs typeface="Roboto"/>
              </a:rPr>
              <a:t> </a:t>
            </a:r>
            <a:r>
              <a:rPr sz="1550" spc="30" dirty="0">
                <a:latin typeface="Roboto"/>
                <a:cs typeface="Roboto"/>
              </a:rPr>
              <a:t>ren</a:t>
            </a:r>
            <a:r>
              <a:rPr sz="1550" spc="-145" dirty="0">
                <a:latin typeface="Roboto"/>
                <a:cs typeface="Roboto"/>
              </a:rPr>
              <a:t> </a:t>
            </a:r>
            <a:r>
              <a:rPr sz="1550" spc="-40" dirty="0">
                <a:latin typeface="Roboto"/>
                <a:cs typeface="Roboto"/>
              </a:rPr>
              <a:t>t</a:t>
            </a:r>
            <a:r>
              <a:rPr sz="1550" spc="220" dirty="0">
                <a:latin typeface="Roboto"/>
                <a:cs typeface="Roboto"/>
              </a:rPr>
              <a:t> </a:t>
            </a:r>
            <a:r>
              <a:rPr sz="1550" spc="20" dirty="0">
                <a:latin typeface="Roboto"/>
                <a:cs typeface="Roboto"/>
              </a:rPr>
              <a:t>sig</a:t>
            </a:r>
            <a:r>
              <a:rPr sz="1550" spc="-100" dirty="0">
                <a:latin typeface="Roboto"/>
                <a:cs typeface="Roboto"/>
              </a:rPr>
              <a:t> </a:t>
            </a:r>
            <a:r>
              <a:rPr sz="1550" spc="15" dirty="0">
                <a:latin typeface="Roboto"/>
                <a:cs typeface="Roboto"/>
              </a:rPr>
              <a:t>na</a:t>
            </a:r>
            <a:r>
              <a:rPr sz="1550" spc="-155" dirty="0">
                <a:latin typeface="Roboto"/>
                <a:cs typeface="Roboto"/>
              </a:rPr>
              <a:t> </a:t>
            </a:r>
            <a:r>
              <a:rPr sz="1550" spc="-120" dirty="0">
                <a:latin typeface="Roboto"/>
                <a:cs typeface="Roboto"/>
              </a:rPr>
              <a:t>l</a:t>
            </a:r>
            <a:r>
              <a:rPr sz="1550" spc="-200" dirty="0">
                <a:latin typeface="Roboto"/>
                <a:cs typeface="Roboto"/>
              </a:rPr>
              <a:t> </a:t>
            </a:r>
            <a:r>
              <a:rPr sz="1550" spc="-105" dirty="0">
                <a:latin typeface="Roboto"/>
                <a:cs typeface="Roboto"/>
              </a:rPr>
              <a:t>i</a:t>
            </a:r>
            <a:r>
              <a:rPr sz="1550" spc="-215" dirty="0">
                <a:latin typeface="Roboto"/>
                <a:cs typeface="Roboto"/>
              </a:rPr>
              <a:t> </a:t>
            </a:r>
            <a:r>
              <a:rPr sz="1550" spc="-85" dirty="0">
                <a:latin typeface="Roboto"/>
                <a:cs typeface="Roboto"/>
              </a:rPr>
              <a:t>n</a:t>
            </a:r>
            <a:r>
              <a:rPr sz="1550" spc="-145" dirty="0">
                <a:latin typeface="Roboto"/>
                <a:cs typeface="Roboto"/>
              </a:rPr>
              <a:t> </a:t>
            </a:r>
            <a:r>
              <a:rPr sz="1550" spc="-80" dirty="0">
                <a:latin typeface="Roboto"/>
                <a:cs typeface="Roboto"/>
              </a:rPr>
              <a:t>g</a:t>
            </a:r>
            <a:r>
              <a:rPr sz="1550" spc="-100" dirty="0">
                <a:latin typeface="Roboto"/>
                <a:cs typeface="Roboto"/>
              </a:rPr>
              <a:t> </a:t>
            </a:r>
            <a:r>
              <a:rPr sz="1550" spc="-130" dirty="0">
                <a:latin typeface="Roboto"/>
                <a:cs typeface="Roboto"/>
              </a:rPr>
              <a:t>.</a:t>
            </a:r>
            <a:endParaRPr sz="1550">
              <a:latin typeface="Roboto"/>
              <a:cs typeface="Roboto"/>
            </a:endParaRPr>
          </a:p>
          <a:p>
            <a:pPr marL="12701" marR="77479" indent="7621" algn="just">
              <a:lnSpc>
                <a:spcPct val="137100"/>
              </a:lnSpc>
              <a:spcBef>
                <a:spcPts val="830"/>
              </a:spcBef>
            </a:pPr>
            <a:r>
              <a:rPr sz="1550" spc="65" dirty="0">
                <a:latin typeface="Roboto"/>
                <a:cs typeface="Roboto"/>
              </a:rPr>
              <a:t>As</a:t>
            </a:r>
            <a:r>
              <a:rPr sz="1550" spc="265" dirty="0">
                <a:latin typeface="Roboto"/>
                <a:cs typeface="Roboto"/>
              </a:rPr>
              <a:t> </a:t>
            </a:r>
            <a:r>
              <a:rPr sz="1550" spc="-15" dirty="0">
                <a:latin typeface="Roboto"/>
                <a:cs typeface="Roboto"/>
              </a:rPr>
              <a:t>th</a:t>
            </a:r>
            <a:r>
              <a:rPr sz="1550" spc="-145" dirty="0">
                <a:latin typeface="Roboto"/>
                <a:cs typeface="Roboto"/>
              </a:rPr>
              <a:t> </a:t>
            </a:r>
            <a:r>
              <a:rPr sz="1550" spc="-35" dirty="0">
                <a:latin typeface="Roboto"/>
                <a:cs typeface="Roboto"/>
              </a:rPr>
              <a:t>e</a:t>
            </a:r>
            <a:r>
              <a:rPr sz="1550" spc="220" dirty="0">
                <a:latin typeface="Roboto"/>
                <a:cs typeface="Roboto"/>
              </a:rPr>
              <a:t> </a:t>
            </a:r>
            <a:r>
              <a:rPr sz="1550" spc="-45" dirty="0">
                <a:latin typeface="Roboto"/>
                <a:cs typeface="Roboto"/>
              </a:rPr>
              <a:t>b</a:t>
            </a:r>
            <a:r>
              <a:rPr sz="1550" spc="-130" dirty="0">
                <a:latin typeface="Roboto"/>
                <a:cs typeface="Roboto"/>
              </a:rPr>
              <a:t> </a:t>
            </a:r>
            <a:r>
              <a:rPr sz="1550" spc="-5" dirty="0">
                <a:latin typeface="Roboto"/>
                <a:cs typeface="Roboto"/>
              </a:rPr>
              <a:t>ra</a:t>
            </a:r>
            <a:r>
              <a:rPr sz="1550" spc="-155" dirty="0">
                <a:latin typeface="Roboto"/>
                <a:cs typeface="Roboto"/>
              </a:rPr>
              <a:t> </a:t>
            </a:r>
            <a:r>
              <a:rPr sz="1550" spc="-105" dirty="0">
                <a:latin typeface="Roboto"/>
                <a:cs typeface="Roboto"/>
              </a:rPr>
              <a:t>i</a:t>
            </a:r>
            <a:r>
              <a:rPr sz="1550" spc="-215" dirty="0">
                <a:latin typeface="Roboto"/>
                <a:cs typeface="Roboto"/>
              </a:rPr>
              <a:t> </a:t>
            </a:r>
            <a:r>
              <a:rPr sz="1550" spc="-85" dirty="0">
                <a:latin typeface="Roboto"/>
                <a:cs typeface="Roboto"/>
              </a:rPr>
              <a:t>n</a:t>
            </a:r>
            <a:r>
              <a:rPr sz="1550" spc="300" dirty="0">
                <a:latin typeface="Roboto"/>
                <a:cs typeface="Roboto"/>
              </a:rPr>
              <a:t> </a:t>
            </a:r>
            <a:r>
              <a:rPr sz="1550" spc="5" dirty="0">
                <a:latin typeface="Roboto"/>
                <a:cs typeface="Roboto"/>
              </a:rPr>
              <a:t>re</a:t>
            </a:r>
            <a:r>
              <a:rPr sz="1550" spc="-165" dirty="0">
                <a:latin typeface="Roboto"/>
                <a:cs typeface="Roboto"/>
              </a:rPr>
              <a:t> </a:t>
            </a:r>
            <a:r>
              <a:rPr sz="1550" spc="90" dirty="0">
                <a:latin typeface="Roboto"/>
                <a:cs typeface="Roboto"/>
              </a:rPr>
              <a:t>ceives</a:t>
            </a:r>
            <a:r>
              <a:rPr sz="1550" spc="265" dirty="0">
                <a:latin typeface="Roboto"/>
                <a:cs typeface="Roboto"/>
              </a:rPr>
              <a:t> </a:t>
            </a:r>
            <a:r>
              <a:rPr sz="1550" spc="-60" dirty="0">
                <a:latin typeface="Roboto"/>
                <a:cs typeface="Roboto"/>
              </a:rPr>
              <a:t>a</a:t>
            </a:r>
            <a:r>
              <a:rPr sz="1550" spc="-155" dirty="0">
                <a:latin typeface="Roboto"/>
                <a:cs typeface="Roboto"/>
              </a:rPr>
              <a:t> </a:t>
            </a:r>
            <a:r>
              <a:rPr sz="1550" spc="75" dirty="0">
                <a:latin typeface="Roboto"/>
                <a:cs typeface="Roboto"/>
              </a:rPr>
              <a:t>fferen</a:t>
            </a:r>
            <a:r>
              <a:rPr sz="1550" spc="-145" dirty="0">
                <a:latin typeface="Roboto"/>
                <a:cs typeface="Roboto"/>
              </a:rPr>
              <a:t> </a:t>
            </a:r>
            <a:r>
              <a:rPr sz="1550" spc="-40" dirty="0">
                <a:latin typeface="Roboto"/>
                <a:cs typeface="Roboto"/>
              </a:rPr>
              <a:t>t</a:t>
            </a:r>
            <a:r>
              <a:rPr sz="1550" spc="160" dirty="0">
                <a:latin typeface="Roboto"/>
                <a:cs typeface="Roboto"/>
              </a:rPr>
              <a:t> </a:t>
            </a:r>
            <a:r>
              <a:rPr sz="1550" spc="60" dirty="0">
                <a:latin typeface="Roboto"/>
                <a:cs typeface="Roboto"/>
              </a:rPr>
              <a:t>ven</a:t>
            </a:r>
            <a:r>
              <a:rPr sz="1550" spc="-145" dirty="0">
                <a:latin typeface="Roboto"/>
                <a:cs typeface="Roboto"/>
              </a:rPr>
              <a:t> </a:t>
            </a:r>
            <a:r>
              <a:rPr sz="1550" spc="-40" dirty="0">
                <a:latin typeface="Roboto"/>
                <a:cs typeface="Roboto"/>
              </a:rPr>
              <a:t>t</a:t>
            </a:r>
            <a:r>
              <a:rPr sz="1550" spc="-225" dirty="0">
                <a:latin typeface="Roboto"/>
                <a:cs typeface="Roboto"/>
              </a:rPr>
              <a:t> </a:t>
            </a:r>
            <a:r>
              <a:rPr sz="1550" spc="-105" dirty="0">
                <a:latin typeface="Roboto"/>
                <a:cs typeface="Roboto"/>
              </a:rPr>
              <a:t>i</a:t>
            </a:r>
            <a:r>
              <a:rPr sz="1550" spc="-215" dirty="0">
                <a:latin typeface="Roboto"/>
                <a:cs typeface="Roboto"/>
              </a:rPr>
              <a:t> </a:t>
            </a:r>
            <a:r>
              <a:rPr sz="1550" spc="-120" dirty="0">
                <a:latin typeface="Roboto"/>
                <a:cs typeface="Roboto"/>
              </a:rPr>
              <a:t>l</a:t>
            </a:r>
            <a:r>
              <a:rPr sz="1550" spc="-200" dirty="0">
                <a:latin typeface="Roboto"/>
                <a:cs typeface="Roboto"/>
              </a:rPr>
              <a:t> </a:t>
            </a:r>
            <a:r>
              <a:rPr sz="1550" spc="-60" dirty="0">
                <a:latin typeface="Roboto"/>
                <a:cs typeface="Roboto"/>
              </a:rPr>
              <a:t>a</a:t>
            </a:r>
            <a:r>
              <a:rPr sz="1550" spc="-155" dirty="0">
                <a:latin typeface="Roboto"/>
                <a:cs typeface="Roboto"/>
              </a:rPr>
              <a:t> </a:t>
            </a:r>
            <a:r>
              <a:rPr sz="1550" spc="40" dirty="0">
                <a:latin typeface="Roboto"/>
                <a:cs typeface="Roboto"/>
              </a:rPr>
              <a:t>tion</a:t>
            </a:r>
            <a:r>
              <a:rPr sz="1550" spc="300" dirty="0">
                <a:latin typeface="Roboto"/>
                <a:cs typeface="Roboto"/>
              </a:rPr>
              <a:t> </a:t>
            </a:r>
            <a:r>
              <a:rPr sz="1550" spc="-105" dirty="0">
                <a:latin typeface="Roboto"/>
                <a:cs typeface="Roboto"/>
              </a:rPr>
              <a:t>i</a:t>
            </a:r>
            <a:r>
              <a:rPr sz="1550" spc="-215" dirty="0">
                <a:latin typeface="Roboto"/>
                <a:cs typeface="Roboto"/>
              </a:rPr>
              <a:t> </a:t>
            </a:r>
            <a:r>
              <a:rPr sz="1550" spc="-85" dirty="0">
                <a:latin typeface="Roboto"/>
                <a:cs typeface="Roboto"/>
              </a:rPr>
              <a:t>n</a:t>
            </a:r>
            <a:r>
              <a:rPr sz="1550" spc="-145" dirty="0">
                <a:latin typeface="Roboto"/>
                <a:cs typeface="Roboto"/>
              </a:rPr>
              <a:t> </a:t>
            </a:r>
            <a:r>
              <a:rPr sz="1550" spc="30" dirty="0">
                <a:latin typeface="Roboto"/>
                <a:cs typeface="Roboto"/>
              </a:rPr>
              <a:t>fo</a:t>
            </a:r>
            <a:r>
              <a:rPr sz="1550" spc="-150" dirty="0">
                <a:latin typeface="Roboto"/>
                <a:cs typeface="Roboto"/>
              </a:rPr>
              <a:t> </a:t>
            </a:r>
            <a:r>
              <a:rPr sz="1550" spc="-10" dirty="0">
                <a:latin typeface="Roboto"/>
                <a:cs typeface="Roboto"/>
              </a:rPr>
              <a:t>rm</a:t>
            </a:r>
            <a:r>
              <a:rPr sz="1550" spc="-100" dirty="0">
                <a:latin typeface="Roboto"/>
                <a:cs typeface="Roboto"/>
              </a:rPr>
              <a:t> </a:t>
            </a:r>
            <a:r>
              <a:rPr sz="1550" spc="-60" dirty="0">
                <a:latin typeface="Roboto"/>
                <a:cs typeface="Roboto"/>
              </a:rPr>
              <a:t>a</a:t>
            </a:r>
            <a:r>
              <a:rPr sz="1550" spc="-155" dirty="0">
                <a:latin typeface="Roboto"/>
                <a:cs typeface="Roboto"/>
              </a:rPr>
              <a:t> </a:t>
            </a:r>
            <a:r>
              <a:rPr sz="1550" spc="25" dirty="0">
                <a:latin typeface="Roboto"/>
                <a:cs typeface="Roboto"/>
              </a:rPr>
              <a:t>tio</a:t>
            </a:r>
            <a:r>
              <a:rPr sz="1550" spc="-150" dirty="0">
                <a:latin typeface="Roboto"/>
                <a:cs typeface="Roboto"/>
              </a:rPr>
              <a:t> </a:t>
            </a:r>
            <a:r>
              <a:rPr sz="1550" spc="-85" dirty="0">
                <a:latin typeface="Roboto"/>
                <a:cs typeface="Roboto"/>
              </a:rPr>
              <a:t>n</a:t>
            </a:r>
            <a:r>
              <a:rPr sz="1550" spc="-145" dirty="0">
                <a:latin typeface="Roboto"/>
                <a:cs typeface="Roboto"/>
              </a:rPr>
              <a:t> </a:t>
            </a:r>
            <a:r>
              <a:rPr sz="1550" spc="-65" dirty="0">
                <a:latin typeface="Roboto"/>
                <a:cs typeface="Roboto"/>
              </a:rPr>
              <a:t>,</a:t>
            </a:r>
            <a:r>
              <a:rPr sz="1550" spc="135" dirty="0">
                <a:latin typeface="Roboto"/>
                <a:cs typeface="Roboto"/>
              </a:rPr>
              <a:t> </a:t>
            </a:r>
            <a:r>
              <a:rPr sz="1550" spc="-105" dirty="0">
                <a:latin typeface="Roboto"/>
                <a:cs typeface="Roboto"/>
              </a:rPr>
              <a:t>i</a:t>
            </a:r>
            <a:r>
              <a:rPr sz="1550" spc="-215" dirty="0">
                <a:latin typeface="Roboto"/>
                <a:cs typeface="Roboto"/>
              </a:rPr>
              <a:t> </a:t>
            </a:r>
            <a:r>
              <a:rPr sz="1550" spc="-40" dirty="0">
                <a:latin typeface="Roboto"/>
                <a:cs typeface="Roboto"/>
              </a:rPr>
              <a:t>t</a:t>
            </a:r>
            <a:r>
              <a:rPr sz="1550" spc="220" dirty="0">
                <a:latin typeface="Roboto"/>
                <a:cs typeface="Roboto"/>
              </a:rPr>
              <a:t> </a:t>
            </a:r>
            <a:r>
              <a:rPr sz="1550" spc="-105" dirty="0">
                <a:latin typeface="Roboto"/>
                <a:cs typeface="Roboto"/>
              </a:rPr>
              <a:t>i</a:t>
            </a:r>
            <a:r>
              <a:rPr sz="1550" spc="-215" dirty="0">
                <a:latin typeface="Roboto"/>
                <a:cs typeface="Roboto"/>
              </a:rPr>
              <a:t> </a:t>
            </a:r>
            <a:r>
              <a:rPr sz="1550" spc="-60" dirty="0">
                <a:latin typeface="Roboto"/>
                <a:cs typeface="Roboto"/>
              </a:rPr>
              <a:t>s</a:t>
            </a:r>
            <a:r>
              <a:rPr sz="1550" spc="200" dirty="0">
                <a:latin typeface="Roboto"/>
                <a:cs typeface="Roboto"/>
              </a:rPr>
              <a:t> </a:t>
            </a:r>
            <a:r>
              <a:rPr sz="1550" spc="-60" dirty="0">
                <a:latin typeface="Roboto"/>
                <a:cs typeface="Roboto"/>
              </a:rPr>
              <a:t>a</a:t>
            </a:r>
            <a:r>
              <a:rPr sz="1550" spc="-155" dirty="0">
                <a:latin typeface="Roboto"/>
                <a:cs typeface="Roboto"/>
              </a:rPr>
              <a:t> </a:t>
            </a:r>
            <a:r>
              <a:rPr sz="1550" spc="-45" dirty="0">
                <a:latin typeface="Roboto"/>
                <a:cs typeface="Roboto"/>
              </a:rPr>
              <a:t>b</a:t>
            </a:r>
            <a:r>
              <a:rPr sz="1550" spc="-130" dirty="0">
                <a:latin typeface="Roboto"/>
                <a:cs typeface="Roboto"/>
              </a:rPr>
              <a:t> </a:t>
            </a:r>
            <a:r>
              <a:rPr sz="1550" spc="-120" dirty="0">
                <a:latin typeface="Roboto"/>
                <a:cs typeface="Roboto"/>
              </a:rPr>
              <a:t>l</a:t>
            </a:r>
            <a:r>
              <a:rPr sz="1550" spc="-200" dirty="0">
                <a:latin typeface="Roboto"/>
                <a:cs typeface="Roboto"/>
              </a:rPr>
              <a:t> </a:t>
            </a:r>
            <a:r>
              <a:rPr sz="1550" spc="-35" dirty="0">
                <a:latin typeface="Roboto"/>
                <a:cs typeface="Roboto"/>
              </a:rPr>
              <a:t>e</a:t>
            </a:r>
            <a:r>
              <a:rPr sz="1550" spc="-20" dirty="0">
                <a:latin typeface="Roboto"/>
                <a:cs typeface="Roboto"/>
              </a:rPr>
              <a:t> </a:t>
            </a:r>
            <a:r>
              <a:rPr sz="1550" spc="10" dirty="0">
                <a:latin typeface="Roboto"/>
                <a:cs typeface="Roboto"/>
              </a:rPr>
              <a:t>to</a:t>
            </a:r>
            <a:r>
              <a:rPr sz="1550" spc="295" dirty="0">
                <a:latin typeface="Roboto"/>
                <a:cs typeface="Roboto"/>
              </a:rPr>
              <a:t> </a:t>
            </a:r>
            <a:r>
              <a:rPr sz="1550" spc="50" dirty="0">
                <a:latin typeface="Roboto"/>
                <a:cs typeface="Roboto"/>
              </a:rPr>
              <a:t>co</a:t>
            </a:r>
            <a:r>
              <a:rPr sz="1550" spc="-150" dirty="0">
                <a:latin typeface="Roboto"/>
                <a:cs typeface="Roboto"/>
              </a:rPr>
              <a:t> </a:t>
            </a:r>
            <a:r>
              <a:rPr sz="1550" spc="-70" dirty="0">
                <a:latin typeface="Roboto"/>
                <a:cs typeface="Roboto"/>
              </a:rPr>
              <a:t>m</a:t>
            </a:r>
            <a:r>
              <a:rPr sz="1550" spc="-100" dirty="0">
                <a:latin typeface="Roboto"/>
                <a:cs typeface="Roboto"/>
              </a:rPr>
              <a:t> </a:t>
            </a:r>
            <a:r>
              <a:rPr sz="1550" spc="40" dirty="0">
                <a:latin typeface="Roboto"/>
                <a:cs typeface="Roboto"/>
              </a:rPr>
              <a:t>pa</a:t>
            </a:r>
            <a:r>
              <a:rPr sz="1550" spc="-155" dirty="0">
                <a:latin typeface="Roboto"/>
                <a:cs typeface="Roboto"/>
              </a:rPr>
              <a:t> </a:t>
            </a:r>
            <a:r>
              <a:rPr sz="1550" spc="5" dirty="0">
                <a:latin typeface="Roboto"/>
                <a:cs typeface="Roboto"/>
              </a:rPr>
              <a:t>re</a:t>
            </a:r>
            <a:r>
              <a:rPr sz="1550" spc="285" dirty="0">
                <a:latin typeface="Roboto"/>
                <a:cs typeface="Roboto"/>
              </a:rPr>
              <a:t> </a:t>
            </a:r>
            <a:r>
              <a:rPr sz="1550" spc="-105" dirty="0">
                <a:latin typeface="Roboto"/>
                <a:cs typeface="Roboto"/>
              </a:rPr>
              <a:t>i</a:t>
            </a:r>
            <a:r>
              <a:rPr sz="1550" spc="-215" dirty="0">
                <a:latin typeface="Roboto"/>
                <a:cs typeface="Roboto"/>
              </a:rPr>
              <a:t> </a:t>
            </a:r>
            <a:r>
              <a:rPr sz="1550" spc="-40" dirty="0">
                <a:latin typeface="Roboto"/>
                <a:cs typeface="Roboto"/>
              </a:rPr>
              <a:t>t</a:t>
            </a:r>
            <a:r>
              <a:rPr sz="1550" spc="160" dirty="0">
                <a:latin typeface="Roboto"/>
                <a:cs typeface="Roboto"/>
              </a:rPr>
              <a:t> </a:t>
            </a:r>
            <a:r>
              <a:rPr sz="1550" spc="40" dirty="0">
                <a:latin typeface="Roboto"/>
                <a:cs typeface="Roboto"/>
              </a:rPr>
              <a:t>to</a:t>
            </a:r>
            <a:r>
              <a:rPr sz="1550" spc="229" dirty="0">
                <a:latin typeface="Roboto"/>
                <a:cs typeface="Roboto"/>
              </a:rPr>
              <a:t> </a:t>
            </a:r>
            <a:r>
              <a:rPr sz="1550" spc="-15" dirty="0">
                <a:latin typeface="Roboto"/>
                <a:cs typeface="Roboto"/>
              </a:rPr>
              <a:t>th</a:t>
            </a:r>
            <a:r>
              <a:rPr sz="1550" spc="-145" dirty="0">
                <a:latin typeface="Roboto"/>
                <a:cs typeface="Roboto"/>
              </a:rPr>
              <a:t> </a:t>
            </a:r>
            <a:r>
              <a:rPr sz="1550" spc="-35" dirty="0">
                <a:latin typeface="Roboto"/>
                <a:cs typeface="Roboto"/>
              </a:rPr>
              <a:t>e</a:t>
            </a:r>
            <a:r>
              <a:rPr sz="1550" spc="285" dirty="0">
                <a:latin typeface="Roboto"/>
                <a:cs typeface="Roboto"/>
              </a:rPr>
              <a:t> </a:t>
            </a:r>
            <a:r>
              <a:rPr sz="1550" spc="25" dirty="0">
                <a:latin typeface="Roboto"/>
                <a:cs typeface="Roboto"/>
              </a:rPr>
              <a:t>cu</a:t>
            </a:r>
            <a:r>
              <a:rPr sz="1550" spc="-140" dirty="0">
                <a:latin typeface="Roboto"/>
                <a:cs typeface="Roboto"/>
              </a:rPr>
              <a:t> </a:t>
            </a:r>
            <a:r>
              <a:rPr sz="1550" spc="20" dirty="0">
                <a:latin typeface="Roboto"/>
                <a:cs typeface="Roboto"/>
              </a:rPr>
              <a:t>rre</a:t>
            </a:r>
            <a:r>
              <a:rPr sz="1550" spc="-165" dirty="0">
                <a:latin typeface="Roboto"/>
                <a:cs typeface="Roboto"/>
              </a:rPr>
              <a:t> </a:t>
            </a:r>
            <a:r>
              <a:rPr sz="1550" spc="-85" dirty="0">
                <a:latin typeface="Roboto"/>
                <a:cs typeface="Roboto"/>
              </a:rPr>
              <a:t>n</a:t>
            </a:r>
            <a:r>
              <a:rPr sz="1550" spc="-145" dirty="0">
                <a:latin typeface="Roboto"/>
                <a:cs typeface="Roboto"/>
              </a:rPr>
              <a:t> </a:t>
            </a:r>
            <a:r>
              <a:rPr sz="1550" spc="-40" dirty="0">
                <a:latin typeface="Roboto"/>
                <a:cs typeface="Roboto"/>
              </a:rPr>
              <a:t>t</a:t>
            </a:r>
            <a:r>
              <a:rPr sz="1550" spc="160" dirty="0">
                <a:latin typeface="Roboto"/>
                <a:cs typeface="Roboto"/>
              </a:rPr>
              <a:t> </a:t>
            </a:r>
            <a:r>
              <a:rPr sz="1550" spc="-120" dirty="0">
                <a:latin typeface="Roboto"/>
                <a:cs typeface="Roboto"/>
              </a:rPr>
              <a:t>l</a:t>
            </a:r>
            <a:r>
              <a:rPr sz="1550" spc="-200" dirty="0">
                <a:latin typeface="Roboto"/>
                <a:cs typeface="Roboto"/>
              </a:rPr>
              <a:t> </a:t>
            </a:r>
            <a:r>
              <a:rPr sz="1550" spc="75" dirty="0">
                <a:latin typeface="Roboto"/>
                <a:cs typeface="Roboto"/>
              </a:rPr>
              <a:t>eve</a:t>
            </a:r>
            <a:r>
              <a:rPr sz="1550" spc="-165" dirty="0">
                <a:latin typeface="Roboto"/>
                <a:cs typeface="Roboto"/>
              </a:rPr>
              <a:t> </a:t>
            </a:r>
            <a:r>
              <a:rPr sz="1550" spc="-120" dirty="0">
                <a:latin typeface="Roboto"/>
                <a:cs typeface="Roboto"/>
              </a:rPr>
              <a:t>l</a:t>
            </a:r>
            <a:r>
              <a:rPr sz="1550" spc="245" dirty="0">
                <a:latin typeface="Roboto"/>
                <a:cs typeface="Roboto"/>
              </a:rPr>
              <a:t> </a:t>
            </a:r>
            <a:r>
              <a:rPr sz="1550" spc="80" dirty="0">
                <a:latin typeface="Roboto"/>
                <a:cs typeface="Roboto"/>
              </a:rPr>
              <a:t>of</a:t>
            </a:r>
            <a:r>
              <a:rPr sz="1550" spc="135" dirty="0">
                <a:latin typeface="Roboto"/>
                <a:cs typeface="Roboto"/>
              </a:rPr>
              <a:t> </a:t>
            </a:r>
            <a:r>
              <a:rPr sz="1550" spc="5" dirty="0">
                <a:latin typeface="Roboto"/>
                <a:cs typeface="Roboto"/>
              </a:rPr>
              <a:t>re</a:t>
            </a:r>
            <a:r>
              <a:rPr sz="1550" spc="-165" dirty="0">
                <a:latin typeface="Roboto"/>
                <a:cs typeface="Roboto"/>
              </a:rPr>
              <a:t> </a:t>
            </a:r>
            <a:r>
              <a:rPr sz="1550" spc="20" dirty="0">
                <a:latin typeface="Roboto"/>
                <a:cs typeface="Roboto"/>
              </a:rPr>
              <a:t>sp</a:t>
            </a:r>
            <a:r>
              <a:rPr sz="1550" spc="-130" dirty="0">
                <a:latin typeface="Roboto"/>
                <a:cs typeface="Roboto"/>
              </a:rPr>
              <a:t> </a:t>
            </a:r>
            <a:r>
              <a:rPr sz="1550" spc="-105" dirty="0">
                <a:latin typeface="Roboto"/>
                <a:cs typeface="Roboto"/>
              </a:rPr>
              <a:t>i</a:t>
            </a:r>
            <a:r>
              <a:rPr sz="1550" spc="-215" dirty="0">
                <a:latin typeface="Roboto"/>
                <a:cs typeface="Roboto"/>
              </a:rPr>
              <a:t> </a:t>
            </a:r>
            <a:r>
              <a:rPr sz="1550" spc="-5" dirty="0">
                <a:latin typeface="Roboto"/>
                <a:cs typeface="Roboto"/>
              </a:rPr>
              <a:t>ra</a:t>
            </a:r>
            <a:r>
              <a:rPr sz="1550" spc="-155" dirty="0">
                <a:latin typeface="Roboto"/>
                <a:cs typeface="Roboto"/>
              </a:rPr>
              <a:t> </a:t>
            </a:r>
            <a:r>
              <a:rPr sz="1550" spc="-25" dirty="0">
                <a:latin typeface="Roboto"/>
                <a:cs typeface="Roboto"/>
              </a:rPr>
              <a:t>ti</a:t>
            </a:r>
            <a:r>
              <a:rPr sz="1550" spc="-155" dirty="0">
                <a:latin typeface="Roboto"/>
                <a:cs typeface="Roboto"/>
              </a:rPr>
              <a:t> </a:t>
            </a:r>
            <a:r>
              <a:rPr sz="1550" spc="20" dirty="0">
                <a:latin typeface="Roboto"/>
                <a:cs typeface="Roboto"/>
              </a:rPr>
              <a:t>on</a:t>
            </a:r>
            <a:r>
              <a:rPr sz="1550" spc="300" dirty="0">
                <a:latin typeface="Roboto"/>
                <a:cs typeface="Roboto"/>
              </a:rPr>
              <a:t> </a:t>
            </a:r>
            <a:r>
              <a:rPr sz="1550" spc="75" dirty="0">
                <a:latin typeface="Roboto"/>
                <a:cs typeface="Roboto"/>
              </a:rPr>
              <a:t>by</a:t>
            </a:r>
            <a:r>
              <a:rPr sz="1550" spc="204" dirty="0">
                <a:latin typeface="Roboto"/>
                <a:cs typeface="Roboto"/>
              </a:rPr>
              <a:t> </a:t>
            </a:r>
            <a:r>
              <a:rPr sz="1550" spc="-15" dirty="0">
                <a:latin typeface="Roboto"/>
                <a:cs typeface="Roboto"/>
              </a:rPr>
              <a:t>th</a:t>
            </a:r>
            <a:r>
              <a:rPr sz="1550" spc="-145" dirty="0">
                <a:latin typeface="Roboto"/>
                <a:cs typeface="Roboto"/>
              </a:rPr>
              <a:t> </a:t>
            </a:r>
            <a:r>
              <a:rPr sz="1550" spc="-35" dirty="0">
                <a:latin typeface="Roboto"/>
                <a:cs typeface="Roboto"/>
              </a:rPr>
              <a:t>e</a:t>
            </a:r>
            <a:r>
              <a:rPr sz="1550" spc="220" dirty="0">
                <a:latin typeface="Roboto"/>
                <a:cs typeface="Roboto"/>
              </a:rPr>
              <a:t> </a:t>
            </a:r>
            <a:r>
              <a:rPr sz="1550" spc="-35" dirty="0">
                <a:latin typeface="Roboto"/>
                <a:cs typeface="Roboto"/>
              </a:rPr>
              <a:t>e</a:t>
            </a:r>
            <a:r>
              <a:rPr sz="1550" spc="-165" dirty="0">
                <a:latin typeface="Roboto"/>
                <a:cs typeface="Roboto"/>
              </a:rPr>
              <a:t> </a:t>
            </a:r>
            <a:r>
              <a:rPr sz="1550" spc="65" dirty="0">
                <a:latin typeface="Roboto"/>
                <a:cs typeface="Roboto"/>
              </a:rPr>
              <a:t>fferen</a:t>
            </a:r>
            <a:r>
              <a:rPr sz="1550" spc="-145" dirty="0">
                <a:latin typeface="Roboto"/>
                <a:cs typeface="Roboto"/>
              </a:rPr>
              <a:t> </a:t>
            </a:r>
            <a:r>
              <a:rPr sz="1550" spc="-40" dirty="0">
                <a:latin typeface="Roboto"/>
                <a:cs typeface="Roboto"/>
              </a:rPr>
              <a:t>t</a:t>
            </a:r>
            <a:r>
              <a:rPr sz="1550" spc="-30" dirty="0">
                <a:latin typeface="Roboto"/>
                <a:cs typeface="Roboto"/>
              </a:rPr>
              <a:t> </a:t>
            </a:r>
            <a:r>
              <a:rPr sz="1550" spc="-60" dirty="0">
                <a:latin typeface="Roboto"/>
                <a:cs typeface="Roboto"/>
              </a:rPr>
              <a:t>s</a:t>
            </a:r>
            <a:r>
              <a:rPr sz="1550" spc="-185" dirty="0">
                <a:latin typeface="Roboto"/>
                <a:cs typeface="Roboto"/>
              </a:rPr>
              <a:t> </a:t>
            </a:r>
            <a:r>
              <a:rPr sz="1550" spc="-105" dirty="0">
                <a:latin typeface="Roboto"/>
                <a:cs typeface="Roboto"/>
              </a:rPr>
              <a:t>i</a:t>
            </a:r>
            <a:r>
              <a:rPr sz="1550" spc="-215" dirty="0">
                <a:latin typeface="Roboto"/>
                <a:cs typeface="Roboto"/>
              </a:rPr>
              <a:t> </a:t>
            </a:r>
            <a:r>
              <a:rPr sz="1550" spc="-80" dirty="0">
                <a:latin typeface="Roboto"/>
                <a:cs typeface="Roboto"/>
              </a:rPr>
              <a:t>g</a:t>
            </a:r>
            <a:r>
              <a:rPr sz="1550" spc="-160" dirty="0">
                <a:latin typeface="Roboto"/>
                <a:cs typeface="Roboto"/>
              </a:rPr>
              <a:t> </a:t>
            </a:r>
            <a:r>
              <a:rPr sz="1550" spc="-85" dirty="0">
                <a:latin typeface="Roboto"/>
                <a:cs typeface="Roboto"/>
              </a:rPr>
              <a:t>n</a:t>
            </a:r>
            <a:r>
              <a:rPr sz="1550" spc="-145" dirty="0">
                <a:latin typeface="Roboto"/>
                <a:cs typeface="Roboto"/>
              </a:rPr>
              <a:t> </a:t>
            </a:r>
            <a:r>
              <a:rPr sz="1550" spc="-60" dirty="0">
                <a:latin typeface="Roboto"/>
                <a:cs typeface="Roboto"/>
              </a:rPr>
              <a:t>a</a:t>
            </a:r>
            <a:r>
              <a:rPr sz="1550" spc="-155" dirty="0">
                <a:latin typeface="Roboto"/>
                <a:cs typeface="Roboto"/>
              </a:rPr>
              <a:t> </a:t>
            </a:r>
            <a:r>
              <a:rPr sz="1550" spc="-120" dirty="0">
                <a:latin typeface="Roboto"/>
                <a:cs typeface="Roboto"/>
              </a:rPr>
              <a:t>l</a:t>
            </a:r>
            <a:r>
              <a:rPr sz="1550" spc="-200" dirty="0">
                <a:latin typeface="Roboto"/>
                <a:cs typeface="Roboto"/>
              </a:rPr>
              <a:t> </a:t>
            </a:r>
            <a:r>
              <a:rPr sz="1550" spc="-60" dirty="0">
                <a:latin typeface="Roboto"/>
                <a:cs typeface="Roboto"/>
              </a:rPr>
              <a:t>s</a:t>
            </a:r>
            <a:r>
              <a:rPr sz="1550" spc="-185" dirty="0">
                <a:latin typeface="Roboto"/>
                <a:cs typeface="Roboto"/>
              </a:rPr>
              <a:t> </a:t>
            </a:r>
            <a:r>
              <a:rPr sz="1550" spc="-130" dirty="0">
                <a:latin typeface="Roboto"/>
                <a:cs typeface="Roboto"/>
              </a:rPr>
              <a:t>.</a:t>
            </a:r>
            <a:endParaRPr sz="155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450">
              <a:latin typeface="Roboto"/>
              <a:cs typeface="Roboto"/>
            </a:endParaRPr>
          </a:p>
          <a:p>
            <a:pPr>
              <a:spcBef>
                <a:spcPts val="980"/>
              </a:spcBef>
            </a:pPr>
            <a:endParaRPr sz="1450">
              <a:latin typeface="Roboto"/>
              <a:cs typeface="Roboto"/>
            </a:endParaRPr>
          </a:p>
          <a:p>
            <a:pPr marL="12701" marR="139716" indent="7621">
              <a:lnSpc>
                <a:spcPct val="137100"/>
              </a:lnSpc>
            </a:pPr>
            <a:r>
              <a:rPr sz="1550" spc="-150" dirty="0">
                <a:latin typeface="Roboto"/>
                <a:cs typeface="Roboto"/>
              </a:rPr>
              <a:t>I </a:t>
            </a:r>
            <a:r>
              <a:rPr sz="1550" dirty="0">
                <a:latin typeface="Roboto"/>
                <a:cs typeface="Roboto"/>
              </a:rPr>
              <a:t>f</a:t>
            </a:r>
            <a:r>
              <a:rPr sz="1550" spc="170" dirty="0">
                <a:latin typeface="Roboto"/>
                <a:cs typeface="Roboto"/>
              </a:rPr>
              <a:t> </a:t>
            </a:r>
            <a:r>
              <a:rPr sz="1550" spc="-20" dirty="0">
                <a:latin typeface="Roboto"/>
                <a:cs typeface="Roboto"/>
              </a:rPr>
              <a:t>th</a:t>
            </a:r>
            <a:r>
              <a:rPr sz="1550" spc="-130" dirty="0">
                <a:latin typeface="Roboto"/>
                <a:cs typeface="Roboto"/>
              </a:rPr>
              <a:t> </a:t>
            </a:r>
            <a:r>
              <a:rPr sz="1550" dirty="0">
                <a:latin typeface="Roboto"/>
                <a:cs typeface="Roboto"/>
              </a:rPr>
              <a:t>e</a:t>
            </a:r>
            <a:r>
              <a:rPr sz="1550" spc="254" dirty="0">
                <a:latin typeface="Roboto"/>
                <a:cs typeface="Roboto"/>
              </a:rPr>
              <a:t> </a:t>
            </a:r>
            <a:r>
              <a:rPr sz="1550" spc="-125" dirty="0">
                <a:latin typeface="Roboto"/>
                <a:cs typeface="Roboto"/>
              </a:rPr>
              <a:t>l</a:t>
            </a:r>
            <a:r>
              <a:rPr sz="1550" spc="-120" dirty="0">
                <a:latin typeface="Roboto"/>
                <a:cs typeface="Roboto"/>
              </a:rPr>
              <a:t> </a:t>
            </a:r>
            <a:r>
              <a:rPr sz="1550" spc="70" dirty="0">
                <a:latin typeface="Roboto"/>
                <a:cs typeface="Roboto"/>
              </a:rPr>
              <a:t>evel</a:t>
            </a:r>
            <a:r>
              <a:rPr sz="1550" spc="285" dirty="0">
                <a:latin typeface="Roboto"/>
                <a:cs typeface="Roboto"/>
              </a:rPr>
              <a:t> </a:t>
            </a:r>
            <a:r>
              <a:rPr sz="1550" spc="-45" dirty="0">
                <a:latin typeface="Roboto"/>
                <a:cs typeface="Roboto"/>
              </a:rPr>
              <a:t>o</a:t>
            </a:r>
            <a:r>
              <a:rPr sz="1550" spc="-135" dirty="0">
                <a:latin typeface="Roboto"/>
                <a:cs typeface="Roboto"/>
              </a:rPr>
              <a:t> </a:t>
            </a:r>
            <a:r>
              <a:rPr sz="1550" dirty="0">
                <a:latin typeface="Roboto"/>
                <a:cs typeface="Roboto"/>
              </a:rPr>
              <a:t>f</a:t>
            </a:r>
            <a:r>
              <a:rPr sz="1550" spc="170" dirty="0">
                <a:latin typeface="Roboto"/>
                <a:cs typeface="Roboto"/>
              </a:rPr>
              <a:t> </a:t>
            </a:r>
            <a:r>
              <a:rPr sz="1550" dirty="0">
                <a:latin typeface="Roboto"/>
                <a:cs typeface="Roboto"/>
              </a:rPr>
              <a:t>res</a:t>
            </a:r>
            <a:r>
              <a:rPr sz="1550" spc="-175" dirty="0">
                <a:latin typeface="Roboto"/>
                <a:cs typeface="Roboto"/>
              </a:rPr>
              <a:t> </a:t>
            </a:r>
            <a:r>
              <a:rPr sz="1550" spc="-50" dirty="0">
                <a:latin typeface="Roboto"/>
                <a:cs typeface="Roboto"/>
              </a:rPr>
              <a:t>p</a:t>
            </a:r>
            <a:r>
              <a:rPr sz="1550" spc="-180" dirty="0">
                <a:latin typeface="Roboto"/>
                <a:cs typeface="Roboto"/>
              </a:rPr>
              <a:t> </a:t>
            </a:r>
            <a:r>
              <a:rPr sz="1550" spc="-110" dirty="0">
                <a:latin typeface="Roboto"/>
                <a:cs typeface="Roboto"/>
              </a:rPr>
              <a:t>i</a:t>
            </a:r>
            <a:r>
              <a:rPr sz="1550" spc="-204" dirty="0">
                <a:latin typeface="Roboto"/>
                <a:cs typeface="Roboto"/>
              </a:rPr>
              <a:t> </a:t>
            </a:r>
            <a:r>
              <a:rPr sz="1550" dirty="0">
                <a:latin typeface="Roboto"/>
                <a:cs typeface="Roboto"/>
              </a:rPr>
              <a:t>ra</a:t>
            </a:r>
            <a:r>
              <a:rPr sz="1550" spc="-140" dirty="0">
                <a:latin typeface="Roboto"/>
                <a:cs typeface="Roboto"/>
              </a:rPr>
              <a:t> </a:t>
            </a:r>
            <a:r>
              <a:rPr sz="1550" dirty="0">
                <a:latin typeface="Roboto"/>
                <a:cs typeface="Roboto"/>
              </a:rPr>
              <a:t>tion</a:t>
            </a:r>
            <a:r>
              <a:rPr sz="1550" spc="340" dirty="0">
                <a:latin typeface="Roboto"/>
                <a:cs typeface="Roboto"/>
              </a:rPr>
              <a:t> </a:t>
            </a:r>
            <a:r>
              <a:rPr sz="1550" spc="-110" dirty="0">
                <a:latin typeface="Roboto"/>
                <a:cs typeface="Roboto"/>
              </a:rPr>
              <a:t>i</a:t>
            </a:r>
            <a:r>
              <a:rPr sz="1550" spc="-204" dirty="0">
                <a:latin typeface="Roboto"/>
                <a:cs typeface="Roboto"/>
              </a:rPr>
              <a:t> </a:t>
            </a:r>
            <a:r>
              <a:rPr sz="1550" dirty="0">
                <a:latin typeface="Roboto"/>
                <a:cs typeface="Roboto"/>
              </a:rPr>
              <a:t>s</a:t>
            </a:r>
            <a:r>
              <a:rPr sz="1550" spc="305" dirty="0">
                <a:latin typeface="Roboto"/>
                <a:cs typeface="Roboto"/>
              </a:rPr>
              <a:t> </a:t>
            </a:r>
            <a:r>
              <a:rPr sz="1550" spc="-110" dirty="0">
                <a:latin typeface="Roboto"/>
                <a:cs typeface="Roboto"/>
              </a:rPr>
              <a:t>i</a:t>
            </a:r>
            <a:r>
              <a:rPr sz="1550" spc="-204" dirty="0">
                <a:latin typeface="Roboto"/>
                <a:cs typeface="Roboto"/>
              </a:rPr>
              <a:t> </a:t>
            </a:r>
            <a:r>
              <a:rPr sz="1550" spc="-85" dirty="0">
                <a:latin typeface="Roboto"/>
                <a:cs typeface="Roboto"/>
              </a:rPr>
              <a:t>n</a:t>
            </a:r>
            <a:r>
              <a:rPr sz="1550" spc="-130" dirty="0">
                <a:latin typeface="Roboto"/>
                <a:cs typeface="Roboto"/>
              </a:rPr>
              <a:t> </a:t>
            </a:r>
            <a:r>
              <a:rPr sz="1550" spc="-65" dirty="0">
                <a:latin typeface="Roboto"/>
                <a:cs typeface="Roboto"/>
              </a:rPr>
              <a:t>a</a:t>
            </a:r>
            <a:r>
              <a:rPr sz="1550" spc="-140" dirty="0">
                <a:latin typeface="Roboto"/>
                <a:cs typeface="Roboto"/>
              </a:rPr>
              <a:t> </a:t>
            </a:r>
            <a:r>
              <a:rPr sz="1550" spc="50" dirty="0">
                <a:latin typeface="Roboto"/>
                <a:cs typeface="Roboto"/>
              </a:rPr>
              <a:t>pp</a:t>
            </a:r>
            <a:r>
              <a:rPr sz="1550" spc="-110" dirty="0">
                <a:latin typeface="Roboto"/>
                <a:cs typeface="Roboto"/>
              </a:rPr>
              <a:t> </a:t>
            </a:r>
            <a:r>
              <a:rPr sz="1550" dirty="0">
                <a:latin typeface="Roboto"/>
                <a:cs typeface="Roboto"/>
              </a:rPr>
              <a:t>ro</a:t>
            </a:r>
            <a:r>
              <a:rPr sz="1550" spc="-140" dirty="0">
                <a:latin typeface="Roboto"/>
                <a:cs typeface="Roboto"/>
              </a:rPr>
              <a:t> </a:t>
            </a:r>
            <a:r>
              <a:rPr sz="1550" spc="50" dirty="0">
                <a:latin typeface="Roboto"/>
                <a:cs typeface="Roboto"/>
              </a:rPr>
              <a:t>pria</a:t>
            </a:r>
            <a:r>
              <a:rPr sz="1550" spc="-140" dirty="0">
                <a:latin typeface="Roboto"/>
                <a:cs typeface="Roboto"/>
              </a:rPr>
              <a:t> </a:t>
            </a:r>
            <a:r>
              <a:rPr sz="1550" dirty="0">
                <a:latin typeface="Roboto"/>
                <a:cs typeface="Roboto"/>
              </a:rPr>
              <a:t>te</a:t>
            </a:r>
            <a:r>
              <a:rPr sz="1550" spc="260" dirty="0">
                <a:latin typeface="Roboto"/>
                <a:cs typeface="Roboto"/>
              </a:rPr>
              <a:t> </a:t>
            </a:r>
            <a:r>
              <a:rPr sz="1550" spc="75" dirty="0">
                <a:latin typeface="Roboto"/>
                <a:cs typeface="Roboto"/>
              </a:rPr>
              <a:t>for</a:t>
            </a:r>
            <a:r>
              <a:rPr sz="1550" spc="215" dirty="0">
                <a:latin typeface="Roboto"/>
                <a:cs typeface="Roboto"/>
              </a:rPr>
              <a:t> </a:t>
            </a:r>
            <a:r>
              <a:rPr sz="1550" spc="-20" dirty="0">
                <a:latin typeface="Roboto"/>
                <a:cs typeface="Roboto"/>
              </a:rPr>
              <a:t>th</a:t>
            </a:r>
            <a:r>
              <a:rPr sz="1550" spc="-130" dirty="0">
                <a:latin typeface="Roboto"/>
                <a:cs typeface="Roboto"/>
              </a:rPr>
              <a:t> </a:t>
            </a:r>
            <a:r>
              <a:rPr sz="1550" dirty="0">
                <a:latin typeface="Roboto"/>
                <a:cs typeface="Roboto"/>
              </a:rPr>
              <a:t>e</a:t>
            </a:r>
            <a:r>
              <a:rPr sz="1550" spc="254" dirty="0">
                <a:latin typeface="Roboto"/>
                <a:cs typeface="Roboto"/>
              </a:rPr>
              <a:t> </a:t>
            </a:r>
            <a:r>
              <a:rPr sz="1550" spc="-50" dirty="0">
                <a:latin typeface="Roboto"/>
                <a:cs typeface="Roboto"/>
              </a:rPr>
              <a:t>b</a:t>
            </a:r>
            <a:r>
              <a:rPr sz="1550" spc="-110" dirty="0">
                <a:latin typeface="Roboto"/>
                <a:cs typeface="Roboto"/>
              </a:rPr>
              <a:t> </a:t>
            </a:r>
            <a:r>
              <a:rPr sz="1550" dirty="0">
                <a:latin typeface="Roboto"/>
                <a:cs typeface="Roboto"/>
              </a:rPr>
              <a:t>od</a:t>
            </a:r>
            <a:r>
              <a:rPr sz="1550" spc="-80" dirty="0">
                <a:latin typeface="Roboto"/>
                <a:cs typeface="Roboto"/>
              </a:rPr>
              <a:t> </a:t>
            </a:r>
            <a:r>
              <a:rPr sz="1550" dirty="0">
                <a:latin typeface="Roboto"/>
                <a:cs typeface="Roboto"/>
              </a:rPr>
              <a:t>y's</a:t>
            </a:r>
            <a:r>
              <a:rPr sz="1550" spc="240" dirty="0">
                <a:latin typeface="Roboto"/>
                <a:cs typeface="Roboto"/>
              </a:rPr>
              <a:t> </a:t>
            </a:r>
            <a:r>
              <a:rPr sz="1550" spc="-65" dirty="0">
                <a:latin typeface="Roboto"/>
                <a:cs typeface="Roboto"/>
              </a:rPr>
              <a:t>s</a:t>
            </a:r>
            <a:r>
              <a:rPr sz="1550" spc="-175" dirty="0">
                <a:latin typeface="Roboto"/>
                <a:cs typeface="Roboto"/>
              </a:rPr>
              <a:t> </a:t>
            </a:r>
            <a:r>
              <a:rPr sz="1550" dirty="0">
                <a:latin typeface="Roboto"/>
                <a:cs typeface="Roboto"/>
              </a:rPr>
              <a:t>ta</a:t>
            </a:r>
            <a:r>
              <a:rPr sz="1550" spc="-140" dirty="0">
                <a:latin typeface="Roboto"/>
                <a:cs typeface="Roboto"/>
              </a:rPr>
              <a:t> </a:t>
            </a:r>
            <a:r>
              <a:rPr sz="1550" dirty="0">
                <a:latin typeface="Roboto"/>
                <a:cs typeface="Roboto"/>
              </a:rPr>
              <a:t>tu</a:t>
            </a:r>
            <a:r>
              <a:rPr sz="1550" spc="-125" dirty="0">
                <a:latin typeface="Roboto"/>
                <a:cs typeface="Roboto"/>
              </a:rPr>
              <a:t> </a:t>
            </a:r>
            <a:r>
              <a:rPr sz="1550" spc="-50" dirty="0">
                <a:latin typeface="Roboto"/>
                <a:cs typeface="Roboto"/>
              </a:rPr>
              <a:t>s </a:t>
            </a:r>
            <a:r>
              <a:rPr sz="1550" spc="-65" dirty="0">
                <a:latin typeface="Roboto"/>
                <a:cs typeface="Roboto"/>
              </a:rPr>
              <a:t>a</a:t>
            </a:r>
            <a:r>
              <a:rPr sz="1550" spc="-165" dirty="0">
                <a:latin typeface="Roboto"/>
                <a:cs typeface="Roboto"/>
              </a:rPr>
              <a:t> </a:t>
            </a:r>
            <a:r>
              <a:rPr sz="1550" spc="-85" dirty="0">
                <a:latin typeface="Roboto"/>
                <a:cs typeface="Roboto"/>
              </a:rPr>
              <a:t>n</a:t>
            </a:r>
            <a:r>
              <a:rPr sz="1550" spc="-145" dirty="0">
                <a:latin typeface="Roboto"/>
                <a:cs typeface="Roboto"/>
              </a:rPr>
              <a:t> </a:t>
            </a:r>
            <a:r>
              <a:rPr sz="1550" dirty="0">
                <a:latin typeface="Roboto"/>
                <a:cs typeface="Roboto"/>
              </a:rPr>
              <a:t>d</a:t>
            </a:r>
            <a:r>
              <a:rPr sz="1550" spc="165" dirty="0">
                <a:latin typeface="Roboto"/>
                <a:cs typeface="Roboto"/>
              </a:rPr>
              <a:t> </a:t>
            </a:r>
            <a:r>
              <a:rPr sz="1550" spc="-85" dirty="0">
                <a:latin typeface="Roboto"/>
                <a:cs typeface="Roboto"/>
              </a:rPr>
              <a:t>n</a:t>
            </a:r>
            <a:r>
              <a:rPr sz="1550" spc="-145" dirty="0">
                <a:latin typeface="Roboto"/>
                <a:cs typeface="Roboto"/>
              </a:rPr>
              <a:t> </a:t>
            </a:r>
            <a:r>
              <a:rPr sz="1550" spc="55" dirty="0">
                <a:latin typeface="Roboto"/>
                <a:cs typeface="Roboto"/>
              </a:rPr>
              <a:t>eed</a:t>
            </a:r>
            <a:r>
              <a:rPr sz="1550" spc="-100" dirty="0">
                <a:latin typeface="Roboto"/>
                <a:cs typeface="Roboto"/>
              </a:rPr>
              <a:t> </a:t>
            </a:r>
            <a:r>
              <a:rPr sz="1550" dirty="0">
                <a:latin typeface="Roboto"/>
                <a:cs typeface="Roboto"/>
              </a:rPr>
              <a:t>,</a:t>
            </a:r>
            <a:r>
              <a:rPr sz="1550" spc="120" dirty="0">
                <a:latin typeface="Roboto"/>
                <a:cs typeface="Roboto"/>
              </a:rPr>
              <a:t> </a:t>
            </a:r>
            <a:r>
              <a:rPr sz="1550" spc="60" dirty="0">
                <a:latin typeface="Roboto"/>
                <a:cs typeface="Roboto"/>
              </a:rPr>
              <a:t>the</a:t>
            </a:r>
            <a:r>
              <a:rPr sz="1550" spc="-165" dirty="0">
                <a:latin typeface="Roboto"/>
                <a:cs typeface="Roboto"/>
              </a:rPr>
              <a:t> </a:t>
            </a:r>
            <a:r>
              <a:rPr sz="1550" dirty="0">
                <a:latin typeface="Roboto"/>
                <a:cs typeface="Roboto"/>
              </a:rPr>
              <a:t>n</a:t>
            </a:r>
            <a:r>
              <a:rPr sz="1550" spc="280" dirty="0">
                <a:latin typeface="Roboto"/>
                <a:cs typeface="Roboto"/>
              </a:rPr>
              <a:t> </a:t>
            </a:r>
            <a:r>
              <a:rPr sz="1550" spc="-85" dirty="0">
                <a:latin typeface="Roboto"/>
                <a:cs typeface="Roboto"/>
              </a:rPr>
              <a:t>d</a:t>
            </a:r>
            <a:r>
              <a:rPr sz="1550" spc="-160" dirty="0">
                <a:latin typeface="Roboto"/>
                <a:cs typeface="Roboto"/>
              </a:rPr>
              <a:t> </a:t>
            </a:r>
            <a:r>
              <a:rPr sz="1550" spc="60" dirty="0">
                <a:latin typeface="Roboto"/>
                <a:cs typeface="Roboto"/>
              </a:rPr>
              <a:t>ysp</a:t>
            </a:r>
            <a:r>
              <a:rPr sz="1550" spc="-130" dirty="0">
                <a:latin typeface="Roboto"/>
                <a:cs typeface="Roboto"/>
              </a:rPr>
              <a:t> </a:t>
            </a:r>
            <a:r>
              <a:rPr sz="1550" dirty="0">
                <a:latin typeface="Roboto"/>
                <a:cs typeface="Roboto"/>
              </a:rPr>
              <a:t>ne</a:t>
            </a:r>
            <a:r>
              <a:rPr sz="1550" spc="-165" dirty="0">
                <a:latin typeface="Roboto"/>
                <a:cs typeface="Roboto"/>
              </a:rPr>
              <a:t> </a:t>
            </a:r>
            <a:r>
              <a:rPr sz="1550" dirty="0">
                <a:latin typeface="Roboto"/>
                <a:cs typeface="Roboto"/>
              </a:rPr>
              <a:t>a</a:t>
            </a:r>
            <a:r>
              <a:rPr sz="1550" spc="265" dirty="0">
                <a:latin typeface="Roboto"/>
                <a:cs typeface="Roboto"/>
              </a:rPr>
              <a:t> </a:t>
            </a:r>
            <a:r>
              <a:rPr sz="1550" spc="-75" dirty="0">
                <a:latin typeface="Roboto"/>
                <a:cs typeface="Roboto"/>
              </a:rPr>
              <a:t>m</a:t>
            </a:r>
            <a:r>
              <a:rPr sz="1550" spc="-100" dirty="0">
                <a:latin typeface="Roboto"/>
                <a:cs typeface="Roboto"/>
              </a:rPr>
              <a:t> </a:t>
            </a:r>
            <a:r>
              <a:rPr sz="1550" spc="-110" dirty="0">
                <a:latin typeface="Roboto"/>
                <a:cs typeface="Roboto"/>
              </a:rPr>
              <a:t>i</a:t>
            </a:r>
            <a:r>
              <a:rPr sz="1550" spc="-215" dirty="0">
                <a:latin typeface="Roboto"/>
                <a:cs typeface="Roboto"/>
              </a:rPr>
              <a:t> </a:t>
            </a:r>
            <a:r>
              <a:rPr sz="1550" spc="-85" dirty="0">
                <a:latin typeface="Roboto"/>
                <a:cs typeface="Roboto"/>
              </a:rPr>
              <a:t>g</a:t>
            </a:r>
            <a:r>
              <a:rPr sz="1550" spc="-160" dirty="0">
                <a:latin typeface="Roboto"/>
                <a:cs typeface="Roboto"/>
              </a:rPr>
              <a:t> </a:t>
            </a:r>
            <a:r>
              <a:rPr sz="1550" spc="-85" dirty="0">
                <a:latin typeface="Roboto"/>
                <a:cs typeface="Roboto"/>
              </a:rPr>
              <a:t>h</a:t>
            </a:r>
            <a:r>
              <a:rPr sz="1550" spc="-145" dirty="0">
                <a:latin typeface="Roboto"/>
                <a:cs typeface="Roboto"/>
              </a:rPr>
              <a:t> </a:t>
            </a:r>
            <a:r>
              <a:rPr sz="1550" dirty="0">
                <a:latin typeface="Roboto"/>
                <a:cs typeface="Roboto"/>
              </a:rPr>
              <a:t>t</a:t>
            </a:r>
            <a:r>
              <a:rPr sz="1550" spc="204" dirty="0">
                <a:latin typeface="Roboto"/>
                <a:cs typeface="Roboto"/>
              </a:rPr>
              <a:t> </a:t>
            </a:r>
            <a:r>
              <a:rPr sz="1550" spc="80" dirty="0">
                <a:latin typeface="Roboto"/>
                <a:cs typeface="Roboto"/>
              </a:rPr>
              <a:t>occu</a:t>
            </a:r>
            <a:r>
              <a:rPr sz="1550" spc="-140" dirty="0">
                <a:latin typeface="Roboto"/>
                <a:cs typeface="Roboto"/>
              </a:rPr>
              <a:t> </a:t>
            </a:r>
            <a:r>
              <a:rPr sz="1550" spc="-50" dirty="0">
                <a:latin typeface="Roboto"/>
                <a:cs typeface="Roboto"/>
              </a:rPr>
              <a:t>r</a:t>
            </a:r>
            <a:endParaRPr sz="15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337" y="80965"/>
            <a:ext cx="7715884" cy="549275"/>
          </a:xfrm>
          <a:custGeom>
            <a:avLst/>
            <a:gdLst/>
            <a:ahLst/>
            <a:cxnLst/>
            <a:rect l="l" t="t" r="r" b="b"/>
            <a:pathLst>
              <a:path w="7715884" h="549275">
                <a:moveTo>
                  <a:pt x="7715807" y="549168"/>
                </a:moveTo>
                <a:lnTo>
                  <a:pt x="0" y="549168"/>
                </a:lnTo>
                <a:lnTo>
                  <a:pt x="0" y="0"/>
                </a:lnTo>
                <a:lnTo>
                  <a:pt x="7715807" y="0"/>
                </a:lnTo>
                <a:lnTo>
                  <a:pt x="7715807" y="549168"/>
                </a:lnTo>
                <a:close/>
              </a:path>
            </a:pathLst>
          </a:custGeom>
          <a:solidFill>
            <a:srgbClr val="B4A6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337" y="755664"/>
            <a:ext cx="7658100" cy="3616325"/>
          </a:xfrm>
          <a:custGeom>
            <a:avLst/>
            <a:gdLst/>
            <a:ahLst/>
            <a:cxnLst/>
            <a:rect l="l" t="t" r="r" b="b"/>
            <a:pathLst>
              <a:path w="7658100" h="3616325">
                <a:moveTo>
                  <a:pt x="7657837" y="3616313"/>
                </a:moveTo>
                <a:lnTo>
                  <a:pt x="0" y="3616313"/>
                </a:lnTo>
                <a:lnTo>
                  <a:pt x="0" y="0"/>
                </a:lnTo>
                <a:lnTo>
                  <a:pt x="7657837" y="0"/>
                </a:lnTo>
                <a:lnTo>
                  <a:pt x="7657837" y="3616313"/>
                </a:lnTo>
                <a:close/>
              </a:path>
            </a:pathLst>
          </a:custGeom>
          <a:solidFill>
            <a:srgbClr val="A2C2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6361" y="-2713293"/>
            <a:ext cx="3315335" cy="402687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10256" indent="-397555">
              <a:spcBef>
                <a:spcPts val="90"/>
              </a:spcBef>
              <a:buSzPct val="115909"/>
              <a:buFont typeface="Arial"/>
              <a:buChar char="●"/>
              <a:tabLst>
                <a:tab pos="410256" algn="l"/>
              </a:tabLst>
            </a:pPr>
            <a:r>
              <a:rPr sz="2200" spc="95" dirty="0">
                <a:latin typeface="Roboto"/>
                <a:cs typeface="Roboto"/>
              </a:rPr>
              <a:t>AETIO</a:t>
            </a:r>
            <a:r>
              <a:rPr sz="2200" spc="-220" dirty="0">
                <a:latin typeface="Roboto"/>
                <a:cs typeface="Roboto"/>
              </a:rPr>
              <a:t> </a:t>
            </a:r>
            <a:r>
              <a:rPr sz="2200" dirty="0">
                <a:latin typeface="Roboto"/>
                <a:cs typeface="Roboto"/>
              </a:rPr>
              <a:t>LO</a:t>
            </a:r>
            <a:r>
              <a:rPr sz="2200" spc="-215" dirty="0">
                <a:latin typeface="Roboto"/>
                <a:cs typeface="Roboto"/>
              </a:rPr>
              <a:t> </a:t>
            </a:r>
            <a:r>
              <a:rPr sz="2200" spc="-150" dirty="0">
                <a:latin typeface="Roboto"/>
                <a:cs typeface="Roboto"/>
              </a:rPr>
              <a:t>G</a:t>
            </a:r>
            <a:r>
              <a:rPr sz="2200" spc="-165" dirty="0">
                <a:latin typeface="Roboto"/>
                <a:cs typeface="Roboto"/>
              </a:rPr>
              <a:t> </a:t>
            </a:r>
            <a:r>
              <a:rPr sz="2200" spc="-50" dirty="0">
                <a:latin typeface="Roboto"/>
                <a:cs typeface="Roboto"/>
              </a:rPr>
              <a:t>Y</a:t>
            </a:r>
            <a:endParaRPr sz="2200">
              <a:latin typeface="Roboto"/>
              <a:cs typeface="Roboto"/>
            </a:endParaRPr>
          </a:p>
          <a:p>
            <a:pPr marL="20322">
              <a:spcBef>
                <a:spcPts val="1965"/>
              </a:spcBef>
            </a:pPr>
            <a:r>
              <a:rPr sz="1550" b="1" spc="-10" dirty="0">
                <a:latin typeface="Arial"/>
                <a:cs typeface="Arial"/>
              </a:rPr>
              <a:t>PULMONARY</a:t>
            </a:r>
            <a:endParaRPr sz="1550">
              <a:latin typeface="Arial"/>
              <a:cs typeface="Arial"/>
            </a:endParaRPr>
          </a:p>
          <a:p>
            <a:pPr marL="20322">
              <a:spcBef>
                <a:spcPts val="434"/>
              </a:spcBef>
            </a:pPr>
            <a:r>
              <a:rPr sz="1550" b="1" spc="-100" dirty="0">
                <a:latin typeface="Arial"/>
                <a:cs typeface="Arial"/>
              </a:rPr>
              <a:t>AIRWAY</a:t>
            </a:r>
            <a:r>
              <a:rPr sz="1550" b="1" spc="-90" dirty="0">
                <a:latin typeface="Arial"/>
                <a:cs typeface="Arial"/>
              </a:rPr>
              <a:t> </a:t>
            </a:r>
            <a:r>
              <a:rPr sz="1550" b="1" spc="-10" dirty="0">
                <a:latin typeface="Arial"/>
                <a:cs typeface="Arial"/>
              </a:rPr>
              <a:t>DISEASE</a:t>
            </a:r>
            <a:endParaRPr sz="1550">
              <a:latin typeface="Arial"/>
              <a:cs typeface="Arial"/>
            </a:endParaRPr>
          </a:p>
          <a:p>
            <a:pPr marL="20322">
              <a:spcBef>
                <a:spcPts val="685"/>
              </a:spcBef>
            </a:pPr>
            <a:r>
              <a:rPr sz="1300" spc="-65" dirty="0">
                <a:latin typeface="Roboto"/>
                <a:cs typeface="Roboto"/>
              </a:rPr>
              <a:t>B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ron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c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h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l</a:t>
            </a:r>
            <a:r>
              <a:rPr sz="1300" spc="204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Asth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4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a</a:t>
            </a:r>
            <a:endParaRPr sz="1300">
              <a:latin typeface="Roboto"/>
              <a:cs typeface="Roboto"/>
            </a:endParaRPr>
          </a:p>
          <a:p>
            <a:pPr marL="20322">
              <a:spcBef>
                <a:spcPts val="735"/>
              </a:spcBef>
            </a:pPr>
            <a:r>
              <a:rPr sz="1300" spc="-40" dirty="0">
                <a:latin typeface="Roboto"/>
                <a:cs typeface="Roboto"/>
              </a:rPr>
              <a:t>C</a:t>
            </a:r>
            <a:r>
              <a:rPr sz="1300" spc="-9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h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ro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c</a:t>
            </a:r>
            <a:r>
              <a:rPr sz="1300" spc="21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ob</a:t>
            </a:r>
            <a:r>
              <a:rPr sz="1300" spc="-10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stru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c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ti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ve</a:t>
            </a:r>
            <a:r>
              <a:rPr sz="1300" spc="21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pu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on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ry</a:t>
            </a:r>
            <a:r>
              <a:rPr sz="1300" spc="114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d</a:t>
            </a:r>
            <a:r>
              <a:rPr sz="1300" spc="-7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sea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se</a:t>
            </a:r>
            <a:endParaRPr sz="1300">
              <a:latin typeface="Roboto"/>
              <a:cs typeface="Roboto"/>
            </a:endParaRPr>
          </a:p>
          <a:p>
            <a:pPr marL="20322">
              <a:spcBef>
                <a:spcPts val="735"/>
              </a:spcBef>
            </a:pPr>
            <a:r>
              <a:rPr sz="1300" spc="50" dirty="0">
                <a:latin typeface="Roboto"/>
                <a:cs typeface="Roboto"/>
              </a:rPr>
              <a:t>Acu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te</a:t>
            </a:r>
            <a:r>
              <a:rPr sz="1300" spc="200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b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ro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ch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t</a:t>
            </a:r>
            <a:r>
              <a:rPr sz="1300" spc="-200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is</a:t>
            </a:r>
            <a:endParaRPr sz="1300">
              <a:latin typeface="Roboto"/>
              <a:cs typeface="Roboto"/>
            </a:endParaRPr>
          </a:p>
          <a:p>
            <a:pPr marL="20322">
              <a:spcBef>
                <a:spcPts val="735"/>
              </a:spcBef>
            </a:pPr>
            <a:r>
              <a:rPr sz="1300" spc="-65" dirty="0">
                <a:latin typeface="Roboto"/>
                <a:cs typeface="Roboto"/>
              </a:rPr>
              <a:t>B</a:t>
            </a:r>
            <a:r>
              <a:rPr sz="1300" spc="-10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ron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c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h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ec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ta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70" dirty="0">
                <a:latin typeface="Roboto"/>
                <a:cs typeface="Roboto"/>
              </a:rPr>
              <a:t>s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s</a:t>
            </a:r>
            <a:endParaRPr sz="1300">
              <a:latin typeface="Roboto"/>
              <a:cs typeface="Roboto"/>
            </a:endParaRPr>
          </a:p>
          <a:p>
            <a:pPr marL="20322">
              <a:spcBef>
                <a:spcPts val="735"/>
              </a:spcBef>
            </a:pPr>
            <a:r>
              <a:rPr sz="1300" spc="-75" dirty="0">
                <a:latin typeface="Roboto"/>
                <a:cs typeface="Roboto"/>
              </a:rPr>
              <a:t>U</a:t>
            </a:r>
            <a:r>
              <a:rPr sz="1300" spc="-6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pp</a:t>
            </a:r>
            <a:r>
              <a:rPr sz="1300" spc="-9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er</a:t>
            </a:r>
            <a:r>
              <a:rPr sz="1300" spc="18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irw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y</a:t>
            </a:r>
            <a:r>
              <a:rPr sz="1300" spc="185" dirty="0">
                <a:latin typeface="Roboto"/>
                <a:cs typeface="Roboto"/>
              </a:rPr>
              <a:t> </a:t>
            </a:r>
            <a:r>
              <a:rPr sz="1300" spc="50" dirty="0">
                <a:latin typeface="Roboto"/>
                <a:cs typeface="Roboto"/>
              </a:rPr>
              <a:t>obstru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20" dirty="0">
                <a:latin typeface="Roboto"/>
                <a:cs typeface="Roboto"/>
              </a:rPr>
              <a:t>ction</a:t>
            </a:r>
            <a:endParaRPr sz="1300">
              <a:latin typeface="Roboto"/>
              <a:cs typeface="Roboto"/>
            </a:endParaRPr>
          </a:p>
          <a:p>
            <a:pPr marL="20322">
              <a:spcBef>
                <a:spcPts val="484"/>
              </a:spcBef>
            </a:pPr>
            <a:r>
              <a:rPr sz="1550" b="1" spc="-130" dirty="0">
                <a:latin typeface="Arial"/>
                <a:cs typeface="Arial"/>
              </a:rPr>
              <a:t>LUNG</a:t>
            </a:r>
            <a:r>
              <a:rPr sz="1550" b="1" spc="-70" dirty="0">
                <a:latin typeface="Arial"/>
                <a:cs typeface="Arial"/>
              </a:rPr>
              <a:t> </a:t>
            </a:r>
            <a:r>
              <a:rPr sz="1550" b="1" spc="-105" dirty="0">
                <a:latin typeface="Arial"/>
                <a:cs typeface="Arial"/>
              </a:rPr>
              <a:t>PARENCHYMAL</a:t>
            </a:r>
            <a:r>
              <a:rPr sz="1550" b="1" spc="-20" dirty="0">
                <a:latin typeface="Arial"/>
                <a:cs typeface="Arial"/>
              </a:rPr>
              <a:t> </a:t>
            </a:r>
            <a:r>
              <a:rPr sz="1550" b="1" spc="-10" dirty="0">
                <a:latin typeface="Arial"/>
                <a:cs typeface="Arial"/>
              </a:rPr>
              <a:t>DISEASE</a:t>
            </a:r>
            <a:endParaRPr sz="1550">
              <a:latin typeface="Arial"/>
              <a:cs typeface="Arial"/>
            </a:endParaRPr>
          </a:p>
          <a:p>
            <a:pPr marL="20322">
              <a:spcBef>
                <a:spcPts val="685"/>
              </a:spcBef>
            </a:pPr>
            <a:r>
              <a:rPr sz="1300" spc="-50" dirty="0">
                <a:latin typeface="Roboto"/>
                <a:cs typeface="Roboto"/>
              </a:rPr>
              <a:t>P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o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a</a:t>
            </a:r>
            <a:endParaRPr sz="1300">
              <a:latin typeface="Roboto"/>
              <a:cs typeface="Roboto"/>
            </a:endParaRPr>
          </a:p>
          <a:p>
            <a:pPr marL="20322" marR="1305074">
              <a:lnSpc>
                <a:spcPct val="147100"/>
              </a:lnSpc>
            </a:pPr>
            <a:r>
              <a:rPr sz="1300" spc="-50" dirty="0">
                <a:latin typeface="Roboto"/>
                <a:cs typeface="Roboto"/>
              </a:rPr>
              <a:t>P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on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ry</a:t>
            </a:r>
            <a:r>
              <a:rPr sz="1300" spc="195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tu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b</a:t>
            </a:r>
            <a:r>
              <a:rPr sz="1300" spc="-9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ercu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20" dirty="0">
                <a:latin typeface="Roboto"/>
                <a:cs typeface="Roboto"/>
              </a:rPr>
              <a:t>osis</a:t>
            </a:r>
            <a:r>
              <a:rPr sz="1300" spc="500" dirty="0">
                <a:latin typeface="Roboto"/>
                <a:cs typeface="Roboto"/>
              </a:rPr>
              <a:t> </a:t>
            </a:r>
            <a:r>
              <a:rPr sz="1300" spc="-125" dirty="0">
                <a:latin typeface="Roboto"/>
                <a:cs typeface="Roboto"/>
              </a:rPr>
              <a:t>I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10" dirty="0">
                <a:latin typeface="Roboto"/>
                <a:cs typeface="Roboto"/>
              </a:rPr>
              <a:t>te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rsti</a:t>
            </a:r>
            <a:r>
              <a:rPr sz="1300" spc="-17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l</a:t>
            </a:r>
            <a:r>
              <a:rPr sz="1300" spc="170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g</a:t>
            </a:r>
            <a:r>
              <a:rPr sz="1300" spc="23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d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7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se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se </a:t>
            </a:r>
            <a:r>
              <a:rPr sz="1300" dirty="0">
                <a:latin typeface="Roboto"/>
                <a:cs typeface="Roboto"/>
              </a:rPr>
              <a:t>Lu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g</a:t>
            </a:r>
            <a:r>
              <a:rPr sz="1300" spc="28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bsc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ess</a:t>
            </a:r>
            <a:endParaRPr sz="13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337" y="80965"/>
            <a:ext cx="7715884" cy="549275"/>
          </a:xfrm>
          <a:custGeom>
            <a:avLst/>
            <a:gdLst/>
            <a:ahLst/>
            <a:cxnLst/>
            <a:rect l="l" t="t" r="r" b="b"/>
            <a:pathLst>
              <a:path w="7715884" h="549275">
                <a:moveTo>
                  <a:pt x="7715807" y="549168"/>
                </a:moveTo>
                <a:lnTo>
                  <a:pt x="0" y="549168"/>
                </a:lnTo>
                <a:lnTo>
                  <a:pt x="0" y="0"/>
                </a:lnTo>
                <a:lnTo>
                  <a:pt x="7715807" y="0"/>
                </a:lnTo>
                <a:lnTo>
                  <a:pt x="7715807" y="549168"/>
                </a:lnTo>
                <a:close/>
              </a:path>
            </a:pathLst>
          </a:custGeom>
          <a:solidFill>
            <a:srgbClr val="B4A6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337" y="755661"/>
            <a:ext cx="7658100" cy="3141980"/>
          </a:xfrm>
          <a:custGeom>
            <a:avLst/>
            <a:gdLst/>
            <a:ahLst/>
            <a:cxnLst/>
            <a:rect l="l" t="t" r="r" b="b"/>
            <a:pathLst>
              <a:path w="7658100" h="3141979">
                <a:moveTo>
                  <a:pt x="7657837" y="3141425"/>
                </a:moveTo>
                <a:lnTo>
                  <a:pt x="0" y="3141425"/>
                </a:lnTo>
                <a:lnTo>
                  <a:pt x="0" y="0"/>
                </a:lnTo>
                <a:lnTo>
                  <a:pt x="7657837" y="0"/>
                </a:lnTo>
                <a:lnTo>
                  <a:pt x="7657837" y="3141425"/>
                </a:lnTo>
                <a:close/>
              </a:path>
            </a:pathLst>
          </a:custGeom>
          <a:solidFill>
            <a:srgbClr val="A2C2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6358" y="-2713295"/>
            <a:ext cx="3651250" cy="37715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10256" indent="-397555">
              <a:spcBef>
                <a:spcPts val="90"/>
              </a:spcBef>
              <a:buSzPct val="115909"/>
              <a:buFont typeface="Arial"/>
              <a:buChar char="●"/>
              <a:tabLst>
                <a:tab pos="410256" algn="l"/>
              </a:tabLst>
            </a:pPr>
            <a:r>
              <a:rPr sz="2200" spc="95" dirty="0">
                <a:latin typeface="Roboto"/>
                <a:cs typeface="Roboto"/>
              </a:rPr>
              <a:t>AETIO</a:t>
            </a:r>
            <a:r>
              <a:rPr sz="2200" spc="-220" dirty="0">
                <a:latin typeface="Roboto"/>
                <a:cs typeface="Roboto"/>
              </a:rPr>
              <a:t> </a:t>
            </a:r>
            <a:r>
              <a:rPr sz="2200" dirty="0">
                <a:latin typeface="Roboto"/>
                <a:cs typeface="Roboto"/>
              </a:rPr>
              <a:t>LO</a:t>
            </a:r>
            <a:r>
              <a:rPr sz="2200" spc="-215" dirty="0">
                <a:latin typeface="Roboto"/>
                <a:cs typeface="Roboto"/>
              </a:rPr>
              <a:t> </a:t>
            </a:r>
            <a:r>
              <a:rPr sz="2200" spc="-150" dirty="0">
                <a:latin typeface="Roboto"/>
                <a:cs typeface="Roboto"/>
              </a:rPr>
              <a:t>G</a:t>
            </a:r>
            <a:r>
              <a:rPr sz="2200" spc="-165" dirty="0">
                <a:latin typeface="Roboto"/>
                <a:cs typeface="Roboto"/>
              </a:rPr>
              <a:t> </a:t>
            </a:r>
            <a:r>
              <a:rPr sz="2200" spc="-50" dirty="0">
                <a:latin typeface="Roboto"/>
                <a:cs typeface="Roboto"/>
              </a:rPr>
              <a:t>Y</a:t>
            </a:r>
            <a:endParaRPr sz="2200">
              <a:latin typeface="Roboto"/>
              <a:cs typeface="Roboto"/>
            </a:endParaRPr>
          </a:p>
          <a:p>
            <a:pPr marL="20322">
              <a:spcBef>
                <a:spcPts val="1965"/>
              </a:spcBef>
            </a:pPr>
            <a:r>
              <a:rPr sz="1550" b="1" spc="-135" dirty="0">
                <a:latin typeface="Arial"/>
                <a:cs typeface="Arial"/>
              </a:rPr>
              <a:t>PLEURAL</a:t>
            </a:r>
            <a:r>
              <a:rPr sz="1550" b="1" spc="-45" dirty="0">
                <a:latin typeface="Arial"/>
                <a:cs typeface="Arial"/>
              </a:rPr>
              <a:t> </a:t>
            </a:r>
            <a:r>
              <a:rPr sz="1550" b="1" spc="-10" dirty="0">
                <a:latin typeface="Arial"/>
                <a:cs typeface="Arial"/>
              </a:rPr>
              <a:t>DISEASE</a:t>
            </a:r>
            <a:endParaRPr sz="1550">
              <a:latin typeface="Arial"/>
              <a:cs typeface="Arial"/>
            </a:endParaRPr>
          </a:p>
          <a:p>
            <a:pPr marL="20322" marR="2310394">
              <a:lnSpc>
                <a:spcPts val="2300"/>
              </a:lnSpc>
              <a:spcBef>
                <a:spcPts val="145"/>
              </a:spcBef>
            </a:pPr>
            <a:r>
              <a:rPr sz="1300" spc="-50" dirty="0">
                <a:latin typeface="Roboto"/>
                <a:cs typeface="Roboto"/>
              </a:rPr>
              <a:t>P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ra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l</a:t>
            </a:r>
            <a:r>
              <a:rPr sz="1300" spc="180" dirty="0">
                <a:latin typeface="Roboto"/>
                <a:cs typeface="Roboto"/>
              </a:rPr>
              <a:t> </a:t>
            </a:r>
            <a:r>
              <a:rPr sz="1300" spc="55" dirty="0">
                <a:latin typeface="Roboto"/>
                <a:cs typeface="Roboto"/>
              </a:rPr>
              <a:t>effusio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n P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o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tho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ra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x </a:t>
            </a:r>
            <a:r>
              <a:rPr sz="1300" spc="-45" dirty="0">
                <a:latin typeface="Roboto"/>
                <a:cs typeface="Roboto"/>
              </a:rPr>
              <a:t>E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1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pye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9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a</a:t>
            </a:r>
            <a:endParaRPr sz="1300">
              <a:latin typeface="Roboto"/>
              <a:cs typeface="Roboto"/>
            </a:endParaRPr>
          </a:p>
          <a:p>
            <a:pPr marL="20322">
              <a:spcBef>
                <a:spcPts val="525"/>
              </a:spcBef>
            </a:pPr>
            <a:r>
              <a:rPr sz="1300" spc="-50" dirty="0">
                <a:latin typeface="Roboto"/>
                <a:cs typeface="Roboto"/>
              </a:rPr>
              <a:t>P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ra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l</a:t>
            </a:r>
            <a:r>
              <a:rPr sz="1300" spc="229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th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70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c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kin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7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g</a:t>
            </a:r>
            <a:endParaRPr sz="1300">
              <a:latin typeface="Roboto"/>
              <a:cs typeface="Roboto"/>
            </a:endParaRPr>
          </a:p>
          <a:p>
            <a:pPr marL="20322">
              <a:spcBef>
                <a:spcPts val="484"/>
              </a:spcBef>
            </a:pPr>
            <a:r>
              <a:rPr sz="1550" b="1" spc="-105" dirty="0">
                <a:latin typeface="Arial"/>
                <a:cs typeface="Arial"/>
              </a:rPr>
              <a:t>PULMONARY</a:t>
            </a:r>
            <a:r>
              <a:rPr sz="1550" b="1" spc="-95" dirty="0">
                <a:latin typeface="Arial"/>
                <a:cs typeface="Arial"/>
              </a:rPr>
              <a:t> </a:t>
            </a:r>
            <a:r>
              <a:rPr sz="1550" b="1" spc="-130" dirty="0">
                <a:latin typeface="Arial"/>
                <a:cs typeface="Arial"/>
              </a:rPr>
              <a:t>VASCULAR</a:t>
            </a:r>
            <a:r>
              <a:rPr sz="1550" b="1" dirty="0">
                <a:latin typeface="Arial"/>
                <a:cs typeface="Arial"/>
              </a:rPr>
              <a:t> </a:t>
            </a:r>
            <a:r>
              <a:rPr sz="1550" b="1" spc="-10" dirty="0">
                <a:latin typeface="Arial"/>
                <a:cs typeface="Arial"/>
              </a:rPr>
              <a:t>DISEASE</a:t>
            </a:r>
            <a:endParaRPr sz="1550">
              <a:latin typeface="Arial"/>
              <a:cs typeface="Arial"/>
            </a:endParaRPr>
          </a:p>
          <a:p>
            <a:pPr marL="20322">
              <a:spcBef>
                <a:spcPts val="685"/>
              </a:spcBef>
            </a:pPr>
            <a:r>
              <a:rPr sz="1300" spc="-50" dirty="0">
                <a:latin typeface="Roboto"/>
                <a:cs typeface="Roboto"/>
              </a:rPr>
              <a:t>P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on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ry</a:t>
            </a:r>
            <a:r>
              <a:rPr sz="1300" spc="17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em</a:t>
            </a:r>
            <a:r>
              <a:rPr sz="1300" spc="-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bo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li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sm</a:t>
            </a:r>
            <a:endParaRPr sz="1300">
              <a:latin typeface="Roboto"/>
              <a:cs typeface="Roboto"/>
            </a:endParaRPr>
          </a:p>
          <a:p>
            <a:pPr marL="20322">
              <a:spcBef>
                <a:spcPts val="735"/>
              </a:spcBef>
            </a:pPr>
            <a:r>
              <a:rPr sz="1300" spc="-50" dirty="0">
                <a:latin typeface="Roboto"/>
                <a:cs typeface="Roboto"/>
              </a:rPr>
              <a:t>P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on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ry</a:t>
            </a:r>
            <a:r>
              <a:rPr sz="1300" spc="17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h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50" dirty="0">
                <a:latin typeface="Roboto"/>
                <a:cs typeface="Roboto"/>
              </a:rPr>
              <a:t>yperten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70" dirty="0">
                <a:latin typeface="Roboto"/>
                <a:cs typeface="Roboto"/>
              </a:rPr>
              <a:t>s</a:t>
            </a:r>
            <a:r>
              <a:rPr sz="1300" spc="-17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on</a:t>
            </a:r>
            <a:endParaRPr sz="1300">
              <a:latin typeface="Roboto"/>
              <a:cs typeface="Roboto"/>
            </a:endParaRPr>
          </a:p>
          <a:p>
            <a:pPr marL="20322">
              <a:spcBef>
                <a:spcPts val="484"/>
              </a:spcBef>
            </a:pPr>
            <a:r>
              <a:rPr sz="1550" b="1" spc="-120" dirty="0">
                <a:latin typeface="Arial"/>
                <a:cs typeface="Arial"/>
              </a:rPr>
              <a:t>OTHER</a:t>
            </a:r>
            <a:r>
              <a:rPr sz="1550" b="1" spc="-65" dirty="0">
                <a:latin typeface="Arial"/>
                <a:cs typeface="Arial"/>
              </a:rPr>
              <a:t> </a:t>
            </a:r>
            <a:r>
              <a:rPr sz="1550" b="1" spc="-10" dirty="0">
                <a:latin typeface="Arial"/>
                <a:cs typeface="Arial"/>
              </a:rPr>
              <a:t>CAUSES</a:t>
            </a:r>
            <a:endParaRPr sz="1550">
              <a:latin typeface="Arial"/>
              <a:cs typeface="Arial"/>
            </a:endParaRPr>
          </a:p>
          <a:p>
            <a:pPr marL="20322">
              <a:spcBef>
                <a:spcPts val="685"/>
              </a:spcBef>
            </a:pPr>
            <a:r>
              <a:rPr sz="1300" spc="-60" dirty="0">
                <a:latin typeface="Roboto"/>
                <a:cs typeface="Roboto"/>
              </a:rPr>
              <a:t>O</a:t>
            </a:r>
            <a:r>
              <a:rPr sz="1300" spc="-5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bstru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50" dirty="0">
                <a:latin typeface="Roboto"/>
                <a:cs typeface="Roboto"/>
              </a:rPr>
              <a:t>ctive</a:t>
            </a:r>
            <a:r>
              <a:rPr sz="1300" spc="220" dirty="0">
                <a:latin typeface="Roboto"/>
                <a:cs typeface="Roboto"/>
              </a:rPr>
              <a:t> </a:t>
            </a:r>
            <a:r>
              <a:rPr sz="1300" spc="-70" dirty="0">
                <a:latin typeface="Roboto"/>
                <a:cs typeface="Roboto"/>
              </a:rPr>
              <a:t>s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ee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p</a:t>
            </a:r>
            <a:r>
              <a:rPr sz="1300" spc="26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p</a:t>
            </a:r>
            <a:r>
              <a:rPr sz="1300" spc="-9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ea</a:t>
            </a:r>
            <a:endParaRPr sz="1300">
              <a:latin typeface="Roboto"/>
              <a:cs typeface="Roboto"/>
            </a:endParaRPr>
          </a:p>
          <a:p>
            <a:pPr marL="20322">
              <a:spcBef>
                <a:spcPts val="735"/>
              </a:spcBef>
            </a:pPr>
            <a:r>
              <a:rPr sz="1300" spc="-40" dirty="0">
                <a:latin typeface="Roboto"/>
                <a:cs typeface="Roboto"/>
              </a:rPr>
              <a:t>C</a:t>
            </a:r>
            <a:r>
              <a:rPr sz="1300" spc="-85" dirty="0">
                <a:latin typeface="Roboto"/>
                <a:cs typeface="Roboto"/>
              </a:rPr>
              <a:t> h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est</a:t>
            </a:r>
            <a:r>
              <a:rPr sz="1300" spc="2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wa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l</a:t>
            </a:r>
            <a:r>
              <a:rPr sz="1300" spc="28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d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form</a:t>
            </a:r>
            <a:r>
              <a:rPr sz="1300" spc="-35" dirty="0">
                <a:latin typeface="Roboto"/>
                <a:cs typeface="Roboto"/>
              </a:rPr>
              <a:t> </a:t>
            </a:r>
            <a:r>
              <a:rPr sz="1300" spc="-20" dirty="0">
                <a:latin typeface="Roboto"/>
                <a:cs typeface="Roboto"/>
              </a:rPr>
              <a:t>it</a:t>
            </a:r>
            <a:r>
              <a:rPr sz="1300" spc="-19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es</a:t>
            </a:r>
            <a:r>
              <a:rPr sz="1300" spc="26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(e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g</a:t>
            </a:r>
            <a:r>
              <a:rPr sz="1300" spc="29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: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kyph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osc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10" dirty="0">
                <a:latin typeface="Roboto"/>
                <a:cs typeface="Roboto"/>
              </a:rPr>
              <a:t>ol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10" dirty="0">
                <a:latin typeface="Roboto"/>
                <a:cs typeface="Roboto"/>
              </a:rPr>
              <a:t>osis)</a:t>
            </a:r>
            <a:endParaRPr sz="13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337" y="80965"/>
            <a:ext cx="7715884" cy="549275"/>
          </a:xfrm>
          <a:custGeom>
            <a:avLst/>
            <a:gdLst/>
            <a:ahLst/>
            <a:cxnLst/>
            <a:rect l="l" t="t" r="r" b="b"/>
            <a:pathLst>
              <a:path w="7715884" h="549275">
                <a:moveTo>
                  <a:pt x="7715807" y="549168"/>
                </a:moveTo>
                <a:lnTo>
                  <a:pt x="0" y="549168"/>
                </a:lnTo>
                <a:lnTo>
                  <a:pt x="0" y="0"/>
                </a:lnTo>
                <a:lnTo>
                  <a:pt x="7715807" y="0"/>
                </a:lnTo>
                <a:lnTo>
                  <a:pt x="7715807" y="549168"/>
                </a:lnTo>
                <a:close/>
              </a:path>
            </a:pathLst>
          </a:custGeom>
          <a:solidFill>
            <a:srgbClr val="B4A6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098" y="705735"/>
            <a:ext cx="7712075" cy="3408679"/>
            <a:chOff x="8096" y="705733"/>
            <a:chExt cx="7712075" cy="3408679"/>
          </a:xfrm>
        </p:grpSpPr>
        <p:sp>
          <p:nvSpPr>
            <p:cNvPr id="4" name="object 4"/>
            <p:cNvSpPr/>
            <p:nvPr/>
          </p:nvSpPr>
          <p:spPr>
            <a:xfrm>
              <a:off x="8096" y="705733"/>
              <a:ext cx="7712075" cy="3408679"/>
            </a:xfrm>
            <a:custGeom>
              <a:avLst/>
              <a:gdLst/>
              <a:ahLst/>
              <a:cxnLst/>
              <a:rect l="l" t="t" r="r" b="b"/>
              <a:pathLst>
                <a:path w="7712075" h="3408679">
                  <a:moveTo>
                    <a:pt x="7711758" y="3408602"/>
                  </a:moveTo>
                  <a:lnTo>
                    <a:pt x="0" y="3408602"/>
                  </a:lnTo>
                  <a:lnTo>
                    <a:pt x="0" y="0"/>
                  </a:lnTo>
                  <a:lnTo>
                    <a:pt x="7711758" y="0"/>
                  </a:lnTo>
                  <a:lnTo>
                    <a:pt x="7711758" y="3408602"/>
                  </a:lnTo>
                  <a:close/>
                </a:path>
              </a:pathLst>
            </a:custGeom>
            <a:solidFill>
              <a:srgbClr val="F5B0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22594" y="2186020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69">
                  <a:moveTo>
                    <a:pt x="39104" y="39104"/>
                  </a:moveTo>
                  <a:lnTo>
                    <a:pt x="0" y="39104"/>
                  </a:lnTo>
                  <a:lnTo>
                    <a:pt x="0" y="0"/>
                  </a:lnTo>
                  <a:lnTo>
                    <a:pt x="39104" y="0"/>
                  </a:lnTo>
                  <a:lnTo>
                    <a:pt x="39104" y="39104"/>
                  </a:lnTo>
                  <a:close/>
                </a:path>
              </a:pathLst>
            </a:custGeom>
            <a:solidFill>
              <a:srgbClr val="A2C2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8265" y="-2713295"/>
            <a:ext cx="2953385" cy="398134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17878" indent="-397555">
              <a:spcBef>
                <a:spcPts val="90"/>
              </a:spcBef>
              <a:buSzPct val="115909"/>
              <a:buFont typeface="Arial"/>
              <a:buChar char="●"/>
              <a:tabLst>
                <a:tab pos="417878" algn="l"/>
              </a:tabLst>
            </a:pPr>
            <a:r>
              <a:rPr sz="2200" spc="95" dirty="0">
                <a:latin typeface="Roboto"/>
                <a:cs typeface="Roboto"/>
              </a:rPr>
              <a:t>AETIO</a:t>
            </a:r>
            <a:r>
              <a:rPr sz="2200" spc="-220" dirty="0">
                <a:latin typeface="Roboto"/>
                <a:cs typeface="Roboto"/>
              </a:rPr>
              <a:t> </a:t>
            </a:r>
            <a:r>
              <a:rPr sz="2200" dirty="0">
                <a:latin typeface="Roboto"/>
                <a:cs typeface="Roboto"/>
              </a:rPr>
              <a:t>LO</a:t>
            </a:r>
            <a:r>
              <a:rPr sz="2200" spc="-215" dirty="0">
                <a:latin typeface="Roboto"/>
                <a:cs typeface="Roboto"/>
              </a:rPr>
              <a:t> </a:t>
            </a:r>
            <a:r>
              <a:rPr sz="2200" spc="-150" dirty="0">
                <a:latin typeface="Roboto"/>
                <a:cs typeface="Roboto"/>
              </a:rPr>
              <a:t>G</a:t>
            </a:r>
            <a:r>
              <a:rPr sz="2200" spc="-165" dirty="0">
                <a:latin typeface="Roboto"/>
                <a:cs typeface="Roboto"/>
              </a:rPr>
              <a:t> </a:t>
            </a:r>
            <a:r>
              <a:rPr sz="2200" spc="-50" dirty="0">
                <a:latin typeface="Roboto"/>
                <a:cs typeface="Roboto"/>
              </a:rPr>
              <a:t>Y</a:t>
            </a:r>
            <a:endParaRPr sz="2200">
              <a:latin typeface="Roboto"/>
              <a:cs typeface="Roboto"/>
            </a:endParaRPr>
          </a:p>
          <a:p>
            <a:pPr marL="12701">
              <a:spcBef>
                <a:spcPts val="1510"/>
              </a:spcBef>
            </a:pPr>
            <a:r>
              <a:rPr sz="1750" b="1" spc="-150" dirty="0">
                <a:latin typeface="Arial"/>
                <a:cs typeface="Arial"/>
              </a:rPr>
              <a:t>CARDIAC</a:t>
            </a:r>
            <a:r>
              <a:rPr sz="1750" b="1" spc="-105" dirty="0">
                <a:latin typeface="Arial"/>
                <a:cs typeface="Arial"/>
              </a:rPr>
              <a:t> </a:t>
            </a:r>
            <a:r>
              <a:rPr sz="1750" b="1" spc="-75" dirty="0">
                <a:latin typeface="Arial"/>
                <a:cs typeface="Arial"/>
              </a:rPr>
              <a:t>PUMP </a:t>
            </a:r>
            <a:r>
              <a:rPr sz="1750" b="1" spc="-10" dirty="0">
                <a:latin typeface="Arial"/>
                <a:cs typeface="Arial"/>
              </a:rPr>
              <a:t>FAILIURE</a:t>
            </a:r>
            <a:endParaRPr sz="1750">
              <a:latin typeface="Arial"/>
              <a:cs typeface="Arial"/>
            </a:endParaRPr>
          </a:p>
          <a:p>
            <a:pPr marL="12701">
              <a:spcBef>
                <a:spcPts val="685"/>
              </a:spcBef>
            </a:pPr>
            <a:r>
              <a:rPr sz="1450" spc="-110" dirty="0">
                <a:latin typeface="Roboto"/>
                <a:cs typeface="Roboto"/>
              </a:rPr>
              <a:t>H</a:t>
            </a:r>
            <a:r>
              <a:rPr sz="1450" spc="-75" dirty="0">
                <a:latin typeface="Roboto"/>
                <a:cs typeface="Roboto"/>
              </a:rPr>
              <a:t> </a:t>
            </a:r>
            <a:r>
              <a:rPr sz="1450" spc="60" dirty="0">
                <a:latin typeface="Roboto"/>
                <a:cs typeface="Roboto"/>
              </a:rPr>
              <a:t>eart</a:t>
            </a:r>
            <a:r>
              <a:rPr sz="1450" spc="190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fai</a:t>
            </a:r>
            <a:r>
              <a:rPr sz="1450" spc="-165" dirty="0">
                <a:latin typeface="Roboto"/>
                <a:cs typeface="Roboto"/>
              </a:rPr>
              <a:t> </a:t>
            </a:r>
            <a:r>
              <a:rPr sz="1450" spc="-35" dirty="0">
                <a:latin typeface="Roboto"/>
                <a:cs typeface="Roboto"/>
              </a:rPr>
              <a:t>lu</a:t>
            </a:r>
            <a:r>
              <a:rPr sz="1450" spc="-110" dirty="0">
                <a:latin typeface="Roboto"/>
                <a:cs typeface="Roboto"/>
              </a:rPr>
              <a:t> </a:t>
            </a:r>
            <a:r>
              <a:rPr sz="1450" spc="-25" dirty="0">
                <a:latin typeface="Roboto"/>
                <a:cs typeface="Roboto"/>
              </a:rPr>
              <a:t>re</a:t>
            </a:r>
            <a:endParaRPr sz="1450">
              <a:latin typeface="Roboto"/>
              <a:cs typeface="Roboto"/>
            </a:endParaRPr>
          </a:p>
          <a:p>
            <a:pPr marL="12701">
              <a:spcBef>
                <a:spcPts val="745"/>
              </a:spcBef>
            </a:pPr>
            <a:r>
              <a:rPr sz="1450" spc="-45" dirty="0">
                <a:latin typeface="Roboto"/>
                <a:cs typeface="Roboto"/>
              </a:rPr>
              <a:t>C</a:t>
            </a:r>
            <a:r>
              <a:rPr sz="1450" spc="-80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ard</a:t>
            </a:r>
            <a:r>
              <a:rPr sz="1450" spc="-100" dirty="0">
                <a:latin typeface="Roboto"/>
                <a:cs typeface="Roboto"/>
              </a:rPr>
              <a:t> i</a:t>
            </a:r>
            <a:r>
              <a:rPr sz="1450" spc="-135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om</a:t>
            </a:r>
            <a:r>
              <a:rPr sz="1450" spc="-60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yop</a:t>
            </a:r>
            <a:r>
              <a:rPr sz="1450" spc="-140" dirty="0">
                <a:latin typeface="Roboto"/>
                <a:cs typeface="Roboto"/>
              </a:rPr>
              <a:t> </a:t>
            </a:r>
            <a:r>
              <a:rPr sz="1450" spc="50" dirty="0">
                <a:latin typeface="Roboto"/>
                <a:cs typeface="Roboto"/>
              </a:rPr>
              <a:t>athy</a:t>
            </a:r>
            <a:endParaRPr sz="1450">
              <a:latin typeface="Roboto"/>
              <a:cs typeface="Roboto"/>
            </a:endParaRPr>
          </a:p>
          <a:p>
            <a:pPr marL="12701">
              <a:spcBef>
                <a:spcPts val="445"/>
              </a:spcBef>
            </a:pPr>
            <a:r>
              <a:rPr sz="1750" b="1" spc="-110" dirty="0">
                <a:latin typeface="Arial"/>
                <a:cs typeface="Arial"/>
              </a:rPr>
              <a:t>ISCHEMIC</a:t>
            </a:r>
            <a:r>
              <a:rPr sz="1750" b="1" spc="-85" dirty="0">
                <a:latin typeface="Arial"/>
                <a:cs typeface="Arial"/>
              </a:rPr>
              <a:t> </a:t>
            </a:r>
            <a:r>
              <a:rPr sz="1750" b="1" spc="-135" dirty="0">
                <a:latin typeface="Arial"/>
                <a:cs typeface="Arial"/>
              </a:rPr>
              <a:t>HEART</a:t>
            </a:r>
            <a:r>
              <a:rPr sz="1750" b="1" spc="-110" dirty="0">
                <a:latin typeface="Arial"/>
                <a:cs typeface="Arial"/>
              </a:rPr>
              <a:t> </a:t>
            </a:r>
            <a:r>
              <a:rPr sz="1750" b="1" spc="-10" dirty="0">
                <a:latin typeface="Arial"/>
                <a:cs typeface="Arial"/>
              </a:rPr>
              <a:t>DISEASE</a:t>
            </a:r>
            <a:endParaRPr sz="1750">
              <a:latin typeface="Arial"/>
              <a:cs typeface="Arial"/>
            </a:endParaRPr>
          </a:p>
          <a:p>
            <a:pPr marL="12701">
              <a:spcBef>
                <a:spcPts val="690"/>
              </a:spcBef>
            </a:pPr>
            <a:r>
              <a:rPr sz="1450" spc="55" dirty="0">
                <a:latin typeface="Roboto"/>
                <a:cs typeface="Roboto"/>
              </a:rPr>
              <a:t>Acu</a:t>
            </a:r>
            <a:r>
              <a:rPr sz="1450" spc="-114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te</a:t>
            </a:r>
            <a:r>
              <a:rPr sz="1450" spc="275" dirty="0">
                <a:latin typeface="Roboto"/>
                <a:cs typeface="Roboto"/>
              </a:rPr>
              <a:t> </a:t>
            </a:r>
            <a:r>
              <a:rPr sz="1450" spc="60" dirty="0">
                <a:latin typeface="Roboto"/>
                <a:cs typeface="Roboto"/>
              </a:rPr>
              <a:t>corona</a:t>
            </a:r>
            <a:r>
              <a:rPr sz="1450" spc="-125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ry</a:t>
            </a:r>
            <a:r>
              <a:rPr sz="1450" spc="195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syn</a:t>
            </a:r>
            <a:r>
              <a:rPr sz="1450" spc="-114" dirty="0">
                <a:latin typeface="Roboto"/>
                <a:cs typeface="Roboto"/>
              </a:rPr>
              <a:t> </a:t>
            </a:r>
            <a:r>
              <a:rPr sz="1450" spc="-90" dirty="0">
                <a:latin typeface="Roboto"/>
                <a:cs typeface="Roboto"/>
              </a:rPr>
              <a:t>d</a:t>
            </a:r>
            <a:r>
              <a:rPr sz="1450" spc="-130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rom</a:t>
            </a:r>
            <a:r>
              <a:rPr sz="1450" spc="-90" dirty="0">
                <a:latin typeface="Roboto"/>
                <a:cs typeface="Roboto"/>
              </a:rPr>
              <a:t> </a:t>
            </a:r>
            <a:r>
              <a:rPr sz="1450" spc="-50" dirty="0">
                <a:latin typeface="Roboto"/>
                <a:cs typeface="Roboto"/>
              </a:rPr>
              <a:t>e</a:t>
            </a:r>
            <a:endParaRPr sz="1450">
              <a:latin typeface="Roboto"/>
              <a:cs typeface="Roboto"/>
            </a:endParaRPr>
          </a:p>
          <a:p>
            <a:pPr marL="12701">
              <a:spcBef>
                <a:spcPts val="745"/>
              </a:spcBef>
            </a:pPr>
            <a:r>
              <a:rPr sz="1450" spc="-45" dirty="0">
                <a:latin typeface="Roboto"/>
                <a:cs typeface="Roboto"/>
              </a:rPr>
              <a:t>C</a:t>
            </a:r>
            <a:r>
              <a:rPr sz="1450" spc="-105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hron</a:t>
            </a:r>
            <a:r>
              <a:rPr sz="1450" spc="-110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ic</a:t>
            </a:r>
            <a:r>
              <a:rPr sz="1450" spc="220" dirty="0">
                <a:latin typeface="Roboto"/>
                <a:cs typeface="Roboto"/>
              </a:rPr>
              <a:t> </a:t>
            </a:r>
            <a:r>
              <a:rPr sz="1450" spc="-100" dirty="0">
                <a:latin typeface="Roboto"/>
                <a:cs typeface="Roboto"/>
              </a:rPr>
              <a:t>i</a:t>
            </a:r>
            <a:r>
              <a:rPr sz="1450" spc="-160" dirty="0">
                <a:latin typeface="Roboto"/>
                <a:cs typeface="Roboto"/>
              </a:rPr>
              <a:t> </a:t>
            </a:r>
            <a:r>
              <a:rPr sz="1450" spc="65" dirty="0">
                <a:latin typeface="Roboto"/>
                <a:cs typeface="Roboto"/>
              </a:rPr>
              <a:t>schem</a:t>
            </a:r>
            <a:r>
              <a:rPr sz="1450" spc="-85" dirty="0">
                <a:latin typeface="Roboto"/>
                <a:cs typeface="Roboto"/>
              </a:rPr>
              <a:t> </a:t>
            </a:r>
            <a:r>
              <a:rPr sz="1450" spc="-100" dirty="0">
                <a:latin typeface="Roboto"/>
                <a:cs typeface="Roboto"/>
              </a:rPr>
              <a:t>i</a:t>
            </a:r>
            <a:r>
              <a:rPr sz="1450" spc="-160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c</a:t>
            </a:r>
            <a:r>
              <a:rPr sz="1450" spc="220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hea</a:t>
            </a:r>
            <a:r>
              <a:rPr sz="1450" spc="-120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rt</a:t>
            </a:r>
            <a:r>
              <a:rPr sz="1450" spc="195" dirty="0">
                <a:latin typeface="Roboto"/>
                <a:cs typeface="Roboto"/>
              </a:rPr>
              <a:t> </a:t>
            </a:r>
            <a:r>
              <a:rPr sz="1450" spc="-90" dirty="0">
                <a:latin typeface="Roboto"/>
                <a:cs typeface="Roboto"/>
              </a:rPr>
              <a:t>d</a:t>
            </a:r>
            <a:r>
              <a:rPr sz="1450" spc="-130" dirty="0">
                <a:latin typeface="Roboto"/>
                <a:cs typeface="Roboto"/>
              </a:rPr>
              <a:t> </a:t>
            </a:r>
            <a:r>
              <a:rPr sz="1450" spc="-20" dirty="0">
                <a:latin typeface="Roboto"/>
                <a:cs typeface="Roboto"/>
              </a:rPr>
              <a:t>is</a:t>
            </a:r>
            <a:r>
              <a:rPr sz="1450" spc="-150" dirty="0">
                <a:latin typeface="Roboto"/>
                <a:cs typeface="Roboto"/>
              </a:rPr>
              <a:t> </a:t>
            </a:r>
            <a:r>
              <a:rPr sz="1450" spc="40" dirty="0">
                <a:latin typeface="Roboto"/>
                <a:cs typeface="Roboto"/>
              </a:rPr>
              <a:t>ease</a:t>
            </a:r>
            <a:endParaRPr sz="1450">
              <a:latin typeface="Roboto"/>
              <a:cs typeface="Roboto"/>
            </a:endParaRPr>
          </a:p>
          <a:p>
            <a:pPr marL="12701">
              <a:spcBef>
                <a:spcPts val="445"/>
              </a:spcBef>
            </a:pPr>
            <a:r>
              <a:rPr sz="1750" b="1" spc="-140" dirty="0">
                <a:latin typeface="Arial"/>
                <a:cs typeface="Arial"/>
              </a:rPr>
              <a:t>VALVULAR</a:t>
            </a:r>
            <a:r>
              <a:rPr sz="1750" b="1" spc="-85" dirty="0">
                <a:latin typeface="Arial"/>
                <a:cs typeface="Arial"/>
              </a:rPr>
              <a:t> </a:t>
            </a:r>
            <a:r>
              <a:rPr sz="1750" b="1" spc="-135" dirty="0">
                <a:latin typeface="Arial"/>
                <a:cs typeface="Arial"/>
              </a:rPr>
              <a:t>HEART</a:t>
            </a:r>
            <a:r>
              <a:rPr sz="1750" b="1" spc="-120" dirty="0">
                <a:latin typeface="Arial"/>
                <a:cs typeface="Arial"/>
              </a:rPr>
              <a:t> </a:t>
            </a:r>
            <a:r>
              <a:rPr sz="1750" b="1" spc="-10" dirty="0">
                <a:latin typeface="Arial"/>
                <a:cs typeface="Arial"/>
              </a:rPr>
              <a:t>DISEASE</a:t>
            </a:r>
            <a:endParaRPr sz="1750">
              <a:latin typeface="Arial"/>
              <a:cs typeface="Arial"/>
            </a:endParaRPr>
          </a:p>
          <a:p>
            <a:pPr marL="12701">
              <a:spcBef>
                <a:spcPts val="685"/>
              </a:spcBef>
            </a:pPr>
            <a:r>
              <a:rPr sz="1450" spc="-95" dirty="0">
                <a:latin typeface="Roboto"/>
                <a:cs typeface="Roboto"/>
              </a:rPr>
              <a:t>M</a:t>
            </a:r>
            <a:r>
              <a:rPr sz="1450" spc="-55" dirty="0">
                <a:latin typeface="Roboto"/>
                <a:cs typeface="Roboto"/>
              </a:rPr>
              <a:t> </a:t>
            </a:r>
            <a:r>
              <a:rPr sz="1450" spc="-100" dirty="0">
                <a:latin typeface="Roboto"/>
                <a:cs typeface="Roboto"/>
              </a:rPr>
              <a:t>i</a:t>
            </a:r>
            <a:r>
              <a:rPr sz="1450" spc="-160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tral</a:t>
            </a:r>
            <a:r>
              <a:rPr sz="1450" spc="275" dirty="0">
                <a:latin typeface="Roboto"/>
                <a:cs typeface="Roboto"/>
              </a:rPr>
              <a:t> </a:t>
            </a:r>
            <a:r>
              <a:rPr sz="1450" spc="65" dirty="0">
                <a:latin typeface="Roboto"/>
                <a:cs typeface="Roboto"/>
              </a:rPr>
              <a:t>stenosi</a:t>
            </a:r>
            <a:r>
              <a:rPr sz="1450" spc="-155" dirty="0">
                <a:latin typeface="Roboto"/>
                <a:cs typeface="Roboto"/>
              </a:rPr>
              <a:t> </a:t>
            </a:r>
            <a:r>
              <a:rPr sz="1450" spc="-50" dirty="0">
                <a:latin typeface="Roboto"/>
                <a:cs typeface="Roboto"/>
              </a:rPr>
              <a:t>s</a:t>
            </a:r>
            <a:endParaRPr sz="1450">
              <a:latin typeface="Roboto"/>
              <a:cs typeface="Roboto"/>
            </a:endParaRPr>
          </a:p>
          <a:p>
            <a:pPr marL="12701" marR="1156467">
              <a:lnSpc>
                <a:spcPct val="142900"/>
              </a:lnSpc>
            </a:pPr>
            <a:r>
              <a:rPr sz="1450" spc="-95" dirty="0">
                <a:latin typeface="Roboto"/>
                <a:cs typeface="Roboto"/>
              </a:rPr>
              <a:t>M</a:t>
            </a:r>
            <a:r>
              <a:rPr sz="1450" spc="-60" dirty="0">
                <a:latin typeface="Roboto"/>
                <a:cs typeface="Roboto"/>
              </a:rPr>
              <a:t> </a:t>
            </a:r>
            <a:r>
              <a:rPr sz="1450" spc="-100" dirty="0">
                <a:latin typeface="Roboto"/>
                <a:cs typeface="Roboto"/>
              </a:rPr>
              <a:t>i</a:t>
            </a:r>
            <a:r>
              <a:rPr sz="1450" spc="-155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tral</a:t>
            </a:r>
            <a:r>
              <a:rPr sz="1450" spc="275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reg</a:t>
            </a:r>
            <a:r>
              <a:rPr sz="1450" spc="-130" dirty="0">
                <a:latin typeface="Roboto"/>
                <a:cs typeface="Roboto"/>
              </a:rPr>
              <a:t> </a:t>
            </a:r>
            <a:r>
              <a:rPr sz="1450" spc="-95" dirty="0">
                <a:latin typeface="Roboto"/>
                <a:cs typeface="Roboto"/>
              </a:rPr>
              <a:t>u</a:t>
            </a:r>
            <a:r>
              <a:rPr sz="1450" spc="-110" dirty="0">
                <a:latin typeface="Roboto"/>
                <a:cs typeface="Roboto"/>
              </a:rPr>
              <a:t> </a:t>
            </a:r>
            <a:r>
              <a:rPr sz="1450" spc="-45" dirty="0">
                <a:latin typeface="Roboto"/>
                <a:cs typeface="Roboto"/>
              </a:rPr>
              <a:t>rg</a:t>
            </a:r>
            <a:r>
              <a:rPr sz="1450" spc="-125" dirty="0">
                <a:latin typeface="Roboto"/>
                <a:cs typeface="Roboto"/>
              </a:rPr>
              <a:t> </a:t>
            </a:r>
            <a:r>
              <a:rPr sz="1450" spc="-100" dirty="0">
                <a:latin typeface="Roboto"/>
                <a:cs typeface="Roboto"/>
              </a:rPr>
              <a:t>i</a:t>
            </a:r>
            <a:r>
              <a:rPr sz="1450" spc="-160" dirty="0">
                <a:latin typeface="Roboto"/>
                <a:cs typeface="Roboto"/>
              </a:rPr>
              <a:t> </a:t>
            </a:r>
            <a:r>
              <a:rPr sz="1450" spc="-20" dirty="0">
                <a:latin typeface="Roboto"/>
                <a:cs typeface="Roboto"/>
              </a:rPr>
              <a:t>ta</a:t>
            </a:r>
            <a:r>
              <a:rPr sz="1450" spc="-120" dirty="0">
                <a:latin typeface="Roboto"/>
                <a:cs typeface="Roboto"/>
              </a:rPr>
              <a:t> </a:t>
            </a:r>
            <a:r>
              <a:rPr sz="1450" spc="-35" dirty="0">
                <a:latin typeface="Roboto"/>
                <a:cs typeface="Roboto"/>
              </a:rPr>
              <a:t>ti</a:t>
            </a:r>
            <a:r>
              <a:rPr sz="1450" spc="-160" dirty="0">
                <a:latin typeface="Roboto"/>
                <a:cs typeface="Roboto"/>
              </a:rPr>
              <a:t> </a:t>
            </a:r>
            <a:r>
              <a:rPr sz="1450" spc="-25" dirty="0">
                <a:latin typeface="Roboto"/>
                <a:cs typeface="Roboto"/>
              </a:rPr>
              <a:t>on </a:t>
            </a:r>
            <a:r>
              <a:rPr sz="1450" spc="70" dirty="0">
                <a:latin typeface="Roboto"/>
                <a:cs typeface="Roboto"/>
              </a:rPr>
              <a:t>Aortic</a:t>
            </a:r>
            <a:r>
              <a:rPr sz="1450" spc="190" dirty="0">
                <a:latin typeface="Roboto"/>
                <a:cs typeface="Roboto"/>
              </a:rPr>
              <a:t> </a:t>
            </a:r>
            <a:r>
              <a:rPr sz="1450" spc="-60" dirty="0">
                <a:latin typeface="Roboto"/>
                <a:cs typeface="Roboto"/>
              </a:rPr>
              <a:t>s</a:t>
            </a:r>
            <a:r>
              <a:rPr sz="1450" spc="-165" dirty="0">
                <a:latin typeface="Roboto"/>
                <a:cs typeface="Roboto"/>
              </a:rPr>
              <a:t> </a:t>
            </a:r>
            <a:r>
              <a:rPr sz="1450" spc="55" dirty="0">
                <a:latin typeface="Roboto"/>
                <a:cs typeface="Roboto"/>
              </a:rPr>
              <a:t>tenos</a:t>
            </a:r>
            <a:r>
              <a:rPr sz="1450" spc="-165" dirty="0">
                <a:latin typeface="Roboto"/>
                <a:cs typeface="Roboto"/>
              </a:rPr>
              <a:t> </a:t>
            </a:r>
            <a:r>
              <a:rPr sz="1450" spc="-25" dirty="0">
                <a:latin typeface="Roboto"/>
                <a:cs typeface="Roboto"/>
              </a:rPr>
              <a:t>is</a:t>
            </a:r>
            <a:endParaRPr sz="1450">
              <a:latin typeface="Roboto"/>
              <a:cs typeface="Roboto"/>
            </a:endParaRPr>
          </a:p>
          <a:p>
            <a:pPr marL="12701">
              <a:spcBef>
                <a:spcPts val="750"/>
              </a:spcBef>
            </a:pPr>
            <a:r>
              <a:rPr sz="1450" spc="70" dirty="0">
                <a:latin typeface="Roboto"/>
                <a:cs typeface="Roboto"/>
              </a:rPr>
              <a:t>Aortic</a:t>
            </a:r>
            <a:r>
              <a:rPr sz="1450" spc="225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reg</a:t>
            </a:r>
            <a:r>
              <a:rPr sz="1450" spc="-125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urg</a:t>
            </a:r>
            <a:r>
              <a:rPr sz="1450" spc="-125" dirty="0">
                <a:latin typeface="Roboto"/>
                <a:cs typeface="Roboto"/>
              </a:rPr>
              <a:t> </a:t>
            </a:r>
            <a:r>
              <a:rPr sz="1450" spc="-100" dirty="0">
                <a:latin typeface="Roboto"/>
                <a:cs typeface="Roboto"/>
              </a:rPr>
              <a:t>i</a:t>
            </a:r>
            <a:r>
              <a:rPr sz="1450" spc="-160" dirty="0">
                <a:latin typeface="Roboto"/>
                <a:cs typeface="Roboto"/>
              </a:rPr>
              <a:t> </a:t>
            </a:r>
            <a:r>
              <a:rPr sz="1450" spc="-20" dirty="0">
                <a:latin typeface="Roboto"/>
                <a:cs typeface="Roboto"/>
              </a:rPr>
              <a:t>ta</a:t>
            </a:r>
            <a:r>
              <a:rPr sz="1450" spc="-120" dirty="0">
                <a:latin typeface="Roboto"/>
                <a:cs typeface="Roboto"/>
              </a:rPr>
              <a:t> </a:t>
            </a:r>
            <a:r>
              <a:rPr sz="1450" spc="-35" dirty="0">
                <a:latin typeface="Roboto"/>
                <a:cs typeface="Roboto"/>
              </a:rPr>
              <a:t>ti</a:t>
            </a:r>
            <a:r>
              <a:rPr sz="1450" spc="-155" dirty="0">
                <a:latin typeface="Roboto"/>
                <a:cs typeface="Roboto"/>
              </a:rPr>
              <a:t> </a:t>
            </a:r>
            <a:r>
              <a:rPr sz="1450" spc="-25" dirty="0">
                <a:latin typeface="Roboto"/>
                <a:cs typeface="Roboto"/>
              </a:rPr>
              <a:t>on</a:t>
            </a:r>
            <a:endParaRPr sz="14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337" y="80965"/>
            <a:ext cx="7715884" cy="549275"/>
          </a:xfrm>
          <a:custGeom>
            <a:avLst/>
            <a:gdLst/>
            <a:ahLst/>
            <a:cxnLst/>
            <a:rect l="l" t="t" r="r" b="b"/>
            <a:pathLst>
              <a:path w="7715884" h="549275">
                <a:moveTo>
                  <a:pt x="7715807" y="549168"/>
                </a:moveTo>
                <a:lnTo>
                  <a:pt x="0" y="549168"/>
                </a:lnTo>
                <a:lnTo>
                  <a:pt x="0" y="0"/>
                </a:lnTo>
                <a:lnTo>
                  <a:pt x="7715807" y="0"/>
                </a:lnTo>
                <a:lnTo>
                  <a:pt x="7715807" y="549168"/>
                </a:lnTo>
                <a:close/>
              </a:path>
            </a:pathLst>
          </a:custGeom>
          <a:solidFill>
            <a:srgbClr val="B4A6D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098" y="705735"/>
            <a:ext cx="7712075" cy="3093085"/>
            <a:chOff x="8096" y="705733"/>
            <a:chExt cx="7712075" cy="3093085"/>
          </a:xfrm>
        </p:grpSpPr>
        <p:sp>
          <p:nvSpPr>
            <p:cNvPr id="4" name="object 4"/>
            <p:cNvSpPr/>
            <p:nvPr/>
          </p:nvSpPr>
          <p:spPr>
            <a:xfrm>
              <a:off x="8096" y="705733"/>
              <a:ext cx="7712075" cy="3093085"/>
            </a:xfrm>
            <a:custGeom>
              <a:avLst/>
              <a:gdLst/>
              <a:ahLst/>
              <a:cxnLst/>
              <a:rect l="l" t="t" r="r" b="b"/>
              <a:pathLst>
                <a:path w="7712075" h="3093085">
                  <a:moveTo>
                    <a:pt x="7711758" y="3092848"/>
                  </a:moveTo>
                  <a:lnTo>
                    <a:pt x="0" y="3092848"/>
                  </a:lnTo>
                  <a:lnTo>
                    <a:pt x="0" y="0"/>
                  </a:lnTo>
                  <a:lnTo>
                    <a:pt x="7711758" y="0"/>
                  </a:lnTo>
                  <a:lnTo>
                    <a:pt x="7711758" y="3092848"/>
                  </a:lnTo>
                  <a:close/>
                </a:path>
              </a:pathLst>
            </a:custGeom>
            <a:solidFill>
              <a:srgbClr val="F5B0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22594" y="2186020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69">
                  <a:moveTo>
                    <a:pt x="39104" y="39104"/>
                  </a:moveTo>
                  <a:lnTo>
                    <a:pt x="0" y="39104"/>
                  </a:lnTo>
                  <a:lnTo>
                    <a:pt x="0" y="0"/>
                  </a:lnTo>
                  <a:lnTo>
                    <a:pt x="39104" y="0"/>
                  </a:lnTo>
                  <a:lnTo>
                    <a:pt x="39104" y="39104"/>
                  </a:lnTo>
                  <a:close/>
                </a:path>
              </a:pathLst>
            </a:custGeom>
            <a:solidFill>
              <a:srgbClr val="A2C2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8265" y="-2713296"/>
            <a:ext cx="2957195" cy="368139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17878" indent="-397555">
              <a:spcBef>
                <a:spcPts val="90"/>
              </a:spcBef>
              <a:buSzPct val="115909"/>
              <a:buFont typeface="Arial"/>
              <a:buChar char="●"/>
              <a:tabLst>
                <a:tab pos="417878" algn="l"/>
              </a:tabLst>
            </a:pPr>
            <a:r>
              <a:rPr sz="2200" spc="95" dirty="0">
                <a:latin typeface="Roboto"/>
                <a:cs typeface="Roboto"/>
              </a:rPr>
              <a:t>AETIO</a:t>
            </a:r>
            <a:r>
              <a:rPr sz="2200" spc="-220" dirty="0">
                <a:latin typeface="Roboto"/>
                <a:cs typeface="Roboto"/>
              </a:rPr>
              <a:t> </a:t>
            </a:r>
            <a:r>
              <a:rPr sz="2200" dirty="0">
                <a:latin typeface="Roboto"/>
                <a:cs typeface="Roboto"/>
              </a:rPr>
              <a:t>LO</a:t>
            </a:r>
            <a:r>
              <a:rPr sz="2200" spc="-215" dirty="0">
                <a:latin typeface="Roboto"/>
                <a:cs typeface="Roboto"/>
              </a:rPr>
              <a:t> </a:t>
            </a:r>
            <a:r>
              <a:rPr sz="2200" spc="-150" dirty="0">
                <a:latin typeface="Roboto"/>
                <a:cs typeface="Roboto"/>
              </a:rPr>
              <a:t>G</a:t>
            </a:r>
            <a:r>
              <a:rPr sz="2200" spc="-165" dirty="0">
                <a:latin typeface="Roboto"/>
                <a:cs typeface="Roboto"/>
              </a:rPr>
              <a:t> </a:t>
            </a:r>
            <a:r>
              <a:rPr sz="2200" spc="-50" dirty="0">
                <a:latin typeface="Roboto"/>
                <a:cs typeface="Roboto"/>
              </a:rPr>
              <a:t>Y</a:t>
            </a:r>
            <a:endParaRPr sz="2200">
              <a:latin typeface="Roboto"/>
              <a:cs typeface="Roboto"/>
            </a:endParaRPr>
          </a:p>
          <a:p>
            <a:pPr marL="12701">
              <a:spcBef>
                <a:spcPts val="1510"/>
              </a:spcBef>
            </a:pPr>
            <a:r>
              <a:rPr sz="1750" b="1" spc="-95" dirty="0">
                <a:latin typeface="Arial"/>
                <a:cs typeface="Arial"/>
              </a:rPr>
              <a:t>RHYTHM</a:t>
            </a:r>
            <a:r>
              <a:rPr sz="1750" b="1" spc="-70" dirty="0">
                <a:latin typeface="Arial"/>
                <a:cs typeface="Arial"/>
              </a:rPr>
              <a:t> </a:t>
            </a:r>
            <a:r>
              <a:rPr sz="1750" b="1" spc="-50" dirty="0">
                <a:latin typeface="Arial"/>
                <a:cs typeface="Arial"/>
              </a:rPr>
              <a:t>DISORDERS</a:t>
            </a:r>
            <a:endParaRPr sz="1750">
              <a:latin typeface="Arial"/>
              <a:cs typeface="Arial"/>
            </a:endParaRPr>
          </a:p>
          <a:p>
            <a:pPr marL="12701">
              <a:spcBef>
                <a:spcPts val="685"/>
              </a:spcBef>
            </a:pPr>
            <a:r>
              <a:rPr sz="1450" spc="50" dirty="0">
                <a:latin typeface="Roboto"/>
                <a:cs typeface="Roboto"/>
              </a:rPr>
              <a:t>Atrial</a:t>
            </a:r>
            <a:r>
              <a:rPr sz="1450" spc="250" dirty="0">
                <a:latin typeface="Roboto"/>
                <a:cs typeface="Roboto"/>
              </a:rPr>
              <a:t> </a:t>
            </a:r>
            <a:r>
              <a:rPr sz="1450" spc="-25" dirty="0">
                <a:latin typeface="Roboto"/>
                <a:cs typeface="Roboto"/>
              </a:rPr>
              <a:t>fi</a:t>
            </a:r>
            <a:r>
              <a:rPr sz="1450" spc="-165" dirty="0">
                <a:latin typeface="Roboto"/>
                <a:cs typeface="Roboto"/>
              </a:rPr>
              <a:t> </a:t>
            </a:r>
            <a:r>
              <a:rPr sz="1450" spc="-55" dirty="0">
                <a:latin typeface="Roboto"/>
                <a:cs typeface="Roboto"/>
              </a:rPr>
              <a:t>b</a:t>
            </a:r>
            <a:r>
              <a:rPr sz="1450" spc="-170" dirty="0">
                <a:latin typeface="Roboto"/>
                <a:cs typeface="Roboto"/>
              </a:rPr>
              <a:t> </a:t>
            </a:r>
            <a:r>
              <a:rPr sz="1450" spc="-50" dirty="0">
                <a:latin typeface="Roboto"/>
                <a:cs typeface="Roboto"/>
              </a:rPr>
              <a:t>ri</a:t>
            </a:r>
            <a:r>
              <a:rPr sz="1450" spc="-165" dirty="0">
                <a:latin typeface="Roboto"/>
                <a:cs typeface="Roboto"/>
              </a:rPr>
              <a:t> </a:t>
            </a:r>
            <a:r>
              <a:rPr sz="1450" spc="-114" dirty="0">
                <a:latin typeface="Roboto"/>
                <a:cs typeface="Roboto"/>
              </a:rPr>
              <a:t>l</a:t>
            </a:r>
            <a:r>
              <a:rPr sz="1450" spc="-215" dirty="0">
                <a:latin typeface="Roboto"/>
                <a:cs typeface="Roboto"/>
              </a:rPr>
              <a:t> </a:t>
            </a:r>
            <a:r>
              <a:rPr sz="1450" spc="-25" dirty="0">
                <a:latin typeface="Roboto"/>
                <a:cs typeface="Roboto"/>
              </a:rPr>
              <a:t>la</a:t>
            </a:r>
            <a:r>
              <a:rPr sz="1450" spc="-125" dirty="0">
                <a:latin typeface="Roboto"/>
                <a:cs typeface="Roboto"/>
              </a:rPr>
              <a:t> </a:t>
            </a:r>
            <a:r>
              <a:rPr sz="1450" spc="-35" dirty="0">
                <a:latin typeface="Roboto"/>
                <a:cs typeface="Roboto"/>
              </a:rPr>
              <a:t>ti</a:t>
            </a:r>
            <a:r>
              <a:rPr sz="1450" spc="-170" dirty="0">
                <a:latin typeface="Roboto"/>
                <a:cs typeface="Roboto"/>
              </a:rPr>
              <a:t> </a:t>
            </a:r>
            <a:r>
              <a:rPr sz="1450" spc="-25" dirty="0">
                <a:latin typeface="Roboto"/>
                <a:cs typeface="Roboto"/>
              </a:rPr>
              <a:t>on</a:t>
            </a:r>
            <a:endParaRPr sz="1450">
              <a:latin typeface="Roboto"/>
              <a:cs typeface="Roboto"/>
            </a:endParaRPr>
          </a:p>
          <a:p>
            <a:pPr marL="12701" marR="333413">
              <a:lnSpc>
                <a:spcPct val="134300"/>
              </a:lnSpc>
              <a:spcBef>
                <a:spcPts val="150"/>
              </a:spcBef>
            </a:pPr>
            <a:r>
              <a:rPr sz="1450" spc="-35" dirty="0">
                <a:latin typeface="Roboto"/>
                <a:cs typeface="Roboto"/>
              </a:rPr>
              <a:t>S</a:t>
            </a:r>
            <a:r>
              <a:rPr sz="1450" spc="-165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up</a:t>
            </a:r>
            <a:r>
              <a:rPr sz="1450" spc="-155" dirty="0">
                <a:latin typeface="Roboto"/>
                <a:cs typeface="Roboto"/>
              </a:rPr>
              <a:t> </a:t>
            </a:r>
            <a:r>
              <a:rPr sz="1450" spc="70" dirty="0">
                <a:latin typeface="Roboto"/>
                <a:cs typeface="Roboto"/>
              </a:rPr>
              <a:t>raventicul</a:t>
            </a:r>
            <a:r>
              <a:rPr sz="1450" spc="-140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ar</a:t>
            </a:r>
            <a:r>
              <a:rPr sz="1450" spc="165" dirty="0">
                <a:latin typeface="Roboto"/>
                <a:cs typeface="Roboto"/>
              </a:rPr>
              <a:t> </a:t>
            </a:r>
            <a:r>
              <a:rPr sz="1450" spc="75" dirty="0">
                <a:latin typeface="Roboto"/>
                <a:cs typeface="Roboto"/>
              </a:rPr>
              <a:t>tachycard</a:t>
            </a:r>
            <a:r>
              <a:rPr sz="1450" spc="-125" dirty="0">
                <a:latin typeface="Roboto"/>
                <a:cs typeface="Roboto"/>
              </a:rPr>
              <a:t> </a:t>
            </a:r>
            <a:r>
              <a:rPr sz="1450" spc="-100" dirty="0">
                <a:latin typeface="Roboto"/>
                <a:cs typeface="Roboto"/>
              </a:rPr>
              <a:t>i</a:t>
            </a:r>
            <a:r>
              <a:rPr sz="1450" spc="-155" dirty="0">
                <a:latin typeface="Roboto"/>
                <a:cs typeface="Roboto"/>
              </a:rPr>
              <a:t> </a:t>
            </a:r>
            <a:r>
              <a:rPr sz="1450" spc="-50" dirty="0">
                <a:latin typeface="Roboto"/>
                <a:cs typeface="Roboto"/>
              </a:rPr>
              <a:t>a </a:t>
            </a:r>
            <a:r>
              <a:rPr sz="1450" spc="-45" dirty="0">
                <a:latin typeface="Roboto"/>
                <a:cs typeface="Roboto"/>
              </a:rPr>
              <a:t>C</a:t>
            </a:r>
            <a:r>
              <a:rPr sz="1450" spc="-110" dirty="0">
                <a:latin typeface="Roboto"/>
                <a:cs typeface="Roboto"/>
              </a:rPr>
              <a:t> </a:t>
            </a:r>
            <a:r>
              <a:rPr sz="1450" spc="-10" dirty="0">
                <a:latin typeface="Roboto"/>
                <a:cs typeface="Roboto"/>
              </a:rPr>
              <a:t>om</a:t>
            </a:r>
            <a:r>
              <a:rPr sz="1450" spc="-90" dirty="0">
                <a:latin typeface="Roboto"/>
                <a:cs typeface="Roboto"/>
              </a:rPr>
              <a:t> </a:t>
            </a:r>
            <a:r>
              <a:rPr sz="1450" spc="-55" dirty="0">
                <a:latin typeface="Roboto"/>
                <a:cs typeface="Roboto"/>
              </a:rPr>
              <a:t>p</a:t>
            </a:r>
            <a:r>
              <a:rPr sz="1450" spc="-160" dirty="0">
                <a:latin typeface="Roboto"/>
                <a:cs typeface="Roboto"/>
              </a:rPr>
              <a:t> </a:t>
            </a:r>
            <a:r>
              <a:rPr sz="1450" spc="-114" dirty="0">
                <a:latin typeface="Roboto"/>
                <a:cs typeface="Roboto"/>
              </a:rPr>
              <a:t>l</a:t>
            </a:r>
            <a:r>
              <a:rPr sz="1450" spc="-145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ete</a:t>
            </a:r>
            <a:r>
              <a:rPr sz="1450" spc="215" dirty="0">
                <a:latin typeface="Roboto"/>
                <a:cs typeface="Roboto"/>
              </a:rPr>
              <a:t> </a:t>
            </a:r>
            <a:r>
              <a:rPr sz="1450" spc="-80" dirty="0">
                <a:latin typeface="Roboto"/>
                <a:cs typeface="Roboto"/>
              </a:rPr>
              <a:t>h</a:t>
            </a:r>
            <a:r>
              <a:rPr sz="1450" spc="-114" dirty="0">
                <a:latin typeface="Roboto"/>
                <a:cs typeface="Roboto"/>
              </a:rPr>
              <a:t> </a:t>
            </a:r>
            <a:r>
              <a:rPr sz="1450" spc="60" dirty="0">
                <a:latin typeface="Roboto"/>
                <a:cs typeface="Roboto"/>
              </a:rPr>
              <a:t>eart</a:t>
            </a:r>
            <a:r>
              <a:rPr sz="1450" spc="190" dirty="0">
                <a:latin typeface="Roboto"/>
                <a:cs typeface="Roboto"/>
              </a:rPr>
              <a:t> </a:t>
            </a:r>
            <a:r>
              <a:rPr sz="1450" spc="-25" dirty="0">
                <a:latin typeface="Roboto"/>
                <a:cs typeface="Roboto"/>
              </a:rPr>
              <a:t>bl</a:t>
            </a:r>
            <a:r>
              <a:rPr sz="1450" spc="-145" dirty="0">
                <a:latin typeface="Roboto"/>
                <a:cs typeface="Roboto"/>
              </a:rPr>
              <a:t> </a:t>
            </a:r>
            <a:r>
              <a:rPr sz="1450" spc="55" dirty="0">
                <a:latin typeface="Roboto"/>
                <a:cs typeface="Roboto"/>
              </a:rPr>
              <a:t>ock </a:t>
            </a:r>
            <a:r>
              <a:rPr sz="1750" b="1" spc="-140" dirty="0">
                <a:latin typeface="Arial"/>
                <a:cs typeface="Arial"/>
              </a:rPr>
              <a:t>PERICARDIAL</a:t>
            </a:r>
            <a:r>
              <a:rPr sz="1750" b="1" spc="-75" dirty="0">
                <a:latin typeface="Arial"/>
                <a:cs typeface="Arial"/>
              </a:rPr>
              <a:t> </a:t>
            </a:r>
            <a:r>
              <a:rPr sz="1750" b="1" spc="-10" dirty="0">
                <a:latin typeface="Arial"/>
                <a:cs typeface="Arial"/>
              </a:rPr>
              <a:t>DISEASE</a:t>
            </a:r>
            <a:endParaRPr sz="1750">
              <a:latin typeface="Arial"/>
              <a:cs typeface="Arial"/>
            </a:endParaRPr>
          </a:p>
          <a:p>
            <a:pPr marL="12701">
              <a:spcBef>
                <a:spcPts val="685"/>
              </a:spcBef>
            </a:pPr>
            <a:r>
              <a:rPr sz="1450" spc="55" dirty="0">
                <a:latin typeface="Roboto"/>
                <a:cs typeface="Roboto"/>
              </a:rPr>
              <a:t>Acu</a:t>
            </a:r>
            <a:r>
              <a:rPr sz="1450" spc="-95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te</a:t>
            </a:r>
            <a:r>
              <a:rPr sz="1450" spc="330" dirty="0">
                <a:latin typeface="Roboto"/>
                <a:cs typeface="Roboto"/>
              </a:rPr>
              <a:t> </a:t>
            </a:r>
            <a:r>
              <a:rPr sz="1450" spc="-55" dirty="0">
                <a:latin typeface="Roboto"/>
                <a:cs typeface="Roboto"/>
              </a:rPr>
              <a:t>p</a:t>
            </a:r>
            <a:r>
              <a:rPr sz="1450" spc="-145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erica</a:t>
            </a:r>
            <a:r>
              <a:rPr sz="1450" spc="-105" dirty="0">
                <a:latin typeface="Roboto"/>
                <a:cs typeface="Roboto"/>
              </a:rPr>
              <a:t> </a:t>
            </a:r>
            <a:r>
              <a:rPr sz="1450" spc="-45" dirty="0">
                <a:latin typeface="Roboto"/>
                <a:cs typeface="Roboto"/>
              </a:rPr>
              <a:t>rd</a:t>
            </a:r>
            <a:r>
              <a:rPr sz="1450" spc="-114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it</a:t>
            </a:r>
            <a:r>
              <a:rPr sz="1450" spc="-204" dirty="0">
                <a:latin typeface="Roboto"/>
                <a:cs typeface="Roboto"/>
              </a:rPr>
              <a:t> </a:t>
            </a:r>
            <a:r>
              <a:rPr sz="1450" spc="-25" dirty="0">
                <a:latin typeface="Roboto"/>
                <a:cs typeface="Roboto"/>
              </a:rPr>
              <a:t>is</a:t>
            </a:r>
            <a:endParaRPr sz="1450">
              <a:latin typeface="Roboto"/>
              <a:cs typeface="Roboto"/>
            </a:endParaRPr>
          </a:p>
          <a:p>
            <a:pPr marL="12701">
              <a:spcBef>
                <a:spcPts val="745"/>
              </a:spcBef>
            </a:pPr>
            <a:r>
              <a:rPr sz="1450" spc="-35" dirty="0">
                <a:latin typeface="Roboto"/>
                <a:cs typeface="Roboto"/>
              </a:rPr>
              <a:t>P</a:t>
            </a:r>
            <a:r>
              <a:rPr sz="1450" spc="-155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eri</a:t>
            </a:r>
            <a:r>
              <a:rPr sz="1450" spc="-165" dirty="0">
                <a:latin typeface="Roboto"/>
                <a:cs typeface="Roboto"/>
              </a:rPr>
              <a:t> </a:t>
            </a:r>
            <a:r>
              <a:rPr sz="1450" spc="50" dirty="0">
                <a:latin typeface="Roboto"/>
                <a:cs typeface="Roboto"/>
              </a:rPr>
              <a:t>card</a:t>
            </a:r>
            <a:r>
              <a:rPr sz="1450" spc="-130" dirty="0">
                <a:latin typeface="Roboto"/>
                <a:cs typeface="Roboto"/>
              </a:rPr>
              <a:t> </a:t>
            </a:r>
            <a:r>
              <a:rPr sz="1450" spc="-25" dirty="0">
                <a:latin typeface="Roboto"/>
                <a:cs typeface="Roboto"/>
              </a:rPr>
              <a:t>ia</a:t>
            </a:r>
            <a:r>
              <a:rPr sz="1450" spc="-200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l</a:t>
            </a:r>
            <a:r>
              <a:rPr sz="1450" spc="260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effu</a:t>
            </a:r>
            <a:r>
              <a:rPr sz="1450" spc="-114" dirty="0">
                <a:latin typeface="Roboto"/>
                <a:cs typeface="Roboto"/>
              </a:rPr>
              <a:t> </a:t>
            </a:r>
            <a:r>
              <a:rPr sz="1450" spc="-20" dirty="0">
                <a:latin typeface="Roboto"/>
                <a:cs typeface="Roboto"/>
              </a:rPr>
              <a:t>sion</a:t>
            </a:r>
            <a:endParaRPr sz="1450">
              <a:latin typeface="Roboto"/>
              <a:cs typeface="Roboto"/>
            </a:endParaRPr>
          </a:p>
          <a:p>
            <a:pPr marL="12701">
              <a:spcBef>
                <a:spcPts val="445"/>
              </a:spcBef>
            </a:pPr>
            <a:r>
              <a:rPr sz="1750" b="1" spc="-140" dirty="0">
                <a:latin typeface="Arial"/>
                <a:cs typeface="Arial"/>
              </a:rPr>
              <a:t>CONGENITAL</a:t>
            </a:r>
            <a:r>
              <a:rPr sz="1750" b="1" spc="-40" dirty="0">
                <a:latin typeface="Arial"/>
                <a:cs typeface="Arial"/>
              </a:rPr>
              <a:t> </a:t>
            </a:r>
            <a:r>
              <a:rPr sz="1750" b="1" spc="-135" dirty="0">
                <a:latin typeface="Arial"/>
                <a:cs typeface="Arial"/>
              </a:rPr>
              <a:t>HEART</a:t>
            </a:r>
            <a:r>
              <a:rPr sz="1750" b="1" spc="-130" dirty="0">
                <a:latin typeface="Arial"/>
                <a:cs typeface="Arial"/>
              </a:rPr>
              <a:t> DISEASE</a:t>
            </a:r>
            <a:endParaRPr sz="1750">
              <a:latin typeface="Arial"/>
              <a:cs typeface="Arial"/>
            </a:endParaRPr>
          </a:p>
          <a:p>
            <a:pPr marL="12701">
              <a:spcBef>
                <a:spcPts val="690"/>
              </a:spcBef>
            </a:pPr>
            <a:r>
              <a:rPr sz="1450" spc="50" dirty="0">
                <a:latin typeface="Roboto"/>
                <a:cs typeface="Roboto"/>
              </a:rPr>
              <a:t>Atrial</a:t>
            </a:r>
            <a:r>
              <a:rPr sz="1450" spc="265" dirty="0">
                <a:latin typeface="Roboto"/>
                <a:cs typeface="Roboto"/>
              </a:rPr>
              <a:t> </a:t>
            </a:r>
            <a:r>
              <a:rPr sz="1450" spc="-60" dirty="0">
                <a:latin typeface="Roboto"/>
                <a:cs typeface="Roboto"/>
              </a:rPr>
              <a:t>s</a:t>
            </a:r>
            <a:r>
              <a:rPr sz="1450" spc="-155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ep</a:t>
            </a:r>
            <a:r>
              <a:rPr sz="1450" spc="-165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tal</a:t>
            </a:r>
            <a:r>
              <a:rPr sz="1450" spc="270" dirty="0">
                <a:latin typeface="Roboto"/>
                <a:cs typeface="Roboto"/>
              </a:rPr>
              <a:t> </a:t>
            </a:r>
            <a:r>
              <a:rPr sz="1450" spc="-90" dirty="0">
                <a:latin typeface="Roboto"/>
                <a:cs typeface="Roboto"/>
              </a:rPr>
              <a:t>d</a:t>
            </a:r>
            <a:r>
              <a:rPr sz="1450" spc="-130" dirty="0">
                <a:latin typeface="Roboto"/>
                <a:cs typeface="Roboto"/>
              </a:rPr>
              <a:t> </a:t>
            </a:r>
            <a:r>
              <a:rPr sz="1450" spc="55" dirty="0">
                <a:latin typeface="Roboto"/>
                <a:cs typeface="Roboto"/>
              </a:rPr>
              <a:t>efect</a:t>
            </a:r>
            <a:endParaRPr sz="1450">
              <a:latin typeface="Roboto"/>
              <a:cs typeface="Roboto"/>
            </a:endParaRPr>
          </a:p>
          <a:p>
            <a:pPr marL="12701">
              <a:spcBef>
                <a:spcPts val="745"/>
              </a:spcBef>
            </a:pPr>
            <a:r>
              <a:rPr sz="1450" spc="55" dirty="0">
                <a:latin typeface="Roboto"/>
                <a:cs typeface="Roboto"/>
              </a:rPr>
              <a:t>Ventri</a:t>
            </a:r>
            <a:r>
              <a:rPr sz="1450" spc="-155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cula</a:t>
            </a:r>
            <a:r>
              <a:rPr sz="1450" spc="-114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r</a:t>
            </a:r>
            <a:r>
              <a:rPr sz="1450" spc="170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sep</a:t>
            </a:r>
            <a:r>
              <a:rPr sz="1450" spc="-155" dirty="0">
                <a:latin typeface="Roboto"/>
                <a:cs typeface="Roboto"/>
              </a:rPr>
              <a:t> </a:t>
            </a:r>
            <a:r>
              <a:rPr sz="1450" spc="-20" dirty="0">
                <a:latin typeface="Roboto"/>
                <a:cs typeface="Roboto"/>
              </a:rPr>
              <a:t>ta</a:t>
            </a:r>
            <a:r>
              <a:rPr sz="1450" spc="-114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l</a:t>
            </a:r>
            <a:r>
              <a:rPr sz="1450" spc="290" dirty="0">
                <a:latin typeface="Roboto"/>
                <a:cs typeface="Roboto"/>
              </a:rPr>
              <a:t> </a:t>
            </a:r>
            <a:r>
              <a:rPr sz="1450" spc="-90" dirty="0">
                <a:latin typeface="Roboto"/>
                <a:cs typeface="Roboto"/>
              </a:rPr>
              <a:t>d</a:t>
            </a:r>
            <a:r>
              <a:rPr sz="1450" spc="-120" dirty="0">
                <a:latin typeface="Roboto"/>
                <a:cs typeface="Roboto"/>
              </a:rPr>
              <a:t> </a:t>
            </a:r>
            <a:r>
              <a:rPr sz="1450" spc="40" dirty="0">
                <a:latin typeface="Roboto"/>
                <a:cs typeface="Roboto"/>
              </a:rPr>
              <a:t>efect</a:t>
            </a:r>
            <a:endParaRPr sz="14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770" y="-2550391"/>
            <a:ext cx="3665220" cy="3808735"/>
          </a:xfrm>
          <a:prstGeom prst="rect">
            <a:avLst/>
          </a:prstGeom>
          <a:solidFill>
            <a:srgbClr val="C27BA0"/>
          </a:solidFill>
        </p:spPr>
        <p:txBody>
          <a:bodyPr vert="horz" wrap="square" lIns="0" tIns="0" rIns="0" bIns="0" rtlCol="0">
            <a:spAutoFit/>
          </a:bodyPr>
          <a:lstStyle/>
          <a:p>
            <a:pPr marL="72398">
              <a:lnSpc>
                <a:spcPts val="1639"/>
              </a:lnSpc>
            </a:pPr>
            <a:r>
              <a:rPr sz="1550" b="1" spc="-114" dirty="0">
                <a:latin typeface="Arial"/>
                <a:cs typeface="Arial"/>
              </a:rPr>
              <a:t>CARDIAC</a:t>
            </a:r>
            <a:r>
              <a:rPr sz="1550" b="1" spc="-75" dirty="0">
                <a:latin typeface="Arial"/>
                <a:cs typeface="Arial"/>
              </a:rPr>
              <a:t> </a:t>
            </a:r>
            <a:r>
              <a:rPr sz="1550" b="1" spc="-95" dirty="0">
                <a:latin typeface="Arial"/>
                <a:cs typeface="Arial"/>
              </a:rPr>
              <a:t>+ </a:t>
            </a:r>
            <a:r>
              <a:rPr sz="1550" b="1" spc="-10" dirty="0">
                <a:latin typeface="Arial"/>
                <a:cs typeface="Arial"/>
              </a:rPr>
              <a:t>PULMONARY</a:t>
            </a:r>
            <a:endParaRPr sz="1550">
              <a:latin typeface="Arial"/>
              <a:cs typeface="Arial"/>
            </a:endParaRPr>
          </a:p>
          <a:p>
            <a:pPr>
              <a:spcBef>
                <a:spcPts val="290"/>
              </a:spcBef>
            </a:pPr>
            <a:endParaRPr sz="1450">
              <a:latin typeface="Arial"/>
              <a:cs typeface="Arial"/>
            </a:endParaRPr>
          </a:p>
          <a:p>
            <a:pPr marL="121299"/>
            <a:r>
              <a:rPr sz="1300" spc="-265" dirty="0">
                <a:latin typeface="Roboto"/>
                <a:cs typeface="Roboto"/>
              </a:rPr>
              <a:t>1</a:t>
            </a:r>
            <a:r>
              <a:rPr sz="1300" spc="10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.</a:t>
            </a:r>
            <a:r>
              <a:rPr sz="1300" spc="17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CO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P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D</a:t>
            </a:r>
            <a:r>
              <a:rPr sz="1300" spc="22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w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7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th</a:t>
            </a:r>
            <a:r>
              <a:rPr sz="1300" spc="175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p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lm</a:t>
            </a:r>
            <a:r>
              <a:rPr sz="1300" spc="-6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o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10" dirty="0">
                <a:latin typeface="Roboto"/>
                <a:cs typeface="Roboto"/>
              </a:rPr>
              <a:t>na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ry</a:t>
            </a:r>
            <a:endParaRPr sz="1300">
              <a:latin typeface="Roboto"/>
              <a:cs typeface="Roboto"/>
            </a:endParaRPr>
          </a:p>
          <a:p>
            <a:pPr marL="72398">
              <a:spcBef>
                <a:spcPts val="225"/>
              </a:spcBef>
            </a:pPr>
            <a:r>
              <a:rPr sz="1300" spc="-85" dirty="0">
                <a:latin typeface="Roboto"/>
                <a:cs typeface="Roboto"/>
              </a:rPr>
              <a:t>h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yp</a:t>
            </a:r>
            <a:r>
              <a:rPr sz="1300" spc="-9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erten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70" dirty="0">
                <a:latin typeface="Roboto"/>
                <a:cs typeface="Roboto"/>
              </a:rPr>
              <a:t>s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on</a:t>
            </a:r>
            <a:r>
              <a:rPr sz="1300" spc="30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d</a:t>
            </a:r>
            <a:r>
              <a:rPr sz="1300" spc="290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c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orpu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on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e</a:t>
            </a:r>
            <a:endParaRPr sz="1300">
              <a:latin typeface="Roboto"/>
              <a:cs typeface="Roboto"/>
            </a:endParaRPr>
          </a:p>
          <a:p>
            <a:pPr marL="72398">
              <a:spcBef>
                <a:spcPts val="225"/>
              </a:spcBef>
            </a:pPr>
            <a:r>
              <a:rPr sz="1300" spc="-45" dirty="0">
                <a:latin typeface="Roboto"/>
                <a:cs typeface="Roboto"/>
              </a:rPr>
              <a:t>2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.</a:t>
            </a:r>
            <a:r>
              <a:rPr sz="1300" spc="22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Ch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ron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c</a:t>
            </a:r>
            <a:r>
              <a:rPr sz="1300" spc="185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p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lm</a:t>
            </a:r>
            <a:r>
              <a:rPr sz="1300" spc="-5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o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ary</a:t>
            </a:r>
            <a:r>
              <a:rPr sz="1300" spc="15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em</a:t>
            </a:r>
            <a:r>
              <a:rPr sz="1300" spc="-50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b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spc="-10" dirty="0">
                <a:latin typeface="Roboto"/>
                <a:cs typeface="Roboto"/>
              </a:rPr>
              <a:t>ol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ism</a:t>
            </a:r>
            <a:endParaRPr sz="13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2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2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2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2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2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2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2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2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2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2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2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200">
              <a:latin typeface="Roboto"/>
              <a:cs typeface="Roboto"/>
            </a:endParaRPr>
          </a:p>
          <a:p>
            <a:pPr>
              <a:spcBef>
                <a:spcPts val="1005"/>
              </a:spcBef>
            </a:pPr>
            <a:endParaRPr sz="1200">
              <a:latin typeface="Roboto"/>
              <a:cs typeface="Roboto"/>
            </a:endParaRPr>
          </a:p>
          <a:p>
            <a:pPr marL="72398"/>
            <a:r>
              <a:rPr sz="1050" spc="-50" dirty="0">
                <a:latin typeface="Arial"/>
                <a:cs typeface="Arial"/>
              </a:rPr>
              <a:t>●</a:t>
            </a:r>
            <a:endParaRPr sz="10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86259" y="-2729862"/>
            <a:ext cx="3589654" cy="2032801"/>
          </a:xfrm>
          <a:prstGeom prst="rect">
            <a:avLst/>
          </a:prstGeom>
          <a:solidFill>
            <a:srgbClr val="D5A6BD"/>
          </a:solidFill>
        </p:spPr>
        <p:txBody>
          <a:bodyPr vert="horz" wrap="square" lIns="0" tIns="0" rIns="0" bIns="0" rtlCol="0">
            <a:spAutoFit/>
          </a:bodyPr>
          <a:lstStyle/>
          <a:p>
            <a:pPr marL="72398">
              <a:lnSpc>
                <a:spcPts val="1650"/>
              </a:lnSpc>
            </a:pPr>
            <a:r>
              <a:rPr sz="1550" b="1" spc="-95" dirty="0">
                <a:latin typeface="Arial"/>
                <a:cs typeface="Arial"/>
              </a:rPr>
              <a:t>NON</a:t>
            </a:r>
            <a:r>
              <a:rPr sz="1550" b="1" spc="-30" dirty="0">
                <a:latin typeface="Arial"/>
                <a:cs typeface="Arial"/>
              </a:rPr>
              <a:t> </a:t>
            </a:r>
            <a:r>
              <a:rPr sz="1550" b="1" spc="-125" dirty="0">
                <a:latin typeface="Arial"/>
                <a:cs typeface="Arial"/>
              </a:rPr>
              <a:t>CARDIAC</a:t>
            </a:r>
            <a:r>
              <a:rPr sz="1550" b="1" spc="-70" dirty="0">
                <a:latin typeface="Arial"/>
                <a:cs typeface="Arial"/>
              </a:rPr>
              <a:t> </a:t>
            </a:r>
            <a:r>
              <a:rPr sz="1550" b="1" spc="-125" dirty="0">
                <a:latin typeface="Arial"/>
                <a:cs typeface="Arial"/>
              </a:rPr>
              <a:t>NON</a:t>
            </a:r>
            <a:r>
              <a:rPr sz="1550" b="1" spc="-30" dirty="0">
                <a:latin typeface="Arial"/>
                <a:cs typeface="Arial"/>
              </a:rPr>
              <a:t> </a:t>
            </a:r>
            <a:r>
              <a:rPr sz="1550" b="1" spc="-10" dirty="0">
                <a:latin typeface="Arial"/>
                <a:cs typeface="Arial"/>
              </a:rPr>
              <a:t>PULMONARY</a:t>
            </a:r>
            <a:endParaRPr sz="1550">
              <a:latin typeface="Arial"/>
              <a:cs typeface="Arial"/>
            </a:endParaRPr>
          </a:p>
          <a:p>
            <a:pPr>
              <a:spcBef>
                <a:spcPts val="65"/>
              </a:spcBef>
            </a:pPr>
            <a:endParaRPr sz="1450">
              <a:latin typeface="Arial"/>
              <a:cs typeface="Arial"/>
            </a:endParaRPr>
          </a:p>
          <a:p>
            <a:pPr marR="948163">
              <a:lnSpc>
                <a:spcPct val="114399"/>
              </a:lnSpc>
            </a:pPr>
            <a:r>
              <a:rPr sz="1300" spc="-265" dirty="0">
                <a:latin typeface="Roboto"/>
                <a:cs typeface="Roboto"/>
              </a:rPr>
              <a:t>1</a:t>
            </a:r>
            <a:r>
              <a:rPr sz="1300" spc="45" dirty="0">
                <a:latin typeface="Roboto"/>
                <a:cs typeface="Roboto"/>
              </a:rPr>
              <a:t> </a:t>
            </a:r>
            <a:r>
              <a:rPr sz="1300" spc="-110" dirty="0">
                <a:latin typeface="Roboto"/>
                <a:cs typeface="Roboto"/>
              </a:rPr>
              <a:t>.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spc="-100" dirty="0">
                <a:latin typeface="Roboto"/>
                <a:cs typeface="Roboto"/>
              </a:rPr>
              <a:t>M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ta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b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spc="-10" dirty="0">
                <a:latin typeface="Roboto"/>
                <a:cs typeface="Roboto"/>
              </a:rPr>
              <a:t>ol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c</a:t>
            </a:r>
            <a:r>
              <a:rPr sz="1300" spc="185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c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on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d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t</a:t>
            </a:r>
            <a:r>
              <a:rPr sz="1300" spc="-204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on</a:t>
            </a:r>
            <a:r>
              <a:rPr sz="1300" spc="265" dirty="0">
                <a:latin typeface="Roboto"/>
                <a:cs typeface="Roboto"/>
              </a:rPr>
              <a:t> </a:t>
            </a:r>
            <a:r>
              <a:rPr sz="1300" spc="-10" dirty="0">
                <a:latin typeface="Roboto"/>
                <a:cs typeface="Roboto"/>
              </a:rPr>
              <a:t>(D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be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t</a:t>
            </a:r>
            <a:r>
              <a:rPr sz="1300" spc="-204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ic </a:t>
            </a:r>
            <a:r>
              <a:rPr sz="1300" spc="60" dirty="0">
                <a:latin typeface="Roboto"/>
                <a:cs typeface="Roboto"/>
              </a:rPr>
              <a:t>Ketoa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c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d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o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70" dirty="0">
                <a:latin typeface="Roboto"/>
                <a:cs typeface="Roboto"/>
              </a:rPr>
              <a:t>s</a:t>
            </a:r>
            <a:r>
              <a:rPr sz="1300" spc="-175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is</a:t>
            </a:r>
            <a:r>
              <a:rPr sz="1300" spc="-17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)</a:t>
            </a:r>
            <a:endParaRPr sz="1300">
              <a:latin typeface="Roboto"/>
              <a:cs typeface="Roboto"/>
            </a:endParaRPr>
          </a:p>
          <a:p>
            <a:pPr marL="160673" indent="-161308">
              <a:spcBef>
                <a:spcPts val="225"/>
              </a:spcBef>
              <a:buAutoNum type="arabicPeriod" startAt="2"/>
              <a:tabLst>
                <a:tab pos="160673" algn="l"/>
              </a:tabLst>
            </a:pPr>
            <a:r>
              <a:rPr sz="1300" dirty="0">
                <a:latin typeface="Roboto"/>
                <a:cs typeface="Roboto"/>
              </a:rPr>
              <a:t>Rib</a:t>
            </a:r>
            <a:r>
              <a:rPr sz="1300" spc="3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fra</a:t>
            </a:r>
            <a:r>
              <a:rPr sz="1300" spc="-10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ctu</a:t>
            </a:r>
            <a:r>
              <a:rPr sz="1300" spc="-85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re</a:t>
            </a:r>
            <a:endParaRPr sz="1300">
              <a:latin typeface="Roboto"/>
              <a:cs typeface="Roboto"/>
            </a:endParaRPr>
          </a:p>
          <a:p>
            <a:pPr marR="389935" indent="160673">
              <a:lnSpc>
                <a:spcPct val="114399"/>
              </a:lnSpc>
              <a:buAutoNum type="arabicPeriod" startAt="2"/>
              <a:tabLst>
                <a:tab pos="160038" algn="l"/>
              </a:tabLst>
            </a:pPr>
            <a:r>
              <a:rPr sz="1300" spc="-100" dirty="0">
                <a:latin typeface="Roboto"/>
                <a:cs typeface="Roboto"/>
              </a:rPr>
              <a:t>N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spc="50" dirty="0">
                <a:latin typeface="Roboto"/>
                <a:cs typeface="Roboto"/>
              </a:rPr>
              <a:t>rova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scu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</a:t>
            </a:r>
            <a:r>
              <a:rPr sz="1300" spc="12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d</a:t>
            </a:r>
            <a:r>
              <a:rPr sz="1300" spc="-6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iso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rd</a:t>
            </a:r>
            <a:r>
              <a:rPr sz="1300" spc="-5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ers(</a:t>
            </a:r>
            <a:r>
              <a:rPr sz="1300" spc="200" dirty="0">
                <a:latin typeface="Roboto"/>
                <a:cs typeface="Roboto"/>
              </a:rPr>
              <a:t> </a:t>
            </a:r>
            <a:r>
              <a:rPr sz="1300" spc="-100" dirty="0">
                <a:latin typeface="Roboto"/>
                <a:cs typeface="Roboto"/>
              </a:rPr>
              <a:t>M</a:t>
            </a:r>
            <a:r>
              <a:rPr sz="1300" dirty="0">
                <a:latin typeface="Roboto"/>
                <a:cs typeface="Roboto"/>
              </a:rPr>
              <a:t> ysth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ia </a:t>
            </a:r>
            <a:r>
              <a:rPr sz="1300" spc="-80" dirty="0">
                <a:latin typeface="Roboto"/>
                <a:cs typeface="Roboto"/>
              </a:rPr>
              <a:t>G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20" dirty="0">
                <a:latin typeface="Roboto"/>
                <a:cs typeface="Roboto"/>
              </a:rPr>
              <a:t>vis)</a:t>
            </a:r>
            <a:endParaRPr sz="1300">
              <a:latin typeface="Roboto"/>
              <a:cs typeface="Roboto"/>
            </a:endParaRPr>
          </a:p>
          <a:p>
            <a:pPr marR="1098040" indent="160673">
              <a:lnSpc>
                <a:spcPct val="114399"/>
              </a:lnSpc>
              <a:buAutoNum type="arabicPeriod" startAt="2"/>
              <a:tabLst>
                <a:tab pos="160038" algn="l"/>
              </a:tabLst>
            </a:pPr>
            <a:r>
              <a:rPr sz="1300" spc="-60" dirty="0">
                <a:latin typeface="Roboto"/>
                <a:cs typeface="Roboto"/>
              </a:rPr>
              <a:t>O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torh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10" dirty="0">
                <a:latin typeface="Roboto"/>
                <a:cs typeface="Roboto"/>
              </a:rPr>
              <a:t>no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ryn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g</a:t>
            </a:r>
            <a:r>
              <a:rPr sz="1300" spc="-7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ea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l</a:t>
            </a:r>
            <a:r>
              <a:rPr sz="1300" spc="27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d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sord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rs </a:t>
            </a:r>
            <a:r>
              <a:rPr sz="1300" spc="-50" dirty="0">
                <a:latin typeface="Roboto"/>
                <a:cs typeface="Roboto"/>
              </a:rPr>
              <a:t>5</a:t>
            </a:r>
            <a:r>
              <a:rPr sz="1300" spc="-185" dirty="0">
                <a:latin typeface="Roboto"/>
                <a:cs typeface="Roboto"/>
              </a:rPr>
              <a:t> </a:t>
            </a:r>
            <a:r>
              <a:rPr sz="1300" spc="-110" dirty="0">
                <a:latin typeface="Roboto"/>
                <a:cs typeface="Roboto"/>
              </a:rPr>
              <a:t>. </a:t>
            </a:r>
            <a:r>
              <a:rPr sz="1300" spc="-60" dirty="0">
                <a:latin typeface="Roboto"/>
                <a:cs typeface="Roboto"/>
              </a:rPr>
              <a:t>O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th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ers</a:t>
            </a:r>
            <a:endParaRPr sz="13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1656" y="129540"/>
            <a:ext cx="3845718" cy="411289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6674" y="287423"/>
            <a:ext cx="7715884" cy="467359"/>
          </a:xfrm>
          <a:custGeom>
            <a:avLst/>
            <a:gdLst/>
            <a:ahLst/>
            <a:cxnLst/>
            <a:rect l="l" t="t" r="r" b="b"/>
            <a:pathLst>
              <a:path w="7715884" h="467359">
                <a:moveTo>
                  <a:pt x="7715807" y="466910"/>
                </a:moveTo>
                <a:lnTo>
                  <a:pt x="0" y="466910"/>
                </a:lnTo>
                <a:lnTo>
                  <a:pt x="0" y="0"/>
                </a:lnTo>
                <a:lnTo>
                  <a:pt x="7715807" y="0"/>
                </a:lnTo>
                <a:lnTo>
                  <a:pt x="7715807" y="466910"/>
                </a:lnTo>
                <a:close/>
              </a:path>
            </a:pathLst>
          </a:custGeom>
          <a:solidFill>
            <a:srgbClr val="93C2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8743" y="294844"/>
            <a:ext cx="2595880" cy="810477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0322">
              <a:spcBef>
                <a:spcPts val="459"/>
              </a:spcBef>
            </a:pPr>
            <a:r>
              <a:rPr sz="1550" spc="-135" dirty="0">
                <a:latin typeface="Roboto"/>
                <a:cs typeface="Roboto"/>
              </a:rPr>
              <a:t>.</a:t>
            </a:r>
            <a:r>
              <a:rPr sz="1550" spc="-165" dirty="0">
                <a:latin typeface="Roboto"/>
                <a:cs typeface="Roboto"/>
              </a:rPr>
              <a:t> </a:t>
            </a:r>
            <a:r>
              <a:rPr sz="1550" spc="-35" dirty="0">
                <a:latin typeface="Roboto"/>
                <a:cs typeface="Roboto"/>
              </a:rPr>
              <a:t>P</a:t>
            </a:r>
            <a:r>
              <a:rPr sz="1550" spc="-190" dirty="0">
                <a:latin typeface="Roboto"/>
                <a:cs typeface="Roboto"/>
              </a:rPr>
              <a:t> </a:t>
            </a:r>
            <a:r>
              <a:rPr sz="1550" spc="80" dirty="0">
                <a:latin typeface="Roboto"/>
                <a:cs typeface="Roboto"/>
              </a:rPr>
              <a:t>ATH</a:t>
            </a:r>
            <a:r>
              <a:rPr sz="1550" spc="-114" dirty="0">
                <a:latin typeface="Roboto"/>
                <a:cs typeface="Roboto"/>
              </a:rPr>
              <a:t> </a:t>
            </a:r>
            <a:r>
              <a:rPr sz="1550" spc="-60" dirty="0">
                <a:latin typeface="Roboto"/>
                <a:cs typeface="Roboto"/>
              </a:rPr>
              <a:t>O</a:t>
            </a:r>
            <a:r>
              <a:rPr sz="1550" spc="-120" dirty="0">
                <a:latin typeface="Roboto"/>
                <a:cs typeface="Roboto"/>
              </a:rPr>
              <a:t> </a:t>
            </a:r>
            <a:r>
              <a:rPr sz="1550" spc="-35" dirty="0">
                <a:latin typeface="Roboto"/>
                <a:cs typeface="Roboto"/>
              </a:rPr>
              <a:t>P</a:t>
            </a:r>
            <a:r>
              <a:rPr sz="1550" spc="-125" dirty="0">
                <a:latin typeface="Roboto"/>
                <a:cs typeface="Roboto"/>
              </a:rPr>
              <a:t> </a:t>
            </a:r>
            <a:r>
              <a:rPr sz="1550" spc="-105" dirty="0">
                <a:latin typeface="Roboto"/>
                <a:cs typeface="Roboto"/>
              </a:rPr>
              <a:t>H</a:t>
            </a:r>
            <a:r>
              <a:rPr sz="1550" spc="-114" dirty="0">
                <a:latin typeface="Roboto"/>
                <a:cs typeface="Roboto"/>
              </a:rPr>
              <a:t> </a:t>
            </a:r>
            <a:r>
              <a:rPr sz="1550" spc="80" dirty="0">
                <a:latin typeface="Roboto"/>
                <a:cs typeface="Roboto"/>
              </a:rPr>
              <a:t>YSIO</a:t>
            </a:r>
            <a:r>
              <a:rPr sz="1550" spc="-120" dirty="0">
                <a:latin typeface="Roboto"/>
                <a:cs typeface="Roboto"/>
              </a:rPr>
              <a:t> </a:t>
            </a:r>
            <a:r>
              <a:rPr sz="1550" spc="-10" dirty="0">
                <a:latin typeface="Roboto"/>
                <a:cs typeface="Roboto"/>
              </a:rPr>
              <a:t>L</a:t>
            </a:r>
            <a:r>
              <a:rPr sz="1550" spc="-190" dirty="0">
                <a:latin typeface="Roboto"/>
                <a:cs typeface="Roboto"/>
              </a:rPr>
              <a:t> </a:t>
            </a:r>
            <a:r>
              <a:rPr sz="1550" spc="-60" dirty="0">
                <a:latin typeface="Roboto"/>
                <a:cs typeface="Roboto"/>
              </a:rPr>
              <a:t>O</a:t>
            </a:r>
            <a:r>
              <a:rPr sz="1550" spc="-120" dirty="0">
                <a:latin typeface="Roboto"/>
                <a:cs typeface="Roboto"/>
              </a:rPr>
              <a:t> </a:t>
            </a:r>
            <a:r>
              <a:rPr sz="1550" spc="-50" dirty="0">
                <a:latin typeface="Roboto"/>
                <a:cs typeface="Roboto"/>
              </a:rPr>
              <a:t>G</a:t>
            </a:r>
            <a:endParaRPr sz="1550">
              <a:latin typeface="Roboto"/>
              <a:cs typeface="Roboto"/>
            </a:endParaRPr>
          </a:p>
          <a:p>
            <a:pPr marL="12701">
              <a:lnSpc>
                <a:spcPts val="1825"/>
              </a:lnSpc>
              <a:spcBef>
                <a:spcPts val="375"/>
              </a:spcBef>
            </a:pPr>
            <a:r>
              <a:rPr sz="1550" spc="-50" dirty="0">
                <a:latin typeface="Roboto"/>
                <a:cs typeface="Roboto"/>
              </a:rPr>
              <a:t>Y</a:t>
            </a:r>
            <a:endParaRPr sz="1550">
              <a:latin typeface="Roboto"/>
              <a:cs typeface="Roboto"/>
            </a:endParaRPr>
          </a:p>
          <a:p>
            <a:pPr marL="231167">
              <a:lnSpc>
                <a:spcPts val="1825"/>
              </a:lnSpc>
            </a:pPr>
            <a:r>
              <a:rPr sz="1550" b="1" spc="-135" dirty="0">
                <a:latin typeface="Arial"/>
                <a:cs typeface="Arial"/>
              </a:rPr>
              <a:t>RECEPTORS</a:t>
            </a:r>
            <a:r>
              <a:rPr sz="1550" b="1" spc="-55" dirty="0">
                <a:latin typeface="Arial"/>
                <a:cs typeface="Arial"/>
              </a:rPr>
              <a:t> </a:t>
            </a:r>
            <a:r>
              <a:rPr sz="1550" b="1" spc="-114" dirty="0">
                <a:latin typeface="Arial"/>
                <a:cs typeface="Arial"/>
              </a:rPr>
              <a:t>AND</a:t>
            </a:r>
            <a:r>
              <a:rPr sz="1550" b="1" spc="-20" dirty="0">
                <a:latin typeface="Arial"/>
                <a:cs typeface="Arial"/>
              </a:rPr>
              <a:t> </a:t>
            </a:r>
            <a:r>
              <a:rPr sz="1550" b="1" spc="-95" dirty="0">
                <a:latin typeface="Arial"/>
                <a:cs typeface="Arial"/>
              </a:rPr>
              <a:t>SIGNALS</a:t>
            </a:r>
            <a:endParaRPr sz="15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19248" y="1591379"/>
            <a:ext cx="6252845" cy="8004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1" marR="5081" indent="7621">
              <a:lnSpc>
                <a:spcPct val="130800"/>
              </a:lnSpc>
              <a:spcBef>
                <a:spcPts val="95"/>
              </a:spcBef>
            </a:pPr>
            <a:r>
              <a:rPr sz="1300" dirty="0">
                <a:latin typeface="Roboto"/>
                <a:cs typeface="Roboto"/>
              </a:rPr>
              <a:t>Th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</a:t>
            </a:r>
            <a:r>
              <a:rPr sz="1300" spc="185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p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thw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y</a:t>
            </a:r>
            <a:r>
              <a:rPr sz="1300" spc="16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th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</a:t>
            </a:r>
            <a:r>
              <a:rPr sz="1300" spc="125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d</a:t>
            </a:r>
            <a:r>
              <a:rPr sz="1300" spc="-8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</a:t>
            </a:r>
            <a:r>
              <a:rPr sz="1300" spc="15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to</a:t>
            </a:r>
            <a:r>
              <a:rPr sz="1300" spc="204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d</a:t>
            </a:r>
            <a:r>
              <a:rPr sz="1300" spc="-8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yspn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a</a:t>
            </a:r>
            <a:r>
              <a:rPr sz="1300" spc="200" dirty="0">
                <a:latin typeface="Roboto"/>
                <a:cs typeface="Roboto"/>
              </a:rPr>
              <a:t> </a:t>
            </a:r>
            <a:r>
              <a:rPr sz="1300" spc="-20" dirty="0">
                <a:latin typeface="Roboto"/>
                <a:cs typeface="Roboto"/>
              </a:rPr>
              <a:t>v</a:t>
            </a:r>
            <a:r>
              <a:rPr sz="1300" spc="-18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a</a:t>
            </a:r>
            <a:r>
              <a:rPr sz="1300" spc="20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sp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ec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spc="-20" dirty="0">
                <a:latin typeface="Roboto"/>
                <a:cs typeface="Roboto"/>
              </a:rPr>
              <a:t>fi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c</a:t>
            </a:r>
            <a:r>
              <a:rPr sz="1300" spc="19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cid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70" dirty="0">
                <a:latin typeface="Roboto"/>
                <a:cs typeface="Roboto"/>
              </a:rPr>
              <a:t>-</a:t>
            </a:r>
            <a:r>
              <a:rPr sz="1300" dirty="0">
                <a:latin typeface="Roboto"/>
                <a:cs typeface="Roboto"/>
              </a:rPr>
              <a:t>sen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70" dirty="0">
                <a:latin typeface="Roboto"/>
                <a:cs typeface="Roboto"/>
              </a:rPr>
              <a:t>s</a:t>
            </a:r>
            <a:r>
              <a:rPr sz="1300" spc="-17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g</a:t>
            </a:r>
            <a:r>
              <a:rPr sz="1300" spc="254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on</a:t>
            </a:r>
            <a:r>
              <a:rPr sz="1300" spc="27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ch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ls</a:t>
            </a:r>
            <a:r>
              <a:rPr sz="1300" spc="-17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,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6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ec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h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10" dirty="0">
                <a:latin typeface="Roboto"/>
                <a:cs typeface="Roboto"/>
              </a:rPr>
              <a:t>no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rec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50" dirty="0">
                <a:latin typeface="Roboto"/>
                <a:cs typeface="Roboto"/>
              </a:rPr>
              <a:t>epto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rs</a:t>
            </a:r>
            <a:r>
              <a:rPr sz="1300" spc="21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d</a:t>
            </a:r>
            <a:r>
              <a:rPr sz="1300" spc="240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g</a:t>
            </a:r>
            <a:r>
              <a:rPr sz="1300" spc="2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rec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ep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spc="-20" dirty="0">
                <a:latin typeface="Roboto"/>
                <a:cs typeface="Roboto"/>
              </a:rPr>
              <a:t>to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rs</a:t>
            </a:r>
            <a:r>
              <a:rPr sz="1300" spc="215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oc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10" dirty="0">
                <a:latin typeface="Roboto"/>
                <a:cs typeface="Roboto"/>
              </a:rPr>
              <a:t>te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d</a:t>
            </a:r>
            <a:r>
              <a:rPr sz="1300" spc="23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n</a:t>
            </a:r>
            <a:r>
              <a:rPr sz="1300" spc="254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d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ffe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30" dirty="0">
                <a:latin typeface="Roboto"/>
                <a:cs typeface="Roboto"/>
              </a:rPr>
              <a:t>re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</a:t>
            </a:r>
            <a:r>
              <a:rPr sz="1300" spc="114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zon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</a:t>
            </a:r>
            <a:r>
              <a:rPr sz="1300" spc="14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o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f</a:t>
            </a:r>
            <a:r>
              <a:rPr sz="1300" spc="110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th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e</a:t>
            </a:r>
            <a:endParaRPr sz="1300">
              <a:latin typeface="Roboto"/>
              <a:cs typeface="Roboto"/>
            </a:endParaRPr>
          </a:p>
          <a:p>
            <a:pPr marL="12701">
              <a:spcBef>
                <a:spcPts val="480"/>
              </a:spcBef>
            </a:pPr>
            <a:r>
              <a:rPr sz="1300" dirty="0">
                <a:latin typeface="Roboto"/>
                <a:cs typeface="Roboto"/>
              </a:rPr>
              <a:t>resp</a:t>
            </a:r>
            <a:r>
              <a:rPr sz="1300" spc="-8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ira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spc="55" dirty="0">
                <a:latin typeface="Roboto"/>
                <a:cs typeface="Roboto"/>
              </a:rPr>
              <a:t>tory</a:t>
            </a:r>
            <a:r>
              <a:rPr sz="1300" spc="229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ppa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ra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tu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spc="-70" dirty="0">
                <a:latin typeface="Roboto"/>
                <a:cs typeface="Roboto"/>
              </a:rPr>
              <a:t>s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.</a:t>
            </a:r>
            <a:endParaRPr sz="13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108" y="67469"/>
            <a:ext cx="7244080" cy="384810"/>
          </a:xfrm>
          <a:custGeom>
            <a:avLst/>
            <a:gdLst/>
            <a:ahLst/>
            <a:cxnLst/>
            <a:rect l="l" t="t" r="r" b="b"/>
            <a:pathLst>
              <a:path w="7244080" h="384809">
                <a:moveTo>
                  <a:pt x="7243552" y="384571"/>
                </a:moveTo>
                <a:lnTo>
                  <a:pt x="0" y="384571"/>
                </a:lnTo>
                <a:lnTo>
                  <a:pt x="0" y="0"/>
                </a:lnTo>
                <a:lnTo>
                  <a:pt x="7243552" y="0"/>
                </a:lnTo>
                <a:lnTo>
                  <a:pt x="7243552" y="384571"/>
                </a:lnTo>
                <a:close/>
              </a:path>
            </a:pathLst>
          </a:custGeom>
          <a:solidFill>
            <a:srgbClr val="93C2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9224" y="22304"/>
            <a:ext cx="2289810" cy="33214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1">
              <a:spcBef>
                <a:spcPts val="130"/>
              </a:spcBef>
            </a:pPr>
            <a:r>
              <a:rPr sz="2050" b="1" spc="-195" dirty="0">
                <a:latin typeface="Arial"/>
                <a:cs typeface="Arial"/>
              </a:rPr>
              <a:t>PATHOPHYSIOLOGY</a:t>
            </a:r>
            <a:endParaRPr sz="20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069" y="-2370851"/>
            <a:ext cx="7190740" cy="3526222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0322">
              <a:spcBef>
                <a:spcPts val="500"/>
              </a:spcBef>
            </a:pPr>
            <a:r>
              <a:rPr sz="1200" b="1" spc="-10" dirty="0">
                <a:latin typeface="Arial"/>
                <a:cs typeface="Arial"/>
              </a:rPr>
              <a:t>Chemoreceptors</a:t>
            </a:r>
            <a:endParaRPr sz="1200">
              <a:latin typeface="Arial"/>
              <a:cs typeface="Arial"/>
            </a:endParaRPr>
          </a:p>
          <a:p>
            <a:pPr marL="20322">
              <a:spcBef>
                <a:spcPts val="300"/>
              </a:spcBef>
            </a:pPr>
            <a:r>
              <a:rPr sz="1050" spc="-110" dirty="0">
                <a:latin typeface="Roboto"/>
                <a:cs typeface="Roboto"/>
              </a:rPr>
              <a:t>I</a:t>
            </a:r>
            <a:r>
              <a:rPr sz="1050" spc="-12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n</a:t>
            </a:r>
            <a:r>
              <a:rPr sz="1050" spc="21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the</a:t>
            </a:r>
            <a:r>
              <a:rPr sz="1050" spc="13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caroti</a:t>
            </a:r>
            <a:r>
              <a:rPr sz="1050" spc="-114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d</a:t>
            </a:r>
            <a:r>
              <a:rPr sz="1050" spc="195" dirty="0">
                <a:latin typeface="Roboto"/>
                <a:cs typeface="Roboto"/>
              </a:rPr>
              <a:t> </a:t>
            </a:r>
            <a:r>
              <a:rPr sz="1050" spc="-10" dirty="0">
                <a:latin typeface="Roboto"/>
                <a:cs typeface="Roboto"/>
              </a:rPr>
              <a:t>bod</a:t>
            </a:r>
            <a:r>
              <a:rPr sz="1050" spc="-7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ies</a:t>
            </a:r>
            <a:r>
              <a:rPr sz="1050" spc="16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and</a:t>
            </a:r>
            <a:r>
              <a:rPr sz="1050" spc="200" dirty="0">
                <a:latin typeface="Roboto"/>
                <a:cs typeface="Roboto"/>
              </a:rPr>
              <a:t> </a:t>
            </a:r>
            <a:r>
              <a:rPr sz="1050" spc="-80" dirty="0">
                <a:latin typeface="Roboto"/>
                <a:cs typeface="Roboto"/>
              </a:rPr>
              <a:t>m</a:t>
            </a:r>
            <a:r>
              <a:rPr sz="1050" spc="-9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edul</a:t>
            </a:r>
            <a:r>
              <a:rPr sz="1050" spc="-11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la</a:t>
            </a:r>
            <a:r>
              <a:rPr sz="1050" spc="20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sup</a:t>
            </a:r>
            <a:r>
              <a:rPr sz="1050" spc="-95" dirty="0">
                <a:latin typeface="Roboto"/>
                <a:cs typeface="Roboto"/>
              </a:rPr>
              <a:t> </a:t>
            </a:r>
            <a:r>
              <a:rPr sz="1050" spc="-25" dirty="0">
                <a:latin typeface="Roboto"/>
                <a:cs typeface="Roboto"/>
              </a:rPr>
              <a:t>pl</a:t>
            </a:r>
            <a:r>
              <a:rPr sz="1050" spc="-11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y</a:t>
            </a:r>
            <a:r>
              <a:rPr sz="1050" spc="95" dirty="0">
                <a:latin typeface="Roboto"/>
                <a:cs typeface="Roboto"/>
              </a:rPr>
              <a:t> </a:t>
            </a:r>
            <a:r>
              <a:rPr sz="1050" spc="-45" dirty="0">
                <a:latin typeface="Roboto"/>
                <a:cs typeface="Roboto"/>
              </a:rPr>
              <a:t>in</a:t>
            </a:r>
            <a:r>
              <a:rPr sz="1050" spc="-12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form</a:t>
            </a:r>
            <a:r>
              <a:rPr sz="1050" spc="-9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ati</a:t>
            </a:r>
            <a:r>
              <a:rPr sz="1050" spc="-114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on</a:t>
            </a:r>
            <a:r>
              <a:rPr sz="1050" spc="210" dirty="0">
                <a:latin typeface="Roboto"/>
                <a:cs typeface="Roboto"/>
              </a:rPr>
              <a:t> </a:t>
            </a:r>
            <a:r>
              <a:rPr sz="1050" spc="-25" dirty="0">
                <a:latin typeface="Roboto"/>
                <a:cs typeface="Roboto"/>
              </a:rPr>
              <a:t>wi</a:t>
            </a:r>
            <a:r>
              <a:rPr sz="1050" spc="-12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th</a:t>
            </a:r>
            <a:r>
              <a:rPr sz="1050" spc="14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reg</a:t>
            </a:r>
            <a:r>
              <a:rPr sz="1050" spc="-7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ard</a:t>
            </a:r>
            <a:r>
              <a:rPr sz="1050" spc="19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to</a:t>
            </a:r>
            <a:r>
              <a:rPr sz="1050" spc="160" dirty="0">
                <a:latin typeface="Roboto"/>
                <a:cs typeface="Roboto"/>
              </a:rPr>
              <a:t> </a:t>
            </a:r>
            <a:r>
              <a:rPr sz="1050" spc="-60" dirty="0">
                <a:latin typeface="Roboto"/>
                <a:cs typeface="Roboto"/>
              </a:rPr>
              <a:t>th </a:t>
            </a:r>
            <a:r>
              <a:rPr sz="1050" dirty="0">
                <a:latin typeface="Roboto"/>
                <a:cs typeface="Roboto"/>
              </a:rPr>
              <a:t>e</a:t>
            </a:r>
            <a:r>
              <a:rPr sz="1050" spc="130" dirty="0">
                <a:latin typeface="Roboto"/>
                <a:cs typeface="Roboto"/>
              </a:rPr>
              <a:t> </a:t>
            </a:r>
            <a:r>
              <a:rPr sz="1050" spc="-30" dirty="0">
                <a:latin typeface="Roboto"/>
                <a:cs typeface="Roboto"/>
              </a:rPr>
              <a:t>bl</a:t>
            </a:r>
            <a:r>
              <a:rPr sz="1050" spc="-105" dirty="0">
                <a:latin typeface="Roboto"/>
                <a:cs typeface="Roboto"/>
              </a:rPr>
              <a:t> </a:t>
            </a:r>
            <a:r>
              <a:rPr sz="1050" spc="-10" dirty="0">
                <a:latin typeface="Roboto"/>
                <a:cs typeface="Roboto"/>
              </a:rPr>
              <a:t>oo</a:t>
            </a:r>
            <a:r>
              <a:rPr sz="1050" spc="-114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d</a:t>
            </a:r>
            <a:r>
              <a:rPr sz="1050" spc="20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gas</a:t>
            </a:r>
            <a:r>
              <a:rPr sz="1050" spc="16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levels</a:t>
            </a:r>
            <a:r>
              <a:rPr sz="1050" spc="15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of</a:t>
            </a:r>
            <a:r>
              <a:rPr sz="1050" spc="90" dirty="0">
                <a:latin typeface="Roboto"/>
                <a:cs typeface="Roboto"/>
              </a:rPr>
              <a:t> </a:t>
            </a:r>
            <a:r>
              <a:rPr sz="1050" spc="-65" dirty="0">
                <a:latin typeface="Roboto"/>
                <a:cs typeface="Roboto"/>
              </a:rPr>
              <a:t>O</a:t>
            </a:r>
            <a:r>
              <a:rPr sz="1050" spc="-9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2,</a:t>
            </a:r>
            <a:r>
              <a:rPr sz="1050" spc="11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CO</a:t>
            </a:r>
            <a:r>
              <a:rPr sz="1050" spc="-9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,</a:t>
            </a:r>
            <a:r>
              <a:rPr sz="1050" spc="11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and</a:t>
            </a:r>
            <a:r>
              <a:rPr sz="1050" spc="200" dirty="0">
                <a:latin typeface="Roboto"/>
                <a:cs typeface="Roboto"/>
              </a:rPr>
              <a:t> </a:t>
            </a:r>
            <a:r>
              <a:rPr sz="1050" spc="-50" dirty="0">
                <a:latin typeface="Roboto"/>
                <a:cs typeface="Roboto"/>
              </a:rPr>
              <a:t>H</a:t>
            </a:r>
            <a:endParaRPr sz="1050">
              <a:latin typeface="Roboto"/>
              <a:cs typeface="Roboto"/>
            </a:endParaRPr>
          </a:p>
          <a:p>
            <a:pPr marL="20322">
              <a:spcBef>
                <a:spcPts val="185"/>
              </a:spcBef>
            </a:pPr>
            <a:r>
              <a:rPr sz="1200" b="1" spc="-50" dirty="0">
                <a:latin typeface="Arial"/>
                <a:cs typeface="Arial"/>
              </a:rPr>
              <a:t>Juxtacapillary</a:t>
            </a:r>
            <a:r>
              <a:rPr sz="1200" b="1" spc="-6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receptors</a:t>
            </a:r>
            <a:endParaRPr sz="1200">
              <a:latin typeface="Arial"/>
              <a:cs typeface="Arial"/>
            </a:endParaRPr>
          </a:p>
          <a:p>
            <a:pPr marL="20322">
              <a:spcBef>
                <a:spcPts val="1260"/>
              </a:spcBef>
            </a:pPr>
            <a:r>
              <a:rPr sz="1050" dirty="0">
                <a:latin typeface="Roboto"/>
                <a:cs typeface="Roboto"/>
              </a:rPr>
              <a:t>Sensi</a:t>
            </a:r>
            <a:r>
              <a:rPr sz="1050" spc="-11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tive</a:t>
            </a:r>
            <a:r>
              <a:rPr sz="1050" spc="16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to</a:t>
            </a:r>
            <a:r>
              <a:rPr sz="1050" spc="190" dirty="0">
                <a:latin typeface="Roboto"/>
                <a:cs typeface="Roboto"/>
              </a:rPr>
              <a:t> </a:t>
            </a:r>
            <a:r>
              <a:rPr sz="1050" spc="-60" dirty="0">
                <a:latin typeface="Roboto"/>
                <a:cs typeface="Roboto"/>
              </a:rPr>
              <a:t>p</a:t>
            </a:r>
            <a:r>
              <a:rPr sz="1050" spc="-80" dirty="0">
                <a:latin typeface="Roboto"/>
                <a:cs typeface="Roboto"/>
              </a:rPr>
              <a:t> u</a:t>
            </a:r>
            <a:r>
              <a:rPr sz="1050" spc="-120" dirty="0">
                <a:latin typeface="Roboto"/>
                <a:cs typeface="Roboto"/>
              </a:rPr>
              <a:t> </a:t>
            </a:r>
            <a:r>
              <a:rPr sz="1050" spc="-45" dirty="0">
                <a:latin typeface="Roboto"/>
                <a:cs typeface="Roboto"/>
              </a:rPr>
              <a:t>lm</a:t>
            </a:r>
            <a:r>
              <a:rPr sz="1050" spc="-75" dirty="0">
                <a:latin typeface="Roboto"/>
                <a:cs typeface="Roboto"/>
              </a:rPr>
              <a:t> </a:t>
            </a:r>
            <a:r>
              <a:rPr sz="1050" spc="-50" dirty="0">
                <a:latin typeface="Roboto"/>
                <a:cs typeface="Roboto"/>
              </a:rPr>
              <a:t>o</a:t>
            </a:r>
            <a:r>
              <a:rPr sz="1050" spc="-10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nary</a:t>
            </a:r>
            <a:r>
              <a:rPr sz="1050" spc="120" dirty="0">
                <a:latin typeface="Roboto"/>
                <a:cs typeface="Roboto"/>
              </a:rPr>
              <a:t> </a:t>
            </a:r>
            <a:r>
              <a:rPr sz="1050" spc="-45" dirty="0">
                <a:latin typeface="Roboto"/>
                <a:cs typeface="Roboto"/>
              </a:rPr>
              <a:t>in</a:t>
            </a:r>
            <a:r>
              <a:rPr sz="1050" spc="-4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ters</a:t>
            </a:r>
            <a:r>
              <a:rPr sz="1050" spc="-10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titia</a:t>
            </a:r>
            <a:r>
              <a:rPr sz="1050" spc="-5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l</a:t>
            </a:r>
            <a:r>
              <a:rPr sz="1050" spc="125" dirty="0">
                <a:latin typeface="Roboto"/>
                <a:cs typeface="Roboto"/>
              </a:rPr>
              <a:t> </a:t>
            </a:r>
            <a:r>
              <a:rPr sz="1050" spc="-50" dirty="0">
                <a:latin typeface="Roboto"/>
                <a:cs typeface="Roboto"/>
              </a:rPr>
              <a:t>o</a:t>
            </a:r>
            <a:r>
              <a:rPr sz="1050" spc="-10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edem</a:t>
            </a:r>
            <a:r>
              <a:rPr sz="1050" spc="-80" dirty="0">
                <a:latin typeface="Roboto"/>
                <a:cs typeface="Roboto"/>
              </a:rPr>
              <a:t> </a:t>
            </a:r>
            <a:r>
              <a:rPr sz="1050" spc="-60" dirty="0">
                <a:latin typeface="Roboto"/>
                <a:cs typeface="Roboto"/>
              </a:rPr>
              <a:t>a</a:t>
            </a:r>
            <a:r>
              <a:rPr sz="1050" spc="-120" dirty="0">
                <a:latin typeface="Roboto"/>
                <a:cs typeface="Roboto"/>
              </a:rPr>
              <a:t> </a:t>
            </a:r>
            <a:r>
              <a:rPr sz="1050" spc="-55" dirty="0">
                <a:latin typeface="Roboto"/>
                <a:cs typeface="Roboto"/>
              </a:rPr>
              <a:t>,i</a:t>
            </a:r>
            <a:r>
              <a:rPr sz="1050" spc="-110" dirty="0">
                <a:latin typeface="Roboto"/>
                <a:cs typeface="Roboto"/>
              </a:rPr>
              <a:t> </a:t>
            </a:r>
            <a:r>
              <a:rPr sz="1050" spc="-80" dirty="0">
                <a:latin typeface="Roboto"/>
                <a:cs typeface="Roboto"/>
              </a:rPr>
              <a:t>n</a:t>
            </a:r>
            <a:r>
              <a:rPr sz="1050" spc="-114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tense</a:t>
            </a:r>
            <a:r>
              <a:rPr sz="1050" spc="165" dirty="0">
                <a:latin typeface="Roboto"/>
                <a:cs typeface="Roboto"/>
              </a:rPr>
              <a:t> </a:t>
            </a:r>
            <a:r>
              <a:rPr sz="1050" spc="-35" dirty="0">
                <a:latin typeface="Roboto"/>
                <a:cs typeface="Roboto"/>
              </a:rPr>
              <a:t>fi</a:t>
            </a:r>
            <a:r>
              <a:rPr sz="1050" spc="-110" dirty="0">
                <a:latin typeface="Roboto"/>
                <a:cs typeface="Roboto"/>
              </a:rPr>
              <a:t> </a:t>
            </a:r>
            <a:r>
              <a:rPr sz="1050" spc="-25" dirty="0">
                <a:latin typeface="Roboto"/>
                <a:cs typeface="Roboto"/>
              </a:rPr>
              <a:t>rin</a:t>
            </a:r>
            <a:r>
              <a:rPr sz="1050" spc="-4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g</a:t>
            </a:r>
            <a:r>
              <a:rPr sz="1050" spc="160" dirty="0">
                <a:latin typeface="Roboto"/>
                <a:cs typeface="Roboto"/>
              </a:rPr>
              <a:t> </a:t>
            </a:r>
            <a:r>
              <a:rPr sz="1050" spc="-50" dirty="0">
                <a:latin typeface="Roboto"/>
                <a:cs typeface="Roboto"/>
              </a:rPr>
              <a:t>o</a:t>
            </a:r>
            <a:r>
              <a:rPr sz="1050" spc="-10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f</a:t>
            </a:r>
            <a:r>
              <a:rPr sz="1050" spc="12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thes</a:t>
            </a:r>
            <a:r>
              <a:rPr sz="1050" spc="-10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e</a:t>
            </a:r>
            <a:r>
              <a:rPr sz="1050" spc="160" dirty="0">
                <a:latin typeface="Roboto"/>
                <a:cs typeface="Roboto"/>
              </a:rPr>
              <a:t> </a:t>
            </a:r>
            <a:r>
              <a:rPr sz="1050" spc="50" dirty="0">
                <a:latin typeface="Roboto"/>
                <a:cs typeface="Roboto"/>
              </a:rPr>
              <a:t>C-</a:t>
            </a:r>
            <a:r>
              <a:rPr sz="1050" spc="-35" dirty="0">
                <a:latin typeface="Roboto"/>
                <a:cs typeface="Roboto"/>
              </a:rPr>
              <a:t>fi</a:t>
            </a:r>
            <a:r>
              <a:rPr sz="1050" spc="-10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bers</a:t>
            </a:r>
            <a:r>
              <a:rPr sz="1050" spc="19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sends</a:t>
            </a:r>
            <a:r>
              <a:rPr sz="1050" spc="190" dirty="0">
                <a:latin typeface="Roboto"/>
                <a:cs typeface="Roboto"/>
              </a:rPr>
              <a:t> </a:t>
            </a:r>
            <a:r>
              <a:rPr sz="1050" spc="-25" dirty="0">
                <a:latin typeface="Roboto"/>
                <a:cs typeface="Roboto"/>
              </a:rPr>
              <a:t>si</a:t>
            </a:r>
            <a:r>
              <a:rPr sz="1050" spc="-10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gnal</a:t>
            </a:r>
            <a:r>
              <a:rPr sz="1050" spc="-9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s</a:t>
            </a:r>
            <a:r>
              <a:rPr sz="1050" spc="190" dirty="0">
                <a:latin typeface="Roboto"/>
                <a:cs typeface="Roboto"/>
              </a:rPr>
              <a:t> </a:t>
            </a:r>
            <a:r>
              <a:rPr sz="1050" spc="-25" dirty="0">
                <a:latin typeface="Roboto"/>
                <a:cs typeface="Roboto"/>
              </a:rPr>
              <a:t>to</a:t>
            </a:r>
            <a:endParaRPr sz="1050">
              <a:latin typeface="Roboto"/>
              <a:cs typeface="Roboto"/>
            </a:endParaRPr>
          </a:p>
          <a:p>
            <a:pPr marL="12701">
              <a:spcBef>
                <a:spcPts val="145"/>
              </a:spcBef>
            </a:pPr>
            <a:r>
              <a:rPr sz="1050" spc="-20" dirty="0">
                <a:latin typeface="Roboto"/>
                <a:cs typeface="Roboto"/>
              </a:rPr>
              <a:t>fo</a:t>
            </a:r>
            <a:r>
              <a:rPr sz="1050" spc="-110" dirty="0">
                <a:latin typeface="Roboto"/>
                <a:cs typeface="Roboto"/>
              </a:rPr>
              <a:t> </a:t>
            </a:r>
            <a:r>
              <a:rPr sz="1050" spc="-10" dirty="0">
                <a:latin typeface="Roboto"/>
                <a:cs typeface="Roboto"/>
              </a:rPr>
              <a:t>reb</a:t>
            </a:r>
            <a:r>
              <a:rPr sz="1050" spc="-95" dirty="0">
                <a:latin typeface="Roboto"/>
                <a:cs typeface="Roboto"/>
              </a:rPr>
              <a:t> </a:t>
            </a:r>
            <a:r>
              <a:rPr sz="1050" spc="-25" dirty="0">
                <a:latin typeface="Roboto"/>
                <a:cs typeface="Roboto"/>
              </a:rPr>
              <a:t>ra</a:t>
            </a:r>
            <a:r>
              <a:rPr sz="1050" spc="-130" dirty="0">
                <a:latin typeface="Roboto"/>
                <a:cs typeface="Roboto"/>
              </a:rPr>
              <a:t> </a:t>
            </a:r>
            <a:r>
              <a:rPr sz="1050" spc="-45" dirty="0">
                <a:latin typeface="Roboto"/>
                <a:cs typeface="Roboto"/>
              </a:rPr>
              <a:t>in</a:t>
            </a:r>
            <a:r>
              <a:rPr sz="1050" spc="-55" dirty="0">
                <a:latin typeface="Roboto"/>
                <a:cs typeface="Roboto"/>
              </a:rPr>
              <a:t> </a:t>
            </a:r>
            <a:r>
              <a:rPr sz="1050" spc="-30" dirty="0">
                <a:latin typeface="Roboto"/>
                <a:cs typeface="Roboto"/>
              </a:rPr>
              <a:t>.(</a:t>
            </a:r>
            <a:r>
              <a:rPr sz="1050" spc="-150" dirty="0">
                <a:latin typeface="Roboto"/>
                <a:cs typeface="Roboto"/>
              </a:rPr>
              <a:t> </a:t>
            </a:r>
            <a:r>
              <a:rPr sz="1050" spc="-85" dirty="0">
                <a:latin typeface="Roboto"/>
                <a:cs typeface="Roboto"/>
              </a:rPr>
              <a:t>d</a:t>
            </a:r>
            <a:r>
              <a:rPr sz="1050" spc="-135" dirty="0">
                <a:latin typeface="Roboto"/>
                <a:cs typeface="Roboto"/>
              </a:rPr>
              <a:t> </a:t>
            </a:r>
            <a:r>
              <a:rPr sz="1050" spc="-70" dirty="0">
                <a:latin typeface="Roboto"/>
                <a:cs typeface="Roboto"/>
              </a:rPr>
              <a:t>i</a:t>
            </a:r>
            <a:r>
              <a:rPr sz="1050" spc="-114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scovered</a:t>
            </a:r>
            <a:r>
              <a:rPr sz="1050" spc="135" dirty="0">
                <a:latin typeface="Roboto"/>
                <a:cs typeface="Roboto"/>
              </a:rPr>
              <a:t> </a:t>
            </a:r>
            <a:r>
              <a:rPr sz="1050" spc="-60" dirty="0">
                <a:latin typeface="Roboto"/>
                <a:cs typeface="Roboto"/>
              </a:rPr>
              <a:t>b</a:t>
            </a:r>
            <a:r>
              <a:rPr sz="1050" spc="-9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y</a:t>
            </a:r>
            <a:r>
              <a:rPr sz="1050" spc="100" dirty="0">
                <a:latin typeface="Roboto"/>
                <a:cs typeface="Roboto"/>
              </a:rPr>
              <a:t> </a:t>
            </a:r>
            <a:r>
              <a:rPr sz="1050" spc="-110" dirty="0">
                <a:latin typeface="Roboto"/>
                <a:cs typeface="Roboto"/>
              </a:rPr>
              <a:t>I</a:t>
            </a:r>
            <a:r>
              <a:rPr sz="1050" spc="-12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ndi</a:t>
            </a:r>
            <a:r>
              <a:rPr sz="1050" spc="-114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an</a:t>
            </a:r>
            <a:r>
              <a:rPr sz="1050" spc="145" dirty="0">
                <a:latin typeface="Roboto"/>
                <a:cs typeface="Roboto"/>
              </a:rPr>
              <a:t> </a:t>
            </a:r>
            <a:r>
              <a:rPr sz="1050" spc="-60" dirty="0">
                <a:latin typeface="Roboto"/>
                <a:cs typeface="Roboto"/>
              </a:rPr>
              <a:t>p</a:t>
            </a:r>
            <a:r>
              <a:rPr sz="1050" spc="-9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hysio</a:t>
            </a:r>
            <a:r>
              <a:rPr sz="1050" spc="-110" dirty="0">
                <a:latin typeface="Roboto"/>
                <a:cs typeface="Roboto"/>
              </a:rPr>
              <a:t> </a:t>
            </a:r>
            <a:r>
              <a:rPr sz="1050" spc="-30" dirty="0">
                <a:latin typeface="Roboto"/>
                <a:cs typeface="Roboto"/>
              </a:rPr>
              <a:t>lo</a:t>
            </a:r>
            <a:r>
              <a:rPr sz="1050" spc="-110" dirty="0">
                <a:latin typeface="Roboto"/>
                <a:cs typeface="Roboto"/>
              </a:rPr>
              <a:t> </a:t>
            </a:r>
            <a:r>
              <a:rPr sz="1050" spc="-85" dirty="0">
                <a:latin typeface="Roboto"/>
                <a:cs typeface="Roboto"/>
              </a:rPr>
              <a:t>g</a:t>
            </a:r>
            <a:r>
              <a:rPr sz="1050" spc="-135" dirty="0">
                <a:latin typeface="Roboto"/>
                <a:cs typeface="Roboto"/>
              </a:rPr>
              <a:t> </a:t>
            </a:r>
            <a:r>
              <a:rPr sz="1050" spc="-70" dirty="0">
                <a:latin typeface="Roboto"/>
                <a:cs typeface="Roboto"/>
              </a:rPr>
              <a:t>i</a:t>
            </a:r>
            <a:r>
              <a:rPr sz="1050" spc="-114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st</a:t>
            </a:r>
            <a:r>
              <a:rPr sz="1050" spc="15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nam</a:t>
            </a:r>
            <a:r>
              <a:rPr sz="1050" spc="-8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ed</a:t>
            </a:r>
            <a:r>
              <a:rPr sz="1050" spc="204" dirty="0">
                <a:latin typeface="Roboto"/>
                <a:cs typeface="Roboto"/>
              </a:rPr>
              <a:t> </a:t>
            </a:r>
            <a:r>
              <a:rPr sz="950" dirty="0">
                <a:latin typeface="Roboto"/>
                <a:cs typeface="Roboto"/>
              </a:rPr>
              <a:t>”</a:t>
            </a:r>
            <a:r>
              <a:rPr sz="950" spc="235" dirty="0">
                <a:latin typeface="Roboto"/>
                <a:cs typeface="Roboto"/>
              </a:rPr>
              <a:t>  </a:t>
            </a:r>
            <a:r>
              <a:rPr sz="1050" spc="-75" dirty="0">
                <a:latin typeface="Roboto"/>
                <a:cs typeface="Roboto"/>
              </a:rPr>
              <a:t>D</a:t>
            </a:r>
            <a:r>
              <a:rPr sz="1050" spc="-110" dirty="0">
                <a:latin typeface="Roboto"/>
                <a:cs typeface="Roboto"/>
              </a:rPr>
              <a:t> </a:t>
            </a:r>
            <a:r>
              <a:rPr sz="1050" spc="-45" dirty="0">
                <a:latin typeface="Roboto"/>
                <a:cs typeface="Roboto"/>
              </a:rPr>
              <a:t>r.</a:t>
            </a:r>
            <a:r>
              <a:rPr sz="1050" spc="-12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Autar</a:t>
            </a:r>
            <a:r>
              <a:rPr sz="1050" spc="5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Si</a:t>
            </a:r>
            <a:r>
              <a:rPr sz="1050" spc="-114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ngh</a:t>
            </a:r>
            <a:r>
              <a:rPr sz="1050" spc="22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Pai</a:t>
            </a:r>
            <a:r>
              <a:rPr sz="1050" spc="-114" dirty="0">
                <a:latin typeface="Roboto"/>
                <a:cs typeface="Roboto"/>
              </a:rPr>
              <a:t> </a:t>
            </a:r>
            <a:r>
              <a:rPr sz="1050" spc="-80" dirty="0">
                <a:latin typeface="Roboto"/>
                <a:cs typeface="Roboto"/>
              </a:rPr>
              <a:t>n</a:t>
            </a:r>
            <a:r>
              <a:rPr sz="1050" spc="-125" dirty="0">
                <a:latin typeface="Roboto"/>
                <a:cs typeface="Roboto"/>
              </a:rPr>
              <a:t> </a:t>
            </a:r>
            <a:r>
              <a:rPr sz="1050" spc="-10" dirty="0">
                <a:latin typeface="Roboto"/>
                <a:cs typeface="Roboto"/>
              </a:rPr>
              <a:t>ta</a:t>
            </a:r>
            <a:r>
              <a:rPr sz="1050" spc="-13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l</a:t>
            </a:r>
            <a:r>
              <a:rPr sz="1050" spc="17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in</a:t>
            </a:r>
            <a:r>
              <a:rPr sz="1050" spc="215" dirty="0">
                <a:latin typeface="Roboto"/>
                <a:cs typeface="Roboto"/>
              </a:rPr>
              <a:t> </a:t>
            </a:r>
            <a:r>
              <a:rPr sz="1050" spc="-229" dirty="0">
                <a:latin typeface="Roboto"/>
                <a:cs typeface="Roboto"/>
              </a:rPr>
              <a:t>1</a:t>
            </a:r>
            <a:r>
              <a:rPr sz="1050" spc="25" dirty="0">
                <a:latin typeface="Roboto"/>
                <a:cs typeface="Roboto"/>
              </a:rPr>
              <a:t> </a:t>
            </a:r>
            <a:r>
              <a:rPr sz="1050" spc="-80" dirty="0">
                <a:latin typeface="Roboto"/>
                <a:cs typeface="Roboto"/>
              </a:rPr>
              <a:t>9</a:t>
            </a:r>
            <a:r>
              <a:rPr sz="1050" spc="-70" dirty="0">
                <a:latin typeface="Roboto"/>
                <a:cs typeface="Roboto"/>
              </a:rPr>
              <a:t> </a:t>
            </a:r>
            <a:r>
              <a:rPr sz="1050" spc="-10" dirty="0">
                <a:latin typeface="Roboto"/>
                <a:cs typeface="Roboto"/>
              </a:rPr>
              <a:t>55</a:t>
            </a:r>
            <a:r>
              <a:rPr sz="1050" spc="-10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.</a:t>
            </a:r>
            <a:r>
              <a:rPr sz="1050" spc="15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Thi</a:t>
            </a:r>
            <a:r>
              <a:rPr sz="1050" spc="-114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s</a:t>
            </a:r>
            <a:r>
              <a:rPr sz="1050" spc="100" dirty="0">
                <a:latin typeface="Roboto"/>
                <a:cs typeface="Roboto"/>
              </a:rPr>
              <a:t> </a:t>
            </a:r>
            <a:r>
              <a:rPr sz="1050" spc="-80" dirty="0">
                <a:latin typeface="Roboto"/>
                <a:cs typeface="Roboto"/>
              </a:rPr>
              <a:t>m</a:t>
            </a:r>
            <a:r>
              <a:rPr sz="1050" spc="-90" dirty="0">
                <a:latin typeface="Roboto"/>
                <a:cs typeface="Roboto"/>
              </a:rPr>
              <a:t> </a:t>
            </a:r>
            <a:r>
              <a:rPr sz="1050" spc="-70" dirty="0">
                <a:latin typeface="Roboto"/>
                <a:cs typeface="Roboto"/>
              </a:rPr>
              <a:t>i</a:t>
            </a:r>
            <a:r>
              <a:rPr sz="1050" spc="-114" dirty="0">
                <a:latin typeface="Roboto"/>
                <a:cs typeface="Roboto"/>
              </a:rPr>
              <a:t> </a:t>
            </a:r>
            <a:r>
              <a:rPr sz="1050" spc="-30" dirty="0">
                <a:latin typeface="Roboto"/>
                <a:cs typeface="Roboto"/>
              </a:rPr>
              <a:t>sm</a:t>
            </a:r>
            <a:r>
              <a:rPr sz="1050" spc="-8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atch</a:t>
            </a:r>
            <a:r>
              <a:rPr sz="1050" spc="215" dirty="0">
                <a:latin typeface="Roboto"/>
                <a:cs typeface="Roboto"/>
              </a:rPr>
              <a:t> </a:t>
            </a:r>
            <a:r>
              <a:rPr sz="1050" spc="-10" dirty="0">
                <a:latin typeface="Roboto"/>
                <a:cs typeface="Roboto"/>
              </a:rPr>
              <a:t>between</a:t>
            </a:r>
            <a:endParaRPr sz="1050">
              <a:latin typeface="Roboto"/>
              <a:cs typeface="Roboto"/>
            </a:endParaRPr>
          </a:p>
          <a:p>
            <a:pPr marL="12701" marR="253394">
              <a:lnSpc>
                <a:spcPct val="111300"/>
              </a:lnSpc>
            </a:pPr>
            <a:r>
              <a:rPr sz="1050" dirty="0">
                <a:latin typeface="Roboto"/>
                <a:cs typeface="Roboto"/>
              </a:rPr>
              <a:t>the</a:t>
            </a:r>
            <a:r>
              <a:rPr sz="1050" spc="175" dirty="0">
                <a:latin typeface="Roboto"/>
                <a:cs typeface="Roboto"/>
              </a:rPr>
              <a:t> </a:t>
            </a:r>
            <a:r>
              <a:rPr sz="1050" spc="-80" dirty="0">
                <a:latin typeface="Roboto"/>
                <a:cs typeface="Roboto"/>
              </a:rPr>
              <a:t>m</a:t>
            </a:r>
            <a:r>
              <a:rPr sz="1050" spc="-7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echanical</a:t>
            </a:r>
            <a:r>
              <a:rPr sz="1050" spc="215" dirty="0">
                <a:latin typeface="Roboto"/>
                <a:cs typeface="Roboto"/>
              </a:rPr>
              <a:t> </a:t>
            </a:r>
            <a:r>
              <a:rPr sz="1050" spc="-55" dirty="0">
                <a:latin typeface="Roboto"/>
                <a:cs typeface="Roboto"/>
              </a:rPr>
              <a:t>s</a:t>
            </a:r>
            <a:r>
              <a:rPr sz="1050" spc="-95" dirty="0">
                <a:latin typeface="Roboto"/>
                <a:cs typeface="Roboto"/>
              </a:rPr>
              <a:t> </a:t>
            </a:r>
            <a:r>
              <a:rPr sz="1050" spc="-50" dirty="0">
                <a:latin typeface="Roboto"/>
                <a:cs typeface="Roboto"/>
              </a:rPr>
              <a:t>ta</a:t>
            </a:r>
            <a:r>
              <a:rPr sz="1050" spc="-4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te</a:t>
            </a:r>
            <a:r>
              <a:rPr sz="1050" spc="17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of</a:t>
            </a:r>
            <a:r>
              <a:rPr sz="1050" spc="13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the</a:t>
            </a:r>
            <a:r>
              <a:rPr sz="1050" spc="180" dirty="0">
                <a:latin typeface="Roboto"/>
                <a:cs typeface="Roboto"/>
              </a:rPr>
              <a:t> </a:t>
            </a:r>
            <a:r>
              <a:rPr sz="1050" spc="-80" dirty="0">
                <a:latin typeface="Roboto"/>
                <a:cs typeface="Roboto"/>
              </a:rPr>
              <a:t>l</a:t>
            </a:r>
            <a:r>
              <a:rPr sz="1050" spc="-9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ungs</a:t>
            </a:r>
            <a:r>
              <a:rPr sz="1050" spc="21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and</a:t>
            </a:r>
            <a:r>
              <a:rPr sz="1050" spc="254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the</a:t>
            </a:r>
            <a:r>
              <a:rPr sz="1050" spc="18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central</a:t>
            </a:r>
            <a:r>
              <a:rPr sz="1050" spc="21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respi</a:t>
            </a:r>
            <a:r>
              <a:rPr sz="1050" spc="-10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ratory</a:t>
            </a:r>
            <a:r>
              <a:rPr sz="1050" spc="140" dirty="0">
                <a:latin typeface="Roboto"/>
                <a:cs typeface="Roboto"/>
              </a:rPr>
              <a:t> </a:t>
            </a:r>
            <a:r>
              <a:rPr sz="1050" spc="-85" dirty="0">
                <a:latin typeface="Roboto"/>
                <a:cs typeface="Roboto"/>
              </a:rPr>
              <a:t>d</a:t>
            </a:r>
            <a:r>
              <a:rPr sz="1050" spc="-5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rive</a:t>
            </a:r>
            <a:r>
              <a:rPr sz="1050" spc="180" dirty="0">
                <a:latin typeface="Roboto"/>
                <a:cs typeface="Roboto"/>
              </a:rPr>
              <a:t> </a:t>
            </a:r>
            <a:r>
              <a:rPr sz="1050" spc="-70" dirty="0">
                <a:latin typeface="Roboto"/>
                <a:cs typeface="Roboto"/>
              </a:rPr>
              <a:t>i</a:t>
            </a:r>
            <a:r>
              <a:rPr sz="1050" spc="-10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s</a:t>
            </a:r>
            <a:r>
              <a:rPr sz="1050" spc="21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a</a:t>
            </a:r>
            <a:r>
              <a:rPr sz="1050" spc="18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co</a:t>
            </a:r>
            <a:r>
              <a:rPr sz="1050" spc="-90" dirty="0">
                <a:latin typeface="Roboto"/>
                <a:cs typeface="Roboto"/>
              </a:rPr>
              <a:t> </a:t>
            </a:r>
            <a:r>
              <a:rPr sz="1050" spc="-65" dirty="0">
                <a:latin typeface="Roboto"/>
                <a:cs typeface="Roboto"/>
              </a:rPr>
              <a:t>rn</a:t>
            </a:r>
            <a:r>
              <a:rPr sz="1050" spc="-35" dirty="0">
                <a:latin typeface="Roboto"/>
                <a:cs typeface="Roboto"/>
              </a:rPr>
              <a:t> </a:t>
            </a:r>
            <a:r>
              <a:rPr sz="1050" spc="-10" dirty="0">
                <a:latin typeface="Roboto"/>
                <a:cs typeface="Roboto"/>
              </a:rPr>
              <a:t>ers</a:t>
            </a:r>
            <a:r>
              <a:rPr sz="1050" spc="-9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tone</a:t>
            </a:r>
            <a:r>
              <a:rPr sz="1050" spc="175" dirty="0">
                <a:latin typeface="Roboto"/>
                <a:cs typeface="Roboto"/>
              </a:rPr>
              <a:t> </a:t>
            </a:r>
            <a:r>
              <a:rPr sz="1050" spc="-60" dirty="0">
                <a:latin typeface="Roboto"/>
                <a:cs typeface="Roboto"/>
              </a:rPr>
              <a:t>p</a:t>
            </a:r>
            <a:r>
              <a:rPr sz="1050" spc="-75" dirty="0">
                <a:latin typeface="Roboto"/>
                <a:cs typeface="Roboto"/>
              </a:rPr>
              <a:t> </a:t>
            </a:r>
            <a:r>
              <a:rPr sz="1050" spc="50" dirty="0">
                <a:latin typeface="Roboto"/>
                <a:cs typeface="Roboto"/>
              </a:rPr>
              <a:t>athway</a:t>
            </a:r>
            <a:r>
              <a:rPr sz="1050" spc="14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behi</a:t>
            </a:r>
            <a:r>
              <a:rPr sz="1050" spc="-10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nd</a:t>
            </a:r>
            <a:r>
              <a:rPr sz="1050" spc="254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the</a:t>
            </a:r>
            <a:r>
              <a:rPr sz="1050" spc="175" dirty="0">
                <a:latin typeface="Roboto"/>
                <a:cs typeface="Roboto"/>
              </a:rPr>
              <a:t> </a:t>
            </a:r>
            <a:r>
              <a:rPr sz="1050" spc="-60" dirty="0">
                <a:latin typeface="Roboto"/>
                <a:cs typeface="Roboto"/>
              </a:rPr>
              <a:t>a</a:t>
            </a:r>
            <a:r>
              <a:rPr sz="1050" spc="-114" dirty="0">
                <a:latin typeface="Roboto"/>
                <a:cs typeface="Roboto"/>
              </a:rPr>
              <a:t> </a:t>
            </a:r>
            <a:r>
              <a:rPr sz="1050" spc="-25" dirty="0">
                <a:latin typeface="Roboto"/>
                <a:cs typeface="Roboto"/>
              </a:rPr>
              <a:t>ir </a:t>
            </a:r>
            <a:r>
              <a:rPr sz="1050" dirty="0">
                <a:latin typeface="Roboto"/>
                <a:cs typeface="Roboto"/>
              </a:rPr>
              <a:t>hung</a:t>
            </a:r>
            <a:r>
              <a:rPr sz="1050" spc="-5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er</a:t>
            </a:r>
            <a:r>
              <a:rPr sz="1050" spc="160" dirty="0">
                <a:latin typeface="Roboto"/>
                <a:cs typeface="Roboto"/>
              </a:rPr>
              <a:t> </a:t>
            </a:r>
            <a:r>
              <a:rPr sz="1050" spc="-10" dirty="0">
                <a:latin typeface="Roboto"/>
                <a:cs typeface="Roboto"/>
              </a:rPr>
              <a:t>fe</a:t>
            </a:r>
            <a:r>
              <a:rPr sz="1050" spc="-12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lt</a:t>
            </a:r>
            <a:r>
              <a:rPr sz="1050" spc="19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by</a:t>
            </a:r>
            <a:r>
              <a:rPr sz="1050" spc="135" dirty="0">
                <a:latin typeface="Roboto"/>
                <a:cs typeface="Roboto"/>
              </a:rPr>
              <a:t> </a:t>
            </a:r>
            <a:r>
              <a:rPr sz="1050" spc="-60" dirty="0">
                <a:latin typeface="Roboto"/>
                <a:cs typeface="Roboto"/>
              </a:rPr>
              <a:t>p</a:t>
            </a:r>
            <a:r>
              <a:rPr sz="1050" spc="-8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atient</a:t>
            </a:r>
            <a:r>
              <a:rPr sz="1050" spc="19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in</a:t>
            </a:r>
            <a:r>
              <a:rPr sz="1050" spc="260" dirty="0">
                <a:latin typeface="Roboto"/>
                <a:cs typeface="Roboto"/>
              </a:rPr>
              <a:t> </a:t>
            </a:r>
            <a:r>
              <a:rPr sz="1050" spc="-20" dirty="0">
                <a:latin typeface="Roboto"/>
                <a:cs typeface="Roboto"/>
              </a:rPr>
              <a:t>co</a:t>
            </a:r>
            <a:r>
              <a:rPr sz="1050" spc="-9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ngesti</a:t>
            </a:r>
            <a:r>
              <a:rPr sz="1050" spc="-10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ve</a:t>
            </a:r>
            <a:r>
              <a:rPr sz="1050" spc="17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heart</a:t>
            </a:r>
            <a:r>
              <a:rPr sz="1050" spc="12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fa</a:t>
            </a:r>
            <a:r>
              <a:rPr sz="1050" spc="-120" dirty="0">
                <a:latin typeface="Roboto"/>
                <a:cs typeface="Roboto"/>
              </a:rPr>
              <a:t> </a:t>
            </a:r>
            <a:r>
              <a:rPr sz="1050" spc="-40" dirty="0">
                <a:latin typeface="Roboto"/>
                <a:cs typeface="Roboto"/>
              </a:rPr>
              <a:t>il</a:t>
            </a:r>
            <a:r>
              <a:rPr sz="1050" spc="-90" dirty="0">
                <a:latin typeface="Roboto"/>
                <a:cs typeface="Roboto"/>
              </a:rPr>
              <a:t> </a:t>
            </a:r>
            <a:r>
              <a:rPr sz="1050" spc="-20" dirty="0">
                <a:latin typeface="Roboto"/>
                <a:cs typeface="Roboto"/>
              </a:rPr>
              <a:t>ure.</a:t>
            </a:r>
            <a:endParaRPr sz="1050">
              <a:latin typeface="Roboto"/>
              <a:cs typeface="Roboto"/>
            </a:endParaRPr>
          </a:p>
          <a:p>
            <a:pPr>
              <a:spcBef>
                <a:spcPts val="60"/>
              </a:spcBef>
            </a:pPr>
            <a:endParaRPr sz="950">
              <a:latin typeface="Roboto"/>
              <a:cs typeface="Roboto"/>
            </a:endParaRPr>
          </a:p>
          <a:p>
            <a:pPr marL="20322"/>
            <a:r>
              <a:rPr sz="1200" b="1" spc="-75" dirty="0">
                <a:latin typeface="Arial"/>
                <a:cs typeface="Arial"/>
              </a:rPr>
              <a:t>.</a:t>
            </a:r>
            <a:r>
              <a:rPr sz="1200" b="1" spc="-215" dirty="0">
                <a:latin typeface="Arial"/>
                <a:cs typeface="Arial"/>
              </a:rPr>
              <a:t> </a:t>
            </a:r>
            <a:r>
              <a:rPr sz="1200" b="1" spc="-65" dirty="0">
                <a:latin typeface="Arial"/>
                <a:cs typeface="Arial"/>
              </a:rPr>
              <a:t>Stretch</a:t>
            </a:r>
            <a:r>
              <a:rPr sz="1200" b="1" spc="2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receptors.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50">
              <a:latin typeface="Arial"/>
              <a:cs typeface="Arial"/>
            </a:endParaRPr>
          </a:p>
          <a:p>
            <a:pPr marL="20322">
              <a:spcBef>
                <a:spcPts val="5"/>
              </a:spcBef>
            </a:pPr>
            <a:r>
              <a:rPr sz="1050" spc="-100" dirty="0">
                <a:latin typeface="Roboto"/>
                <a:cs typeface="Roboto"/>
              </a:rPr>
              <a:t>.</a:t>
            </a:r>
            <a:r>
              <a:rPr sz="1050" spc="-75" dirty="0">
                <a:latin typeface="Roboto"/>
                <a:cs typeface="Roboto"/>
              </a:rPr>
              <a:t> </a:t>
            </a:r>
            <a:r>
              <a:rPr sz="1050" spc="-90" dirty="0">
                <a:latin typeface="Roboto"/>
                <a:cs typeface="Roboto"/>
              </a:rPr>
              <a:t>H</a:t>
            </a:r>
            <a:r>
              <a:rPr sz="1050" spc="-2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ering</a:t>
            </a:r>
            <a:r>
              <a:rPr sz="1050" spc="-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-breuer</a:t>
            </a:r>
            <a:r>
              <a:rPr sz="1050" spc="16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refl</a:t>
            </a:r>
            <a:r>
              <a:rPr sz="1050" spc="-55" dirty="0">
                <a:latin typeface="Roboto"/>
                <a:cs typeface="Roboto"/>
              </a:rPr>
              <a:t> </a:t>
            </a:r>
            <a:r>
              <a:rPr sz="1050" spc="-25" dirty="0">
                <a:latin typeface="Roboto"/>
                <a:cs typeface="Roboto"/>
              </a:rPr>
              <a:t>ex</a:t>
            </a:r>
            <a:endParaRPr sz="1050">
              <a:latin typeface="Roboto"/>
              <a:cs typeface="Roboto"/>
            </a:endParaRPr>
          </a:p>
          <a:p>
            <a:pPr marL="20322">
              <a:spcBef>
                <a:spcPts val="1140"/>
              </a:spcBef>
            </a:pPr>
            <a:r>
              <a:rPr sz="1050" spc="-100" dirty="0">
                <a:latin typeface="Roboto"/>
                <a:cs typeface="Roboto"/>
              </a:rPr>
              <a:t>.</a:t>
            </a:r>
            <a:r>
              <a:rPr sz="1050" spc="-114" dirty="0">
                <a:latin typeface="Roboto"/>
                <a:cs typeface="Roboto"/>
              </a:rPr>
              <a:t> </a:t>
            </a:r>
            <a:r>
              <a:rPr sz="1200" b="1" spc="-40" dirty="0">
                <a:latin typeface="Arial"/>
                <a:cs typeface="Arial"/>
              </a:rPr>
              <a:t>Muscle</a:t>
            </a:r>
            <a:r>
              <a:rPr sz="1200" b="1" spc="-6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spindles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50">
              <a:latin typeface="Arial"/>
              <a:cs typeface="Arial"/>
            </a:endParaRPr>
          </a:p>
          <a:p>
            <a:pPr marL="93356"/>
            <a:r>
              <a:rPr sz="1050" spc="-10" dirty="0">
                <a:latin typeface="Roboto"/>
                <a:cs typeface="Roboto"/>
              </a:rPr>
              <a:t>Sig</a:t>
            </a:r>
            <a:r>
              <a:rPr sz="1050" spc="-5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nals</a:t>
            </a:r>
            <a:r>
              <a:rPr sz="1050" spc="200" dirty="0">
                <a:latin typeface="Roboto"/>
                <a:cs typeface="Roboto"/>
              </a:rPr>
              <a:t> </a:t>
            </a:r>
            <a:r>
              <a:rPr sz="1050" spc="-70" dirty="0">
                <a:latin typeface="Roboto"/>
                <a:cs typeface="Roboto"/>
              </a:rPr>
              <a:t>i</a:t>
            </a:r>
            <a:r>
              <a:rPr sz="1050" spc="-10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n</a:t>
            </a:r>
            <a:r>
              <a:rPr sz="1050" spc="18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the</a:t>
            </a:r>
            <a:r>
              <a:rPr sz="1050" spc="24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chest</a:t>
            </a:r>
            <a:r>
              <a:rPr sz="1050" spc="19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wall</a:t>
            </a:r>
            <a:r>
              <a:rPr sz="1050" spc="204" dirty="0">
                <a:latin typeface="Roboto"/>
                <a:cs typeface="Roboto"/>
              </a:rPr>
              <a:t> </a:t>
            </a:r>
            <a:r>
              <a:rPr sz="1050" spc="-10" dirty="0">
                <a:latin typeface="Roboto"/>
                <a:cs typeface="Roboto"/>
              </a:rPr>
              <a:t>Sig</a:t>
            </a:r>
            <a:r>
              <a:rPr sz="1050" spc="-5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nal</a:t>
            </a:r>
            <a:r>
              <a:rPr sz="1050" spc="-9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s</a:t>
            </a:r>
            <a:r>
              <a:rPr sz="1050" spc="13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the</a:t>
            </a:r>
            <a:r>
              <a:rPr sz="1050" spc="24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stretch</a:t>
            </a:r>
            <a:r>
              <a:rPr sz="1050" spc="254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and</a:t>
            </a:r>
            <a:r>
              <a:rPr sz="1050" spc="25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tensio</a:t>
            </a:r>
            <a:r>
              <a:rPr sz="1050" spc="-10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n</a:t>
            </a:r>
            <a:r>
              <a:rPr sz="1050" spc="26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of</a:t>
            </a:r>
            <a:r>
              <a:rPr sz="1050" spc="12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the</a:t>
            </a:r>
            <a:r>
              <a:rPr sz="1050" spc="17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respi</a:t>
            </a:r>
            <a:r>
              <a:rPr sz="1050" spc="-10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ratory</a:t>
            </a:r>
            <a:r>
              <a:rPr sz="1050" spc="204" dirty="0">
                <a:latin typeface="Roboto"/>
                <a:cs typeface="Roboto"/>
              </a:rPr>
              <a:t> </a:t>
            </a:r>
            <a:r>
              <a:rPr sz="1050" spc="-80" dirty="0">
                <a:latin typeface="Roboto"/>
                <a:cs typeface="Roboto"/>
              </a:rPr>
              <a:t>m</a:t>
            </a:r>
            <a:r>
              <a:rPr sz="1050" spc="-70" dirty="0">
                <a:latin typeface="Roboto"/>
                <a:cs typeface="Roboto"/>
              </a:rPr>
              <a:t> </a:t>
            </a:r>
            <a:r>
              <a:rPr sz="1050" spc="-10" dirty="0">
                <a:latin typeface="Roboto"/>
                <a:cs typeface="Roboto"/>
              </a:rPr>
              <a:t>uscles</a:t>
            </a:r>
            <a:endParaRPr sz="105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950">
              <a:latin typeface="Roboto"/>
              <a:cs typeface="Roboto"/>
            </a:endParaRPr>
          </a:p>
          <a:p>
            <a:pPr marL="20322"/>
            <a:r>
              <a:rPr sz="1200" b="1" spc="-95" dirty="0">
                <a:latin typeface="Arial"/>
                <a:cs typeface="Arial"/>
              </a:rPr>
              <a:t>EFFERENT</a:t>
            </a:r>
            <a:r>
              <a:rPr sz="1200" b="1" spc="-6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SIGNALS-</a:t>
            </a:r>
            <a:endParaRPr sz="1200">
              <a:latin typeface="Arial"/>
              <a:cs typeface="Arial"/>
            </a:endParaRPr>
          </a:p>
          <a:p>
            <a:pPr marL="20322">
              <a:spcBef>
                <a:spcPts val="1260"/>
              </a:spcBef>
            </a:pPr>
            <a:r>
              <a:rPr sz="1050" spc="-90" dirty="0">
                <a:latin typeface="Roboto"/>
                <a:cs typeface="Roboto"/>
              </a:rPr>
              <a:t>M</a:t>
            </a:r>
            <a:r>
              <a:rPr sz="1050" spc="-40" dirty="0">
                <a:latin typeface="Roboto"/>
                <a:cs typeface="Roboto"/>
              </a:rPr>
              <a:t> </a:t>
            </a:r>
            <a:r>
              <a:rPr sz="1050" spc="-50" dirty="0">
                <a:latin typeface="Roboto"/>
                <a:cs typeface="Roboto"/>
              </a:rPr>
              <a:t>o</a:t>
            </a:r>
            <a:r>
              <a:rPr sz="1050" spc="-9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tor</a:t>
            </a:r>
            <a:r>
              <a:rPr sz="1050" spc="17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neuronal</a:t>
            </a:r>
            <a:r>
              <a:rPr sz="1050" spc="215" dirty="0">
                <a:latin typeface="Roboto"/>
                <a:cs typeface="Roboto"/>
              </a:rPr>
              <a:t> </a:t>
            </a:r>
            <a:r>
              <a:rPr sz="1050" spc="-25" dirty="0">
                <a:latin typeface="Roboto"/>
                <a:cs typeface="Roboto"/>
              </a:rPr>
              <a:t>si</a:t>
            </a:r>
            <a:r>
              <a:rPr sz="1050" spc="-10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gna</a:t>
            </a:r>
            <a:r>
              <a:rPr sz="1050" spc="-4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ls</a:t>
            </a:r>
            <a:r>
              <a:rPr sz="1050" spc="21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descendi</a:t>
            </a:r>
            <a:r>
              <a:rPr sz="1050" spc="-10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ng</a:t>
            </a:r>
            <a:r>
              <a:rPr sz="1050" spc="254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to</a:t>
            </a:r>
            <a:r>
              <a:rPr sz="1050" spc="21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the</a:t>
            </a:r>
            <a:r>
              <a:rPr sz="1050" spc="18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respi</a:t>
            </a:r>
            <a:r>
              <a:rPr sz="1050" spc="-10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ratory</a:t>
            </a:r>
            <a:r>
              <a:rPr sz="1050" spc="140" dirty="0">
                <a:latin typeface="Roboto"/>
                <a:cs typeface="Roboto"/>
              </a:rPr>
              <a:t> </a:t>
            </a:r>
            <a:r>
              <a:rPr sz="1050" spc="-80" dirty="0">
                <a:latin typeface="Roboto"/>
                <a:cs typeface="Roboto"/>
              </a:rPr>
              <a:t>m</a:t>
            </a:r>
            <a:r>
              <a:rPr sz="1050" spc="-70" dirty="0">
                <a:latin typeface="Roboto"/>
                <a:cs typeface="Roboto"/>
              </a:rPr>
              <a:t> </a:t>
            </a:r>
            <a:r>
              <a:rPr sz="1050" spc="-80" dirty="0">
                <a:latin typeface="Roboto"/>
                <a:cs typeface="Roboto"/>
              </a:rPr>
              <a:t>u</a:t>
            </a:r>
            <a:r>
              <a:rPr sz="1050" spc="-3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scles,</a:t>
            </a:r>
            <a:r>
              <a:rPr sz="1050" spc="16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the</a:t>
            </a:r>
            <a:r>
              <a:rPr sz="1050" spc="180" dirty="0">
                <a:latin typeface="Roboto"/>
                <a:cs typeface="Roboto"/>
              </a:rPr>
              <a:t> </a:t>
            </a:r>
            <a:r>
              <a:rPr sz="1050" spc="-80" dirty="0">
                <a:latin typeface="Roboto"/>
                <a:cs typeface="Roboto"/>
              </a:rPr>
              <a:t>m</a:t>
            </a:r>
            <a:r>
              <a:rPr sz="1050" spc="-70" dirty="0">
                <a:latin typeface="Roboto"/>
                <a:cs typeface="Roboto"/>
              </a:rPr>
              <a:t> </a:t>
            </a:r>
            <a:r>
              <a:rPr sz="1050" spc="-50" dirty="0">
                <a:latin typeface="Roboto"/>
                <a:cs typeface="Roboto"/>
              </a:rPr>
              <a:t>o</a:t>
            </a:r>
            <a:r>
              <a:rPr sz="1050" spc="-9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st</a:t>
            </a:r>
            <a:r>
              <a:rPr sz="1050" spc="130" dirty="0">
                <a:latin typeface="Roboto"/>
                <a:cs typeface="Roboto"/>
              </a:rPr>
              <a:t> </a:t>
            </a:r>
            <a:r>
              <a:rPr sz="1050" spc="-70" dirty="0">
                <a:latin typeface="Roboto"/>
                <a:cs typeface="Roboto"/>
              </a:rPr>
              <a:t>i</a:t>
            </a:r>
            <a:r>
              <a:rPr sz="1050" spc="-100" dirty="0">
                <a:latin typeface="Roboto"/>
                <a:cs typeface="Roboto"/>
              </a:rPr>
              <a:t> </a:t>
            </a:r>
            <a:r>
              <a:rPr sz="1050" spc="-80" dirty="0">
                <a:latin typeface="Roboto"/>
                <a:cs typeface="Roboto"/>
              </a:rPr>
              <a:t>m</a:t>
            </a:r>
            <a:r>
              <a:rPr sz="1050" spc="-7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po</a:t>
            </a:r>
            <a:r>
              <a:rPr sz="1050" spc="-90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rtant</a:t>
            </a:r>
            <a:r>
              <a:rPr sz="1050" spc="125" dirty="0">
                <a:latin typeface="Roboto"/>
                <a:cs typeface="Roboto"/>
              </a:rPr>
              <a:t> </a:t>
            </a:r>
            <a:r>
              <a:rPr sz="1050" spc="-60" dirty="0">
                <a:latin typeface="Roboto"/>
                <a:cs typeface="Roboto"/>
              </a:rPr>
              <a:t>b</a:t>
            </a:r>
            <a:r>
              <a:rPr sz="1050" spc="-75" dirty="0">
                <a:latin typeface="Roboto"/>
                <a:cs typeface="Roboto"/>
              </a:rPr>
              <a:t> </a:t>
            </a:r>
            <a:r>
              <a:rPr sz="1050" spc="-40" dirty="0">
                <a:latin typeface="Roboto"/>
                <a:cs typeface="Roboto"/>
              </a:rPr>
              <a:t>e</a:t>
            </a:r>
            <a:r>
              <a:rPr sz="1050" spc="-12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ing</a:t>
            </a:r>
            <a:r>
              <a:rPr sz="1050" spc="254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the</a:t>
            </a:r>
            <a:r>
              <a:rPr sz="1050" spc="180" dirty="0">
                <a:latin typeface="Roboto"/>
                <a:cs typeface="Roboto"/>
              </a:rPr>
              <a:t> </a:t>
            </a:r>
            <a:r>
              <a:rPr sz="1050" spc="-85" dirty="0">
                <a:latin typeface="Roboto"/>
                <a:cs typeface="Roboto"/>
              </a:rPr>
              <a:t>d</a:t>
            </a:r>
            <a:r>
              <a:rPr sz="1050" spc="-45" dirty="0">
                <a:latin typeface="Roboto"/>
                <a:cs typeface="Roboto"/>
              </a:rPr>
              <a:t> </a:t>
            </a:r>
            <a:r>
              <a:rPr sz="1050" dirty="0">
                <a:latin typeface="Roboto"/>
                <a:cs typeface="Roboto"/>
              </a:rPr>
              <a:t>iap</a:t>
            </a:r>
            <a:r>
              <a:rPr sz="1050" spc="-75" dirty="0">
                <a:latin typeface="Roboto"/>
                <a:cs typeface="Roboto"/>
              </a:rPr>
              <a:t> </a:t>
            </a:r>
            <a:r>
              <a:rPr sz="1050" spc="-10" dirty="0">
                <a:latin typeface="Roboto"/>
                <a:cs typeface="Roboto"/>
              </a:rPr>
              <a:t>hragm</a:t>
            </a:r>
            <a:endParaRPr sz="10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/>
          <p:nvPr/>
        </p:nvSpPr>
        <p:spPr>
          <a:xfrm>
            <a:off x="886990" y="1100585"/>
            <a:ext cx="1184275" cy="246221"/>
          </a:xfrm>
          <a:prstGeom prst="rect">
            <a:avLst/>
          </a:prstGeom>
          <a:ln w="15179">
            <a:solidFill>
              <a:srgbClr val="1C0F0F"/>
            </a:solidFill>
          </a:ln>
        </p:spPr>
        <p:txBody>
          <a:bodyPr vert="horz" wrap="square" lIns="0" tIns="15240" rIns="0" bIns="0" rtlCol="0">
            <a:spAutoFit/>
          </a:bodyPr>
          <a:lstStyle/>
          <a:p>
            <a:pPr marL="164484">
              <a:spcBef>
                <a:spcPts val="120"/>
              </a:spcBef>
            </a:pPr>
            <a:r>
              <a:rPr sz="1500" spc="-10" dirty="0">
                <a:latin typeface="Arial"/>
                <a:cs typeface="Arial"/>
              </a:rPr>
              <a:t>Hypoxemia</a:t>
            </a:r>
            <a:endParaRPr sz="15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74210" y="-1742629"/>
            <a:ext cx="1472565" cy="477054"/>
          </a:xfrm>
          <a:prstGeom prst="rect">
            <a:avLst/>
          </a:prstGeom>
          <a:ln w="15179">
            <a:solidFill>
              <a:srgbClr val="1C1318"/>
            </a:solidFill>
          </a:ln>
        </p:spPr>
        <p:txBody>
          <a:bodyPr vert="horz" wrap="square" lIns="0" tIns="15240" rIns="0" bIns="0" rtlCol="0">
            <a:spAutoFit/>
          </a:bodyPr>
          <a:lstStyle/>
          <a:p>
            <a:pPr marL="266096" marR="277527" indent="49536">
              <a:spcBef>
                <a:spcPts val="120"/>
              </a:spcBef>
            </a:pPr>
            <a:r>
              <a:rPr sz="1500" spc="-75" dirty="0">
                <a:latin typeface="Arial"/>
                <a:cs typeface="Arial"/>
              </a:rPr>
              <a:t>Acidosis</a:t>
            </a:r>
            <a:r>
              <a:rPr sz="1500" spc="15" dirty="0">
                <a:latin typeface="Arial"/>
                <a:cs typeface="Arial"/>
              </a:rPr>
              <a:t> </a:t>
            </a:r>
            <a:r>
              <a:rPr sz="1500" spc="-35" dirty="0">
                <a:latin typeface="Arial"/>
                <a:cs typeface="Arial"/>
              </a:rPr>
              <a:t>or </a:t>
            </a:r>
            <a:r>
              <a:rPr sz="1500" spc="-90" dirty="0">
                <a:latin typeface="Arial"/>
                <a:cs typeface="Arial"/>
              </a:rPr>
              <a:t>Hypercarbia</a:t>
            </a:r>
            <a:endParaRPr sz="15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04485" y="1100585"/>
            <a:ext cx="1691005" cy="462947"/>
          </a:xfrm>
          <a:prstGeom prst="rect">
            <a:avLst/>
          </a:prstGeom>
          <a:ln w="15179">
            <a:solidFill>
              <a:srgbClr val="1C1313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430579">
              <a:lnSpc>
                <a:spcPts val="1620"/>
              </a:lnSpc>
              <a:spcBef>
                <a:spcPts val="310"/>
              </a:spcBef>
            </a:pPr>
            <a:r>
              <a:rPr sz="1400" spc="-10" dirty="0">
                <a:latin typeface="Arial"/>
                <a:cs typeface="Arial"/>
              </a:rPr>
              <a:t>Decreased</a:t>
            </a:r>
            <a:endParaRPr sz="1400">
              <a:latin typeface="Arial"/>
              <a:cs typeface="Arial"/>
            </a:endParaRPr>
          </a:p>
          <a:p>
            <a:pPr marL="389299">
              <a:lnSpc>
                <a:spcPts val="1739"/>
              </a:lnSpc>
            </a:pPr>
            <a:r>
              <a:rPr sz="1500" spc="-10" dirty="0">
                <a:latin typeface="Arial"/>
                <a:cs typeface="Arial"/>
              </a:rPr>
              <a:t>Compliance</a:t>
            </a:r>
            <a:endParaRPr sz="15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4711" y="1491481"/>
            <a:ext cx="1206768" cy="6148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37787" y="2"/>
            <a:ext cx="1497075" cy="2072133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5787130" y="1128051"/>
            <a:ext cx="869315" cy="4353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605" algn="ctr">
              <a:lnSpc>
                <a:spcPts val="1645"/>
              </a:lnSpc>
              <a:spcBef>
                <a:spcPts val="95"/>
              </a:spcBef>
            </a:pPr>
            <a:r>
              <a:rPr sz="1400" spc="-10" dirty="0">
                <a:latin typeface="Arial"/>
                <a:cs typeface="Arial"/>
              </a:rPr>
              <a:t>Airway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705"/>
              </a:lnSpc>
            </a:pPr>
            <a:r>
              <a:rPr sz="1450" spc="-50" dirty="0">
                <a:latin typeface="Arial"/>
                <a:cs typeface="Arial"/>
              </a:rPr>
              <a:t>Resistance</a:t>
            </a:r>
            <a:endParaRPr sz="145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59787" y="1756190"/>
            <a:ext cx="1511306" cy="32732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87786" y="1756190"/>
            <a:ext cx="1727614" cy="327328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88097" y="2698330"/>
            <a:ext cx="2219999" cy="637579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893061" y="2181435"/>
            <a:ext cx="1177925" cy="461665"/>
          </a:xfrm>
          <a:prstGeom prst="rect">
            <a:avLst/>
          </a:prstGeom>
          <a:ln w="15179">
            <a:solidFill>
              <a:srgbClr val="181313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393745" marR="304835" indent="-79384">
              <a:lnSpc>
                <a:spcPts val="1590"/>
              </a:lnSpc>
              <a:spcBef>
                <a:spcPts val="400"/>
              </a:spcBef>
            </a:pPr>
            <a:r>
              <a:rPr sz="1450" spc="-20" dirty="0">
                <a:latin typeface="Arial"/>
                <a:cs typeface="Arial"/>
              </a:rPr>
              <a:t>carotid Body</a:t>
            </a:r>
            <a:endParaRPr sz="14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74208" y="2181433"/>
            <a:ext cx="1469390" cy="425758"/>
          </a:xfrm>
          <a:prstGeom prst="rect">
            <a:avLst/>
          </a:prstGeom>
          <a:ln w="15179">
            <a:solidFill>
              <a:srgbClr val="181313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5896" marR="77479" indent="262920">
              <a:lnSpc>
                <a:spcPts val="1520"/>
              </a:lnSpc>
              <a:spcBef>
                <a:spcPts val="320"/>
              </a:spcBef>
            </a:pPr>
            <a:r>
              <a:rPr sz="1450" spc="-10" dirty="0">
                <a:latin typeface="Arial"/>
                <a:cs typeface="Arial"/>
              </a:rPr>
              <a:t>Medullary </a:t>
            </a:r>
            <a:r>
              <a:rPr sz="1450" spc="-55" dirty="0">
                <a:latin typeface="Arial"/>
                <a:cs typeface="Arial"/>
              </a:rPr>
              <a:t>Chemoreceptors</a:t>
            </a:r>
            <a:endParaRPr sz="14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07521" y="2175360"/>
            <a:ext cx="1685289" cy="467436"/>
          </a:xfrm>
          <a:prstGeom prst="rect">
            <a:avLst/>
          </a:prstGeom>
          <a:ln w="15179">
            <a:solidFill>
              <a:srgbClr val="0F0F0F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120028" marR="113677" indent="130825">
              <a:lnSpc>
                <a:spcPts val="1590"/>
              </a:lnSpc>
              <a:spcBef>
                <a:spcPts val="445"/>
              </a:spcBef>
            </a:pPr>
            <a:r>
              <a:rPr sz="1450" spc="-65" dirty="0">
                <a:latin typeface="Arial"/>
                <a:cs typeface="Arial"/>
              </a:rPr>
              <a:t>Lung</a:t>
            </a:r>
            <a:r>
              <a:rPr sz="1450" spc="-35" dirty="0">
                <a:latin typeface="Arial"/>
                <a:cs typeface="Arial"/>
              </a:rPr>
              <a:t> </a:t>
            </a:r>
            <a:r>
              <a:rPr sz="1450" spc="-20" dirty="0">
                <a:latin typeface="Arial"/>
                <a:cs typeface="Arial"/>
              </a:rPr>
              <a:t>or</a:t>
            </a:r>
            <a:r>
              <a:rPr sz="1450" spc="-70" dirty="0">
                <a:latin typeface="Arial"/>
                <a:cs typeface="Arial"/>
              </a:rPr>
              <a:t> </a:t>
            </a:r>
            <a:r>
              <a:rPr sz="1450" spc="-10" dirty="0">
                <a:latin typeface="Arial"/>
                <a:cs typeface="Arial"/>
              </a:rPr>
              <a:t>Muscle </a:t>
            </a:r>
            <a:r>
              <a:rPr sz="1450" spc="-55" dirty="0">
                <a:latin typeface="Arial"/>
                <a:cs typeface="Arial"/>
              </a:rPr>
              <a:t>Mechanoreceptors</a:t>
            </a:r>
            <a:endParaRPr sz="14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35131" y="-667852"/>
            <a:ext cx="1184275" cy="467436"/>
          </a:xfrm>
          <a:prstGeom prst="rect">
            <a:avLst/>
          </a:prstGeom>
          <a:ln w="15179">
            <a:solidFill>
              <a:srgbClr val="0F0F0F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198778" marR="200048" indent="139716">
              <a:lnSpc>
                <a:spcPts val="1590"/>
              </a:lnSpc>
              <a:spcBef>
                <a:spcPts val="445"/>
              </a:spcBef>
            </a:pPr>
            <a:r>
              <a:rPr sz="1450" spc="-10" dirty="0">
                <a:latin typeface="Arial"/>
                <a:cs typeface="Arial"/>
              </a:rPr>
              <a:t>Airway </a:t>
            </a:r>
            <a:r>
              <a:rPr sz="1450" spc="-70" dirty="0">
                <a:latin typeface="Arial"/>
                <a:cs typeface="Arial"/>
              </a:rPr>
              <a:t>Receptors</a:t>
            </a:r>
            <a:endParaRPr sz="145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50401" y="2760948"/>
            <a:ext cx="2350922" cy="56357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285021" y="3381452"/>
            <a:ext cx="3011805" cy="339837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4130" rIns="0" bIns="0" rtlCol="0">
            <a:spAutoFit/>
          </a:bodyPr>
          <a:lstStyle/>
          <a:p>
            <a:pPr marR="24133" algn="ctr">
              <a:spcBef>
                <a:spcPts val="190"/>
              </a:spcBef>
            </a:pPr>
            <a:r>
              <a:rPr sz="2050" spc="-30" dirty="0">
                <a:solidFill>
                  <a:srgbClr val="FFFFFF"/>
                </a:solidFill>
                <a:latin typeface="Arial"/>
                <a:cs typeface="Arial"/>
              </a:rPr>
              <a:t>Dyspnea</a:t>
            </a:r>
            <a:endParaRPr sz="205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053327" y="4095880"/>
            <a:ext cx="675005" cy="105410"/>
            <a:chOff x="6053324" y="4095880"/>
            <a:chExt cx="675005" cy="105410"/>
          </a:xfrm>
        </p:grpSpPr>
        <p:sp>
          <p:nvSpPr>
            <p:cNvPr id="7" name="object 7"/>
            <p:cNvSpPr/>
            <p:nvPr/>
          </p:nvSpPr>
          <p:spPr>
            <a:xfrm>
              <a:off x="6259005" y="4104799"/>
              <a:ext cx="461645" cy="0"/>
            </a:xfrm>
            <a:custGeom>
              <a:avLst/>
              <a:gdLst/>
              <a:ahLst/>
              <a:cxnLst/>
              <a:rect l="l" t="t" r="r" b="b"/>
              <a:pathLst>
                <a:path w="461645">
                  <a:moveTo>
                    <a:pt x="0" y="0"/>
                  </a:moveTo>
                  <a:lnTo>
                    <a:pt x="461456" y="0"/>
                  </a:lnTo>
                </a:path>
              </a:pathLst>
            </a:custGeom>
            <a:ln w="12144">
              <a:solidFill>
                <a:srgbClr val="77A8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53324" y="4095880"/>
              <a:ext cx="674538" cy="10531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" y="16194"/>
            <a:ext cx="7772399" cy="433958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337" y="1870264"/>
            <a:ext cx="7715884" cy="631825"/>
          </a:xfrm>
          <a:custGeom>
            <a:avLst/>
            <a:gdLst/>
            <a:ahLst/>
            <a:cxnLst/>
            <a:rect l="l" t="t" r="r" b="b"/>
            <a:pathLst>
              <a:path w="7715884" h="631825">
                <a:moveTo>
                  <a:pt x="7715807" y="631507"/>
                </a:moveTo>
                <a:lnTo>
                  <a:pt x="0" y="631507"/>
                </a:lnTo>
                <a:lnTo>
                  <a:pt x="0" y="0"/>
                </a:lnTo>
                <a:lnTo>
                  <a:pt x="7715807" y="0"/>
                </a:lnTo>
                <a:lnTo>
                  <a:pt x="7715807" y="631507"/>
                </a:lnTo>
                <a:close/>
              </a:path>
            </a:pathLst>
          </a:custGeom>
          <a:solidFill>
            <a:srgbClr val="6FA6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03266" y="1903991"/>
            <a:ext cx="3634740" cy="41678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442009" indent="-429308">
              <a:spcBef>
                <a:spcPts val="130"/>
              </a:spcBef>
              <a:buSzPct val="117307"/>
              <a:buFont typeface="Arial"/>
              <a:buChar char="●"/>
              <a:tabLst>
                <a:tab pos="442009" algn="l"/>
              </a:tabLst>
            </a:pPr>
            <a:r>
              <a:rPr sz="2600" spc="-185" dirty="0">
                <a:latin typeface="Roboto"/>
                <a:cs typeface="Roboto"/>
              </a:rPr>
              <a:t>H</a:t>
            </a:r>
            <a:r>
              <a:rPr sz="2600" spc="-145" dirty="0">
                <a:latin typeface="Roboto"/>
                <a:cs typeface="Roboto"/>
              </a:rPr>
              <a:t> </a:t>
            </a:r>
            <a:r>
              <a:rPr sz="2600" spc="95" dirty="0">
                <a:latin typeface="Roboto"/>
                <a:cs typeface="Roboto"/>
              </a:rPr>
              <a:t>ISTO</a:t>
            </a:r>
            <a:r>
              <a:rPr sz="2600" spc="-220" dirty="0">
                <a:latin typeface="Roboto"/>
                <a:cs typeface="Roboto"/>
              </a:rPr>
              <a:t> </a:t>
            </a:r>
            <a:r>
              <a:rPr sz="2600" spc="90" dirty="0">
                <a:latin typeface="Roboto"/>
                <a:cs typeface="Roboto"/>
              </a:rPr>
              <a:t>RY</a:t>
            </a:r>
            <a:r>
              <a:rPr sz="2600" spc="390" dirty="0">
                <a:latin typeface="Roboto"/>
                <a:cs typeface="Roboto"/>
              </a:rPr>
              <a:t> </a:t>
            </a:r>
            <a:r>
              <a:rPr sz="2600" spc="114" dirty="0">
                <a:latin typeface="Roboto"/>
                <a:cs typeface="Roboto"/>
              </a:rPr>
              <a:t>TAKIN</a:t>
            </a:r>
            <a:r>
              <a:rPr sz="2600" spc="-150" dirty="0">
                <a:latin typeface="Roboto"/>
                <a:cs typeface="Roboto"/>
              </a:rPr>
              <a:t> </a:t>
            </a:r>
            <a:r>
              <a:rPr sz="2600" spc="-165" dirty="0">
                <a:latin typeface="Roboto"/>
                <a:cs typeface="Roboto"/>
              </a:rPr>
              <a:t>G</a:t>
            </a:r>
            <a:r>
              <a:rPr sz="2600" spc="-155" dirty="0">
                <a:latin typeface="Roboto"/>
                <a:cs typeface="Roboto"/>
              </a:rPr>
              <a:t> </a:t>
            </a:r>
            <a:r>
              <a:rPr sz="2600" spc="-170" dirty="0">
                <a:latin typeface="Roboto"/>
                <a:cs typeface="Roboto"/>
              </a:rPr>
              <a:t>:</a:t>
            </a:r>
            <a:r>
              <a:rPr sz="2600" spc="-409" dirty="0">
                <a:latin typeface="Roboto"/>
                <a:cs typeface="Roboto"/>
              </a:rPr>
              <a:t> </a:t>
            </a:r>
            <a:r>
              <a:rPr sz="2600" spc="-50" dirty="0">
                <a:latin typeface="Roboto"/>
                <a:cs typeface="Roboto"/>
              </a:rPr>
              <a:t>-</a:t>
            </a:r>
            <a:endParaRPr sz="26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2387" y="144387"/>
            <a:ext cx="7714615" cy="631825"/>
          </a:xfrm>
          <a:custGeom>
            <a:avLst/>
            <a:gdLst/>
            <a:ahLst/>
            <a:cxnLst/>
            <a:rect l="l" t="t" r="r" b="b"/>
            <a:pathLst>
              <a:path w="7714615" h="631825">
                <a:moveTo>
                  <a:pt x="7714511" y="631507"/>
                </a:moveTo>
                <a:lnTo>
                  <a:pt x="0" y="631507"/>
                </a:lnTo>
                <a:lnTo>
                  <a:pt x="0" y="0"/>
                </a:lnTo>
                <a:lnTo>
                  <a:pt x="7714511" y="0"/>
                </a:lnTo>
                <a:lnTo>
                  <a:pt x="7714511" y="631507"/>
                </a:lnTo>
                <a:close/>
              </a:path>
            </a:pathLst>
          </a:custGeom>
          <a:solidFill>
            <a:srgbClr val="6FA6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2069" y="203779"/>
            <a:ext cx="3634740" cy="41678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442009" indent="-429308">
              <a:spcBef>
                <a:spcPts val="130"/>
              </a:spcBef>
              <a:buSzPct val="117307"/>
              <a:buFont typeface="Arial"/>
              <a:buChar char="●"/>
              <a:tabLst>
                <a:tab pos="442009" algn="l"/>
              </a:tabLst>
            </a:pPr>
            <a:r>
              <a:rPr sz="2600" spc="-185" dirty="0">
                <a:latin typeface="Roboto"/>
                <a:cs typeface="Roboto"/>
              </a:rPr>
              <a:t>H</a:t>
            </a:r>
            <a:r>
              <a:rPr sz="2600" spc="-145" dirty="0">
                <a:latin typeface="Roboto"/>
                <a:cs typeface="Roboto"/>
              </a:rPr>
              <a:t> </a:t>
            </a:r>
            <a:r>
              <a:rPr sz="2600" spc="95" dirty="0">
                <a:latin typeface="Roboto"/>
                <a:cs typeface="Roboto"/>
              </a:rPr>
              <a:t>ISTO</a:t>
            </a:r>
            <a:r>
              <a:rPr sz="2600" spc="-220" dirty="0">
                <a:latin typeface="Roboto"/>
                <a:cs typeface="Roboto"/>
              </a:rPr>
              <a:t> </a:t>
            </a:r>
            <a:r>
              <a:rPr sz="2600" spc="90" dirty="0">
                <a:latin typeface="Roboto"/>
                <a:cs typeface="Roboto"/>
              </a:rPr>
              <a:t>RY</a:t>
            </a:r>
            <a:r>
              <a:rPr sz="2600" spc="390" dirty="0">
                <a:latin typeface="Roboto"/>
                <a:cs typeface="Roboto"/>
              </a:rPr>
              <a:t> </a:t>
            </a:r>
            <a:r>
              <a:rPr sz="2600" spc="114" dirty="0">
                <a:latin typeface="Roboto"/>
                <a:cs typeface="Roboto"/>
              </a:rPr>
              <a:t>TAKIN</a:t>
            </a:r>
            <a:r>
              <a:rPr sz="2600" spc="-150" dirty="0">
                <a:latin typeface="Roboto"/>
                <a:cs typeface="Roboto"/>
              </a:rPr>
              <a:t> </a:t>
            </a:r>
            <a:r>
              <a:rPr sz="2600" spc="-165" dirty="0">
                <a:latin typeface="Roboto"/>
                <a:cs typeface="Roboto"/>
              </a:rPr>
              <a:t>G</a:t>
            </a:r>
            <a:r>
              <a:rPr sz="2600" spc="-155" dirty="0">
                <a:latin typeface="Roboto"/>
                <a:cs typeface="Roboto"/>
              </a:rPr>
              <a:t> </a:t>
            </a:r>
            <a:r>
              <a:rPr sz="2600" spc="-170" dirty="0">
                <a:latin typeface="Roboto"/>
                <a:cs typeface="Roboto"/>
              </a:rPr>
              <a:t>:</a:t>
            </a:r>
            <a:r>
              <a:rPr sz="2600" spc="-409" dirty="0">
                <a:latin typeface="Roboto"/>
                <a:cs typeface="Roboto"/>
              </a:rPr>
              <a:t> </a:t>
            </a:r>
            <a:r>
              <a:rPr sz="2600" spc="-50" dirty="0">
                <a:latin typeface="Roboto"/>
                <a:cs typeface="Roboto"/>
              </a:rPr>
              <a:t>-</a:t>
            </a:r>
            <a:endParaRPr sz="2600">
              <a:latin typeface="Roboto"/>
              <a:cs typeface="Roboto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00211" y="-1669796"/>
            <a:ext cx="2961005" cy="1941684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1">
              <a:spcBef>
                <a:spcPts val="484"/>
              </a:spcBef>
            </a:pPr>
            <a:r>
              <a:rPr sz="1750" spc="-90" dirty="0">
                <a:latin typeface="Roboto"/>
                <a:cs typeface="Roboto"/>
              </a:rPr>
              <a:t>O</a:t>
            </a:r>
            <a:r>
              <a:rPr sz="1750" spc="-150" dirty="0">
                <a:latin typeface="Roboto"/>
                <a:cs typeface="Roboto"/>
              </a:rPr>
              <a:t> </a:t>
            </a:r>
            <a:r>
              <a:rPr sz="1750" spc="-145" dirty="0">
                <a:latin typeface="Roboto"/>
                <a:cs typeface="Roboto"/>
              </a:rPr>
              <a:t>N</a:t>
            </a:r>
            <a:r>
              <a:rPr sz="1750" spc="-140" dirty="0">
                <a:latin typeface="Roboto"/>
                <a:cs typeface="Roboto"/>
              </a:rPr>
              <a:t> </a:t>
            </a:r>
            <a:r>
              <a:rPr sz="1750" spc="-60" dirty="0">
                <a:latin typeface="Roboto"/>
                <a:cs typeface="Roboto"/>
              </a:rPr>
              <a:t>S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20" dirty="0">
                <a:latin typeface="Roboto"/>
                <a:cs typeface="Roboto"/>
              </a:rPr>
              <a:t>ET</a:t>
            </a:r>
            <a:endParaRPr sz="1750">
              <a:latin typeface="Roboto"/>
              <a:cs typeface="Roboto"/>
            </a:endParaRPr>
          </a:p>
          <a:p>
            <a:pPr marL="12701" marR="1851236">
              <a:lnSpc>
                <a:spcPct val="118400"/>
              </a:lnSpc>
            </a:pPr>
            <a:r>
              <a:rPr sz="1750" spc="-55" dirty="0">
                <a:latin typeface="Roboto"/>
                <a:cs typeface="Roboto"/>
              </a:rPr>
              <a:t>P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90" dirty="0">
                <a:latin typeface="Roboto"/>
                <a:cs typeface="Roboto"/>
              </a:rPr>
              <a:t>O</a:t>
            </a:r>
            <a:r>
              <a:rPr sz="1750" spc="-145" dirty="0">
                <a:latin typeface="Roboto"/>
                <a:cs typeface="Roboto"/>
              </a:rPr>
              <a:t> </a:t>
            </a:r>
            <a:r>
              <a:rPr sz="1750" spc="-40" dirty="0">
                <a:latin typeface="Roboto"/>
                <a:cs typeface="Roboto"/>
              </a:rPr>
              <a:t>SI</a:t>
            </a:r>
            <a:r>
              <a:rPr sz="1750" spc="-170" dirty="0">
                <a:latin typeface="Roboto"/>
                <a:cs typeface="Roboto"/>
              </a:rPr>
              <a:t> </a:t>
            </a:r>
            <a:r>
              <a:rPr sz="1750" spc="-40" dirty="0">
                <a:latin typeface="Roboto"/>
                <a:cs typeface="Roboto"/>
              </a:rPr>
              <a:t>TI</a:t>
            </a:r>
            <a:r>
              <a:rPr sz="1750" spc="-175" dirty="0">
                <a:latin typeface="Roboto"/>
                <a:cs typeface="Roboto"/>
              </a:rPr>
              <a:t> </a:t>
            </a:r>
            <a:r>
              <a:rPr sz="1750" spc="-90" dirty="0">
                <a:latin typeface="Roboto"/>
                <a:cs typeface="Roboto"/>
              </a:rPr>
              <a:t>O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140" dirty="0">
                <a:latin typeface="Roboto"/>
                <a:cs typeface="Roboto"/>
              </a:rPr>
              <a:t>N </a:t>
            </a:r>
            <a:r>
              <a:rPr sz="1750" dirty="0">
                <a:latin typeface="Roboto"/>
                <a:cs typeface="Roboto"/>
              </a:rPr>
              <a:t>TIM</a:t>
            </a:r>
            <a:r>
              <a:rPr sz="1750" spc="-20" dirty="0">
                <a:latin typeface="Roboto"/>
                <a:cs typeface="Roboto"/>
              </a:rPr>
              <a:t> </a:t>
            </a:r>
            <a:r>
              <a:rPr sz="1750" spc="-60" dirty="0">
                <a:latin typeface="Roboto"/>
                <a:cs typeface="Roboto"/>
              </a:rPr>
              <a:t>IN</a:t>
            </a:r>
            <a:r>
              <a:rPr sz="1750" spc="-120" dirty="0">
                <a:latin typeface="Roboto"/>
                <a:cs typeface="Roboto"/>
              </a:rPr>
              <a:t> </a:t>
            </a:r>
            <a:r>
              <a:rPr sz="1750" spc="-60" dirty="0">
                <a:latin typeface="Roboto"/>
                <a:cs typeface="Roboto"/>
              </a:rPr>
              <a:t>G</a:t>
            </a:r>
            <a:endParaRPr sz="1750">
              <a:latin typeface="Roboto"/>
              <a:cs typeface="Roboto"/>
            </a:endParaRPr>
          </a:p>
          <a:p>
            <a:pPr marL="12701">
              <a:spcBef>
                <a:spcPts val="450"/>
              </a:spcBef>
            </a:pPr>
            <a:r>
              <a:rPr sz="1750" spc="-60" dirty="0">
                <a:latin typeface="Roboto"/>
                <a:cs typeface="Roboto"/>
              </a:rPr>
              <a:t>S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95" dirty="0">
                <a:latin typeface="Roboto"/>
                <a:cs typeface="Roboto"/>
              </a:rPr>
              <a:t>EVERITY</a:t>
            </a:r>
            <a:endParaRPr sz="1750">
              <a:latin typeface="Roboto"/>
              <a:cs typeface="Roboto"/>
            </a:endParaRPr>
          </a:p>
          <a:p>
            <a:pPr marL="12701">
              <a:spcBef>
                <a:spcPts val="385"/>
              </a:spcBef>
            </a:pPr>
            <a:r>
              <a:rPr sz="1750" spc="75" dirty="0">
                <a:latin typeface="Roboto"/>
                <a:cs typeface="Roboto"/>
              </a:rPr>
              <a:t>RELIEVIN</a:t>
            </a:r>
            <a:r>
              <a:rPr sz="1750" spc="-1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G</a:t>
            </a:r>
            <a:r>
              <a:rPr sz="1750" spc="305" dirty="0">
                <a:latin typeface="Roboto"/>
                <a:cs typeface="Roboto"/>
              </a:rPr>
              <a:t> </a:t>
            </a:r>
            <a:r>
              <a:rPr sz="1750" spc="-55" dirty="0">
                <a:latin typeface="Roboto"/>
                <a:cs typeface="Roboto"/>
              </a:rPr>
              <a:t>F</a:t>
            </a:r>
            <a:r>
              <a:rPr sz="1750" spc="-21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AC</a:t>
            </a:r>
            <a:r>
              <a:rPr sz="1750" spc="-17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TO</a:t>
            </a:r>
            <a:r>
              <a:rPr sz="1750" spc="-155" dirty="0">
                <a:latin typeface="Roboto"/>
                <a:cs typeface="Roboto"/>
              </a:rPr>
              <a:t> </a:t>
            </a:r>
            <a:r>
              <a:rPr sz="1750" spc="-25" dirty="0">
                <a:latin typeface="Roboto"/>
                <a:cs typeface="Roboto"/>
              </a:rPr>
              <a:t>RS</a:t>
            </a:r>
            <a:endParaRPr sz="1750">
              <a:latin typeface="Roboto"/>
              <a:cs typeface="Roboto"/>
            </a:endParaRPr>
          </a:p>
          <a:p>
            <a:pPr marL="12701">
              <a:spcBef>
                <a:spcPts val="385"/>
              </a:spcBef>
            </a:pPr>
            <a:r>
              <a:rPr sz="1750" spc="75" dirty="0">
                <a:latin typeface="Roboto"/>
                <a:cs typeface="Roboto"/>
              </a:rPr>
              <a:t>ASS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-90" dirty="0">
                <a:latin typeface="Roboto"/>
                <a:cs typeface="Roboto"/>
              </a:rPr>
              <a:t>O</a:t>
            </a:r>
            <a:r>
              <a:rPr sz="1750" spc="-140" dirty="0">
                <a:latin typeface="Roboto"/>
                <a:cs typeface="Roboto"/>
              </a:rPr>
              <a:t> </a:t>
            </a:r>
            <a:r>
              <a:rPr sz="1750" spc="80" dirty="0">
                <a:latin typeface="Roboto"/>
                <a:cs typeface="Roboto"/>
              </a:rPr>
              <a:t>CIATED</a:t>
            </a:r>
            <a:r>
              <a:rPr sz="1750" spc="40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SYM</a:t>
            </a:r>
            <a:r>
              <a:rPr sz="1750" spc="-35" dirty="0">
                <a:latin typeface="Roboto"/>
                <a:cs typeface="Roboto"/>
              </a:rPr>
              <a:t> </a:t>
            </a:r>
            <a:r>
              <a:rPr sz="1750" spc="-55" dirty="0">
                <a:latin typeface="Roboto"/>
                <a:cs typeface="Roboto"/>
              </a:rPr>
              <a:t>P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TO</a:t>
            </a:r>
            <a:r>
              <a:rPr sz="1750" spc="-140" dirty="0">
                <a:latin typeface="Roboto"/>
                <a:cs typeface="Roboto"/>
              </a:rPr>
              <a:t> </a:t>
            </a:r>
            <a:r>
              <a:rPr sz="1750" spc="-145" dirty="0">
                <a:latin typeface="Roboto"/>
                <a:cs typeface="Roboto"/>
              </a:rPr>
              <a:t>M</a:t>
            </a:r>
            <a:r>
              <a:rPr sz="1750" spc="-30" dirty="0">
                <a:latin typeface="Roboto"/>
                <a:cs typeface="Roboto"/>
              </a:rPr>
              <a:t> </a:t>
            </a:r>
            <a:r>
              <a:rPr sz="1750" spc="-50" dirty="0">
                <a:latin typeface="Roboto"/>
                <a:cs typeface="Roboto"/>
              </a:rPr>
              <a:t>S</a:t>
            </a:r>
            <a:endParaRPr sz="17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28337" y="79614"/>
            <a:ext cx="7715884" cy="468630"/>
          </a:xfrm>
          <a:custGeom>
            <a:avLst/>
            <a:gdLst/>
            <a:ahLst/>
            <a:cxnLst/>
            <a:rect l="l" t="t" r="r" b="b"/>
            <a:pathLst>
              <a:path w="7715884" h="468630">
                <a:moveTo>
                  <a:pt x="7715807" y="468206"/>
                </a:moveTo>
                <a:lnTo>
                  <a:pt x="0" y="468206"/>
                </a:lnTo>
                <a:lnTo>
                  <a:pt x="0" y="0"/>
                </a:lnTo>
                <a:lnTo>
                  <a:pt x="7715807" y="0"/>
                </a:lnTo>
                <a:lnTo>
                  <a:pt x="7715807" y="468206"/>
                </a:lnTo>
                <a:close/>
              </a:path>
            </a:pathLst>
          </a:custGeom>
          <a:solidFill>
            <a:srgbClr val="D9D0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144837" y="120830"/>
            <a:ext cx="1271270" cy="25263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1">
              <a:spcBef>
                <a:spcPts val="110"/>
              </a:spcBef>
            </a:pPr>
            <a:r>
              <a:rPr sz="1300" spc="-110" dirty="0">
                <a:latin typeface="Roboto"/>
                <a:cs typeface="Roboto"/>
              </a:rPr>
              <a:t>.</a:t>
            </a:r>
            <a:r>
              <a:rPr sz="1300" spc="-175" dirty="0">
                <a:latin typeface="Roboto"/>
                <a:cs typeface="Roboto"/>
              </a:rPr>
              <a:t> </a:t>
            </a:r>
            <a:r>
              <a:rPr sz="1550" b="1" spc="-90" dirty="0">
                <a:latin typeface="Arial"/>
                <a:cs typeface="Arial"/>
              </a:rPr>
              <a:t>ACUTE(onset</a:t>
            </a:r>
            <a:r>
              <a:rPr sz="1300" spc="-90" dirty="0">
                <a:latin typeface="Roboto"/>
                <a:cs typeface="Roboto"/>
              </a:rPr>
              <a:t>)</a:t>
            </a:r>
            <a:endParaRPr sz="1300">
              <a:latin typeface="Roboto"/>
              <a:cs typeface="Roboto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2385" y="1052530"/>
            <a:ext cx="3314700" cy="2512867"/>
          </a:xfrm>
          <a:prstGeom prst="rect">
            <a:avLst/>
          </a:prstGeom>
          <a:solidFill>
            <a:srgbClr val="F9CB9C"/>
          </a:solidFill>
        </p:spPr>
        <p:txBody>
          <a:bodyPr vert="horz" wrap="square" lIns="0" tIns="4445" rIns="0" bIns="0" rtlCol="0">
            <a:spAutoFit/>
          </a:bodyPr>
          <a:lstStyle/>
          <a:p>
            <a:pPr marL="72398">
              <a:spcBef>
                <a:spcPts val="35"/>
              </a:spcBef>
            </a:pPr>
            <a:r>
              <a:rPr sz="1300" spc="75" dirty="0">
                <a:latin typeface="Roboto"/>
                <a:cs typeface="Roboto"/>
              </a:rPr>
              <a:t>RESP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65" dirty="0">
                <a:latin typeface="Roboto"/>
                <a:cs typeface="Roboto"/>
              </a:rPr>
              <a:t>IRATO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50" dirty="0">
                <a:latin typeface="Roboto"/>
                <a:cs typeface="Roboto"/>
              </a:rPr>
              <a:t>RY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70"/>
              </a:spcBef>
            </a:pPr>
            <a:endParaRPr sz="12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r>
              <a:rPr sz="1300" spc="-265" dirty="0">
                <a:latin typeface="Roboto"/>
                <a:cs typeface="Roboto"/>
              </a:rPr>
              <a:t>1</a:t>
            </a:r>
            <a:r>
              <a:rPr sz="1300" spc="85" dirty="0">
                <a:latin typeface="Roboto"/>
                <a:cs typeface="Roboto"/>
              </a:rPr>
              <a:t> </a:t>
            </a:r>
            <a:r>
              <a:rPr sz="1300" spc="-110" dirty="0">
                <a:latin typeface="Roboto"/>
                <a:cs typeface="Roboto"/>
              </a:rPr>
              <a:t>.</a:t>
            </a:r>
            <a:r>
              <a:rPr sz="1300" spc="-8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Ac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ute</a:t>
            </a:r>
            <a:r>
              <a:rPr sz="1300" spc="235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10" dirty="0">
                <a:latin typeface="Roboto"/>
                <a:cs typeface="Roboto"/>
              </a:rPr>
              <a:t>xa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c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erba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t</a:t>
            </a:r>
            <a:r>
              <a:rPr sz="1300" spc="-19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on</a:t>
            </a:r>
            <a:r>
              <a:rPr sz="1300" spc="3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of</a:t>
            </a:r>
            <a:r>
              <a:rPr sz="1300" spc="16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sth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3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a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70"/>
              </a:spcBef>
            </a:pPr>
            <a:endParaRPr sz="1200">
              <a:latin typeface="Roboto"/>
              <a:cs typeface="Roboto"/>
            </a:endParaRPr>
          </a:p>
          <a:p>
            <a:pPr marL="201953" indent="-202588">
              <a:buSzPct val="96153"/>
              <a:buChar char="•"/>
              <a:tabLst>
                <a:tab pos="201953" algn="l"/>
              </a:tabLst>
            </a:pPr>
            <a:r>
              <a:rPr sz="1300" spc="-10" dirty="0">
                <a:latin typeface="Roboto"/>
                <a:cs typeface="Roboto"/>
              </a:rPr>
              <a:t>Pn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o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th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ora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x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70"/>
              </a:spcBef>
              <a:buFont typeface="Roboto"/>
              <a:buChar char="•"/>
            </a:pPr>
            <a:endParaRPr sz="1200">
              <a:latin typeface="Roboto"/>
              <a:cs typeface="Roboto"/>
            </a:endParaRPr>
          </a:p>
          <a:p>
            <a:pPr marL="201953" indent="-202588">
              <a:buSzPct val="96153"/>
              <a:buChar char="•"/>
              <a:tabLst>
                <a:tab pos="201953" algn="l"/>
              </a:tabLst>
            </a:pPr>
            <a:r>
              <a:rPr sz="1300" spc="-10" dirty="0">
                <a:latin typeface="Roboto"/>
                <a:cs typeface="Roboto"/>
              </a:rPr>
              <a:t>Pu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on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ry</a:t>
            </a:r>
            <a:r>
              <a:rPr sz="1300" spc="17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em</a:t>
            </a:r>
            <a:r>
              <a:rPr sz="1300" spc="-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bo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li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sm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70"/>
              </a:spcBef>
              <a:buFont typeface="Roboto"/>
              <a:buChar char="•"/>
            </a:pPr>
            <a:endParaRPr sz="1200">
              <a:latin typeface="Roboto"/>
              <a:cs typeface="Roboto"/>
            </a:endParaRPr>
          </a:p>
          <a:p>
            <a:pPr marL="201953" indent="-202588">
              <a:buSzPct val="96153"/>
              <a:buChar char="•"/>
              <a:tabLst>
                <a:tab pos="201953" algn="l"/>
              </a:tabLst>
            </a:pPr>
            <a:r>
              <a:rPr sz="1300" spc="-10" dirty="0">
                <a:latin typeface="Roboto"/>
                <a:cs typeface="Roboto"/>
              </a:rPr>
              <a:t>Fo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reig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n</a:t>
            </a:r>
            <a:r>
              <a:rPr sz="1300" spc="29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bo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d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y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70"/>
              </a:spcBef>
              <a:buFont typeface="Roboto"/>
              <a:buChar char="•"/>
            </a:pPr>
            <a:endParaRPr sz="1200">
              <a:latin typeface="Roboto"/>
              <a:cs typeface="Roboto"/>
            </a:endParaRPr>
          </a:p>
          <a:p>
            <a:pPr marL="201953" indent="-202588">
              <a:buSzPct val="96153"/>
              <a:buChar char="•"/>
              <a:tabLst>
                <a:tab pos="201953" algn="l"/>
              </a:tabLst>
            </a:pPr>
            <a:r>
              <a:rPr sz="1300" spc="-10" dirty="0">
                <a:latin typeface="Roboto"/>
                <a:cs typeface="Roboto"/>
              </a:rPr>
              <a:t>La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ryn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g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l</a:t>
            </a:r>
            <a:r>
              <a:rPr sz="1300" spc="170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d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em</a:t>
            </a:r>
            <a:r>
              <a:rPr sz="1300" spc="-6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a</a:t>
            </a:r>
            <a:endParaRPr sz="1300">
              <a:latin typeface="Roboto"/>
              <a:cs typeface="Robo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93487" y="-1790682"/>
            <a:ext cx="3255010" cy="3257558"/>
          </a:xfrm>
          <a:prstGeom prst="rect">
            <a:avLst/>
          </a:prstGeom>
          <a:solidFill>
            <a:srgbClr val="FAE3CC"/>
          </a:solidFill>
        </p:spPr>
        <p:txBody>
          <a:bodyPr vert="horz" wrap="square" lIns="0" tIns="69215" rIns="0" bIns="0" rtlCol="0">
            <a:spAutoFit/>
          </a:bodyPr>
          <a:lstStyle/>
          <a:p>
            <a:pPr marL="72398">
              <a:spcBef>
                <a:spcPts val="545"/>
              </a:spcBef>
            </a:pPr>
            <a:r>
              <a:rPr sz="1300" spc="-40" dirty="0">
                <a:latin typeface="Roboto"/>
                <a:cs typeface="Roboto"/>
              </a:rPr>
              <a:t>C</a:t>
            </a:r>
            <a:r>
              <a:rPr sz="1300" spc="-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ARD</a:t>
            </a:r>
            <a:r>
              <a:rPr sz="1300" spc="-35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IAC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70"/>
              </a:spcBef>
            </a:pPr>
            <a:endParaRPr sz="1200">
              <a:latin typeface="Roboto"/>
              <a:cs typeface="Roboto"/>
            </a:endParaRPr>
          </a:p>
          <a:p>
            <a:pPr marL="64142"/>
            <a:r>
              <a:rPr sz="1300" spc="-265" dirty="0">
                <a:latin typeface="Roboto"/>
                <a:cs typeface="Roboto"/>
              </a:rPr>
              <a:t>1</a:t>
            </a:r>
            <a:r>
              <a:rPr sz="1300" spc="75" dirty="0">
                <a:latin typeface="Roboto"/>
                <a:cs typeface="Roboto"/>
              </a:rPr>
              <a:t> </a:t>
            </a:r>
            <a:r>
              <a:rPr sz="1300" spc="-110" dirty="0">
                <a:latin typeface="Roboto"/>
                <a:cs typeface="Roboto"/>
              </a:rPr>
              <a:t>.</a:t>
            </a:r>
            <a:r>
              <a:rPr sz="1300" spc="-9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Ac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ute</a:t>
            </a:r>
            <a:r>
              <a:rPr sz="1300" spc="225" dirty="0">
                <a:latin typeface="Roboto"/>
                <a:cs typeface="Roboto"/>
              </a:rPr>
              <a:t> </a:t>
            </a:r>
            <a:r>
              <a:rPr sz="1300" spc="-100" dirty="0">
                <a:latin typeface="Roboto"/>
                <a:cs typeface="Roboto"/>
              </a:rPr>
              <a:t>M</a:t>
            </a:r>
            <a:r>
              <a:rPr sz="1300" spc="-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I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70"/>
              </a:spcBef>
            </a:pPr>
            <a:endParaRPr sz="1200">
              <a:latin typeface="Roboto"/>
              <a:cs typeface="Roboto"/>
            </a:endParaRPr>
          </a:p>
          <a:p>
            <a:pPr marL="266731" indent="-202588">
              <a:buSzPct val="96153"/>
              <a:buChar char="•"/>
              <a:tabLst>
                <a:tab pos="266731" algn="l"/>
              </a:tabLst>
            </a:pPr>
            <a:r>
              <a:rPr sz="1300" dirty="0">
                <a:latin typeface="Roboto"/>
                <a:cs typeface="Roboto"/>
              </a:rPr>
              <a:t>Con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g</a:t>
            </a:r>
            <a:r>
              <a:rPr sz="1300" spc="-80" dirty="0">
                <a:latin typeface="Roboto"/>
                <a:cs typeface="Roboto"/>
              </a:rPr>
              <a:t> </a:t>
            </a:r>
            <a:r>
              <a:rPr sz="1300" spc="50" dirty="0">
                <a:latin typeface="Roboto"/>
                <a:cs typeface="Roboto"/>
              </a:rPr>
              <a:t>estive</a:t>
            </a:r>
            <a:r>
              <a:rPr sz="1300" spc="19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h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rt</a:t>
            </a:r>
            <a:r>
              <a:rPr sz="1300" spc="204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fa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re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70"/>
              </a:spcBef>
              <a:buFont typeface="Roboto"/>
              <a:buChar char="•"/>
            </a:pPr>
            <a:endParaRPr sz="1200">
              <a:latin typeface="Roboto"/>
              <a:cs typeface="Roboto"/>
            </a:endParaRPr>
          </a:p>
          <a:p>
            <a:pPr marL="266731" indent="-202588">
              <a:buSzPct val="96153"/>
              <a:buChar char="•"/>
              <a:tabLst>
                <a:tab pos="266731" algn="l"/>
              </a:tabLst>
            </a:pPr>
            <a:r>
              <a:rPr sz="1300" dirty="0">
                <a:latin typeface="Roboto"/>
                <a:cs typeface="Roboto"/>
              </a:rPr>
              <a:t>Pe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ric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rd</a:t>
            </a:r>
            <a:r>
              <a:rPr sz="1300" spc="-8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l</a:t>
            </a:r>
            <a:r>
              <a:rPr sz="1300" spc="18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ta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p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on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d</a:t>
            </a:r>
            <a:r>
              <a:rPr sz="1300" spc="-8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e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345"/>
              </a:spcBef>
              <a:buFont typeface="Roboto"/>
              <a:buChar char="•"/>
            </a:pPr>
            <a:endParaRPr sz="1200">
              <a:latin typeface="Roboto"/>
              <a:cs typeface="Roboto"/>
            </a:endParaRPr>
          </a:p>
          <a:p>
            <a:pPr marL="64142" marR="1792175" indent="202588">
              <a:lnSpc>
                <a:spcPct val="114399"/>
              </a:lnSpc>
              <a:buSzPct val="96153"/>
              <a:buChar char="•"/>
              <a:tabLst>
                <a:tab pos="266731" algn="l"/>
              </a:tabLst>
            </a:pPr>
            <a:r>
              <a:rPr sz="1300" dirty="0">
                <a:latin typeface="Roboto"/>
                <a:cs typeface="Roboto"/>
              </a:rPr>
              <a:t>Acu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te</a:t>
            </a:r>
            <a:r>
              <a:rPr sz="1300" spc="26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va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lvu</a:t>
            </a:r>
            <a:r>
              <a:rPr sz="1300" spc="-100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r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su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ffi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cien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c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y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70"/>
              </a:spcBef>
              <a:buFont typeface="Roboto"/>
              <a:buChar char="•"/>
            </a:pPr>
            <a:endParaRPr sz="1200">
              <a:latin typeface="Roboto"/>
              <a:cs typeface="Roboto"/>
            </a:endParaRPr>
          </a:p>
          <a:p>
            <a:pPr marL="266731" indent="-202588">
              <a:buSzPct val="96153"/>
              <a:buChar char="•"/>
              <a:tabLst>
                <a:tab pos="266731" algn="l"/>
              </a:tabLst>
            </a:pPr>
            <a:r>
              <a:rPr sz="1300" dirty="0">
                <a:latin typeface="Roboto"/>
                <a:cs typeface="Roboto"/>
              </a:rPr>
              <a:t>Aortic</a:t>
            </a:r>
            <a:r>
              <a:rPr sz="1300" spc="37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d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50" dirty="0">
                <a:latin typeface="Roboto"/>
                <a:cs typeface="Roboto"/>
              </a:rPr>
              <a:t>ssec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t</a:t>
            </a:r>
            <a:r>
              <a:rPr sz="1300" spc="-185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io</a:t>
            </a:r>
            <a:r>
              <a:rPr sz="1300" spc="-8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n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70"/>
              </a:spcBef>
              <a:buFont typeface="Roboto"/>
              <a:buChar char="•"/>
            </a:pPr>
            <a:endParaRPr sz="1200">
              <a:latin typeface="Roboto"/>
              <a:cs typeface="Roboto"/>
            </a:endParaRPr>
          </a:p>
          <a:p>
            <a:pPr marL="266731" indent="-202588">
              <a:buSzPct val="96153"/>
              <a:buChar char="•"/>
              <a:tabLst>
                <a:tab pos="266731" algn="l"/>
              </a:tabLst>
            </a:pPr>
            <a:r>
              <a:rPr sz="1300" dirty="0">
                <a:latin typeface="Roboto"/>
                <a:cs typeface="Roboto"/>
              </a:rPr>
              <a:t>Com</a:t>
            </a:r>
            <a:r>
              <a:rPr sz="1300" spc="-45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p</a:t>
            </a:r>
            <a:r>
              <a:rPr sz="1300" spc="-170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te</a:t>
            </a:r>
            <a:r>
              <a:rPr sz="1300" spc="27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h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ea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rt</a:t>
            </a:r>
            <a:r>
              <a:rPr sz="1300" spc="150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b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spc="-30" dirty="0">
                <a:latin typeface="Roboto"/>
                <a:cs typeface="Roboto"/>
              </a:rPr>
              <a:t>lo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ck</a:t>
            </a:r>
            <a:endParaRPr sz="13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4481" y="377832"/>
            <a:ext cx="7244080" cy="353695"/>
          </a:xfrm>
          <a:custGeom>
            <a:avLst/>
            <a:gdLst/>
            <a:ahLst/>
            <a:cxnLst/>
            <a:rect l="l" t="t" r="r" b="b"/>
            <a:pathLst>
              <a:path w="7244080" h="353695">
                <a:moveTo>
                  <a:pt x="7243552" y="353563"/>
                </a:moveTo>
                <a:lnTo>
                  <a:pt x="0" y="353563"/>
                </a:lnTo>
                <a:lnTo>
                  <a:pt x="0" y="0"/>
                </a:lnTo>
                <a:lnTo>
                  <a:pt x="7243552" y="0"/>
                </a:lnTo>
                <a:lnTo>
                  <a:pt x="7243552" y="353563"/>
                </a:lnTo>
                <a:close/>
              </a:path>
            </a:pathLst>
          </a:custGeom>
          <a:solidFill>
            <a:srgbClr val="DE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01950" y="321182"/>
            <a:ext cx="1758950" cy="37317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4219" indent="-371518">
              <a:spcBef>
                <a:spcPts val="90"/>
              </a:spcBef>
              <a:buSzPct val="97872"/>
              <a:buFont typeface="Arial"/>
              <a:buChar char="●"/>
              <a:tabLst>
                <a:tab pos="384219" algn="l"/>
              </a:tabLst>
            </a:pPr>
            <a:r>
              <a:rPr sz="2350" b="1" spc="-315" dirty="0">
                <a:latin typeface="Arial"/>
                <a:cs typeface="Arial"/>
              </a:rPr>
              <a:t>SUBACUTE</a:t>
            </a:r>
            <a:endParaRPr sz="23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4483" y="1339951"/>
            <a:ext cx="1972945" cy="1585690"/>
          </a:xfrm>
          <a:prstGeom prst="rect">
            <a:avLst/>
          </a:prstGeom>
          <a:solidFill>
            <a:srgbClr val="A2C2F4"/>
          </a:solidFill>
        </p:spPr>
        <p:txBody>
          <a:bodyPr vert="horz" wrap="square" lIns="0" tIns="635" rIns="0" bIns="0" rtlCol="0">
            <a:spAutoFit/>
          </a:bodyPr>
          <a:lstStyle/>
          <a:p>
            <a:pPr marL="67318">
              <a:spcBef>
                <a:spcPts val="5"/>
              </a:spcBef>
            </a:pPr>
            <a:r>
              <a:rPr sz="1300" dirty="0">
                <a:latin typeface="Roboto"/>
                <a:cs typeface="Roboto"/>
              </a:rPr>
              <a:t>W</a:t>
            </a:r>
            <a:r>
              <a:rPr sz="1300" spc="-8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ith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7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n</a:t>
            </a:r>
            <a:r>
              <a:rPr sz="1300" spc="13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h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o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rs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70"/>
              </a:spcBef>
            </a:pPr>
            <a:endParaRPr sz="12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r>
              <a:rPr sz="1300" spc="-265" dirty="0">
                <a:latin typeface="Roboto"/>
                <a:cs typeface="Roboto"/>
              </a:rPr>
              <a:t>1</a:t>
            </a:r>
            <a:r>
              <a:rPr sz="1300" spc="110" dirty="0">
                <a:latin typeface="Roboto"/>
                <a:cs typeface="Roboto"/>
              </a:rPr>
              <a:t> </a:t>
            </a:r>
            <a:r>
              <a:rPr sz="1300" spc="-110" dirty="0">
                <a:latin typeface="Roboto"/>
                <a:cs typeface="Roboto"/>
              </a:rPr>
              <a:t>.</a:t>
            </a:r>
            <a:r>
              <a:rPr sz="1300" spc="-7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Asth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8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a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70"/>
              </a:spcBef>
            </a:pPr>
            <a:endParaRPr sz="1200">
              <a:latin typeface="Roboto"/>
              <a:cs typeface="Roboto"/>
            </a:endParaRPr>
          </a:p>
          <a:p>
            <a:pPr marL="196873" indent="-202588">
              <a:buSzPct val="96153"/>
              <a:buChar char="•"/>
              <a:tabLst>
                <a:tab pos="196873" algn="l"/>
              </a:tabLst>
            </a:pPr>
            <a:r>
              <a:rPr sz="1300" spc="50" dirty="0">
                <a:latin typeface="Roboto"/>
                <a:cs typeface="Roboto"/>
              </a:rPr>
              <a:t>Left</a:t>
            </a:r>
            <a:r>
              <a:rPr sz="1300" spc="14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h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art</a:t>
            </a:r>
            <a:r>
              <a:rPr sz="1300" spc="21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fa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55" dirty="0">
                <a:latin typeface="Roboto"/>
                <a:cs typeface="Roboto"/>
              </a:rPr>
              <a:t>il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re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70"/>
              </a:spcBef>
              <a:buFont typeface="Roboto"/>
              <a:buChar char="•"/>
            </a:pPr>
            <a:endParaRPr sz="1200">
              <a:latin typeface="Roboto"/>
              <a:cs typeface="Roboto"/>
            </a:endParaRPr>
          </a:p>
          <a:p>
            <a:pPr marL="196873" indent="-202588">
              <a:buSzPct val="96153"/>
              <a:buChar char="•"/>
              <a:tabLst>
                <a:tab pos="196873" algn="l"/>
              </a:tabLst>
            </a:pPr>
            <a:r>
              <a:rPr sz="1300" spc="-10" dirty="0">
                <a:latin typeface="Roboto"/>
                <a:cs typeface="Roboto"/>
              </a:rPr>
              <a:t>Pn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o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a</a:t>
            </a:r>
            <a:endParaRPr sz="1300">
              <a:latin typeface="Roboto"/>
              <a:cs typeface="Robo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39275" y="1339951"/>
            <a:ext cx="1971675" cy="1585690"/>
          </a:xfrm>
          <a:prstGeom prst="rect">
            <a:avLst/>
          </a:prstGeom>
          <a:solidFill>
            <a:srgbClr val="F9CB9C"/>
          </a:solidFill>
        </p:spPr>
        <p:txBody>
          <a:bodyPr vert="horz" wrap="square" lIns="0" tIns="635" rIns="0" bIns="0" rtlCol="0">
            <a:spAutoFit/>
          </a:bodyPr>
          <a:lstStyle/>
          <a:p>
            <a:pPr marL="69858">
              <a:spcBef>
                <a:spcPts val="5"/>
              </a:spcBef>
            </a:pPr>
            <a:r>
              <a:rPr sz="1300" dirty="0">
                <a:latin typeface="Roboto"/>
                <a:cs typeface="Roboto"/>
              </a:rPr>
              <a:t>W</a:t>
            </a:r>
            <a:r>
              <a:rPr sz="1300" spc="-8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ith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7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n</a:t>
            </a:r>
            <a:r>
              <a:rPr sz="1300" spc="13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d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ys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70"/>
              </a:spcBef>
            </a:pPr>
            <a:endParaRPr sz="12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r>
              <a:rPr sz="1300" spc="-265" dirty="0">
                <a:latin typeface="Roboto"/>
                <a:cs typeface="Roboto"/>
              </a:rPr>
              <a:t>1</a:t>
            </a:r>
            <a:r>
              <a:rPr sz="1300" spc="45" dirty="0">
                <a:latin typeface="Roboto"/>
                <a:cs typeface="Roboto"/>
              </a:rPr>
              <a:t> </a:t>
            </a:r>
            <a:r>
              <a:rPr sz="1300" spc="-110" dirty="0">
                <a:latin typeface="Roboto"/>
                <a:cs typeface="Roboto"/>
              </a:rPr>
              <a:t>. </a:t>
            </a:r>
            <a:r>
              <a:rPr sz="1300" spc="-50" dirty="0">
                <a:latin typeface="Roboto"/>
                <a:cs typeface="Roboto"/>
              </a:rPr>
              <a:t>P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10" dirty="0">
                <a:latin typeface="Roboto"/>
                <a:cs typeface="Roboto"/>
              </a:rPr>
              <a:t>eu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6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on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a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70"/>
              </a:spcBef>
            </a:pPr>
            <a:endParaRPr sz="1200">
              <a:latin typeface="Roboto"/>
              <a:cs typeface="Roboto"/>
            </a:endParaRPr>
          </a:p>
          <a:p>
            <a:pPr marL="199413" indent="-202588">
              <a:buSzPct val="96153"/>
              <a:buChar char="•"/>
              <a:tabLst>
                <a:tab pos="199413" algn="l"/>
              </a:tabLst>
            </a:pPr>
            <a:r>
              <a:rPr sz="1300" dirty="0">
                <a:latin typeface="Roboto"/>
                <a:cs typeface="Roboto"/>
              </a:rPr>
              <a:t>ARD</a:t>
            </a:r>
            <a:r>
              <a:rPr sz="1300" spc="2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S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70"/>
              </a:spcBef>
              <a:buFont typeface="Roboto"/>
              <a:buChar char="•"/>
            </a:pPr>
            <a:endParaRPr sz="1200">
              <a:latin typeface="Roboto"/>
              <a:cs typeface="Roboto"/>
            </a:endParaRPr>
          </a:p>
          <a:p>
            <a:pPr marL="199413" indent="-202588">
              <a:buSzPct val="96153"/>
              <a:buChar char="•"/>
              <a:tabLst>
                <a:tab pos="199413" algn="l"/>
              </a:tabLst>
            </a:pPr>
            <a:r>
              <a:rPr sz="1300" spc="50" dirty="0">
                <a:latin typeface="Roboto"/>
                <a:cs typeface="Roboto"/>
              </a:rPr>
              <a:t>Left</a:t>
            </a:r>
            <a:r>
              <a:rPr sz="1300" spc="14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h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art</a:t>
            </a:r>
            <a:r>
              <a:rPr sz="1300" spc="21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fa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55" dirty="0">
                <a:latin typeface="Roboto"/>
                <a:cs typeface="Roboto"/>
              </a:rPr>
              <a:t>il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re</a:t>
            </a:r>
            <a:endParaRPr sz="1300">
              <a:latin typeface="Roboto"/>
              <a:cs typeface="Robo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65488" y="1339951"/>
            <a:ext cx="2510155" cy="2047355"/>
          </a:xfrm>
          <a:prstGeom prst="rect">
            <a:avLst/>
          </a:prstGeom>
          <a:solidFill>
            <a:srgbClr val="C7D9F6"/>
          </a:solidFill>
        </p:spPr>
        <p:txBody>
          <a:bodyPr vert="horz" wrap="square" lIns="0" tIns="635" rIns="0" bIns="0" rtlCol="0">
            <a:spAutoFit/>
          </a:bodyPr>
          <a:lstStyle/>
          <a:p>
            <a:pPr marL="72398">
              <a:spcBef>
                <a:spcPts val="5"/>
              </a:spcBef>
            </a:pPr>
            <a:r>
              <a:rPr sz="1300" dirty="0">
                <a:latin typeface="Roboto"/>
                <a:cs typeface="Roboto"/>
              </a:rPr>
              <a:t>W</a:t>
            </a:r>
            <a:r>
              <a:rPr sz="1300" spc="-8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ith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7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n</a:t>
            </a:r>
            <a:r>
              <a:rPr sz="1300" spc="12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w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eks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70"/>
              </a:spcBef>
            </a:pPr>
            <a:endParaRPr sz="12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r>
              <a:rPr sz="1300" spc="-265" dirty="0">
                <a:latin typeface="Roboto"/>
                <a:cs typeface="Roboto"/>
              </a:rPr>
              <a:t>1</a:t>
            </a:r>
            <a:r>
              <a:rPr sz="1300" spc="55" dirty="0">
                <a:latin typeface="Roboto"/>
                <a:cs typeface="Roboto"/>
              </a:rPr>
              <a:t> </a:t>
            </a:r>
            <a:r>
              <a:rPr sz="1300" spc="-110" dirty="0">
                <a:latin typeface="Roboto"/>
                <a:cs typeface="Roboto"/>
              </a:rPr>
              <a:t>.</a:t>
            </a:r>
            <a:r>
              <a:rPr sz="1300" spc="-10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P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le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ra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l</a:t>
            </a:r>
            <a:r>
              <a:rPr sz="1300" spc="26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effu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70" dirty="0">
                <a:latin typeface="Roboto"/>
                <a:cs typeface="Roboto"/>
              </a:rPr>
              <a:t>s</a:t>
            </a:r>
            <a:r>
              <a:rPr sz="1300" spc="-170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io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n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70"/>
              </a:spcBef>
            </a:pPr>
            <a:endParaRPr sz="1200">
              <a:latin typeface="Roboto"/>
              <a:cs typeface="Roboto"/>
            </a:endParaRPr>
          </a:p>
          <a:p>
            <a:pPr marL="201953" indent="-202588">
              <a:buSzPct val="96153"/>
              <a:buChar char="•"/>
              <a:tabLst>
                <a:tab pos="201953" algn="l"/>
              </a:tabLst>
            </a:pPr>
            <a:r>
              <a:rPr sz="1300" dirty="0">
                <a:latin typeface="Roboto"/>
                <a:cs typeface="Roboto"/>
              </a:rPr>
              <a:t>An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em</a:t>
            </a:r>
            <a:r>
              <a:rPr sz="1300" spc="-5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a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70"/>
              </a:spcBef>
              <a:buFont typeface="Roboto"/>
              <a:buChar char="•"/>
            </a:pPr>
            <a:endParaRPr sz="1200">
              <a:latin typeface="Roboto"/>
              <a:cs typeface="Roboto"/>
            </a:endParaRPr>
          </a:p>
          <a:p>
            <a:pPr marL="201953" indent="-202588">
              <a:buSzPct val="96153"/>
              <a:buChar char="•"/>
              <a:tabLst>
                <a:tab pos="201953" algn="l"/>
              </a:tabLst>
            </a:pPr>
            <a:r>
              <a:rPr sz="1300" spc="-100" dirty="0">
                <a:latin typeface="Roboto"/>
                <a:cs typeface="Roboto"/>
              </a:rPr>
              <a:t>M</a:t>
            </a:r>
            <a:r>
              <a:rPr sz="1300" spc="-9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sc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le</a:t>
            </a:r>
            <a:r>
              <a:rPr sz="1300" spc="27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we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kn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ess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70"/>
              </a:spcBef>
              <a:buFont typeface="Roboto"/>
              <a:buChar char="•"/>
            </a:pPr>
            <a:endParaRPr sz="1200">
              <a:latin typeface="Roboto"/>
              <a:cs typeface="Roboto"/>
            </a:endParaRPr>
          </a:p>
          <a:p>
            <a:pPr marL="201953" indent="-202588">
              <a:buSzPct val="96153"/>
              <a:buChar char="•"/>
              <a:tabLst>
                <a:tab pos="201953" algn="l"/>
              </a:tabLst>
            </a:pPr>
            <a:r>
              <a:rPr sz="1300" spc="-25" dirty="0">
                <a:latin typeface="Roboto"/>
                <a:cs typeface="Roboto"/>
              </a:rPr>
              <a:t>Tu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50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ors</a:t>
            </a:r>
            <a:endParaRPr sz="13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64481" y="377832"/>
            <a:ext cx="7244080" cy="320601"/>
          </a:xfrm>
          <a:prstGeom prst="rect">
            <a:avLst/>
          </a:prstGeom>
          <a:solidFill>
            <a:srgbClr val="D5A6BD"/>
          </a:solidFill>
        </p:spPr>
        <p:txBody>
          <a:bodyPr vert="horz" wrap="square" lIns="0" tIns="0" rIns="0" bIns="0" rtlCol="0">
            <a:spAutoFit/>
          </a:bodyPr>
          <a:lstStyle/>
          <a:p>
            <a:pPr marL="67318">
              <a:lnSpc>
                <a:spcPts val="2465"/>
              </a:lnSpc>
            </a:pPr>
            <a:r>
              <a:rPr spc="-254" dirty="0"/>
              <a:t>CHRONIC</a:t>
            </a:r>
            <a:r>
              <a:rPr spc="-200" dirty="0"/>
              <a:t> </a:t>
            </a:r>
            <a:r>
              <a:rPr spc="-260" dirty="0"/>
              <a:t>PULMONARY</a:t>
            </a:r>
            <a:r>
              <a:rPr spc="-270" dirty="0"/>
              <a:t> </a:t>
            </a:r>
            <a:r>
              <a:rPr spc="-330" dirty="0"/>
              <a:t>CAUSES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6120" y="-1511357"/>
            <a:ext cx="1551940" cy="1813958"/>
          </a:xfrm>
          <a:prstGeom prst="rect">
            <a:avLst/>
          </a:prstGeom>
          <a:solidFill>
            <a:srgbClr val="8E7CC2"/>
          </a:solidFill>
        </p:spPr>
        <p:txBody>
          <a:bodyPr vert="horz" wrap="square" lIns="0" tIns="635" rIns="0" bIns="0" rtlCol="0">
            <a:spAutoFit/>
          </a:bodyPr>
          <a:lstStyle/>
          <a:p>
            <a:pPr marL="71128">
              <a:spcBef>
                <a:spcPts val="5"/>
              </a:spcBef>
            </a:pPr>
            <a:r>
              <a:rPr sz="1300" spc="50" dirty="0">
                <a:latin typeface="Roboto"/>
                <a:cs typeface="Roboto"/>
              </a:rPr>
              <a:t>Airw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ys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70"/>
              </a:spcBef>
            </a:pPr>
            <a:endParaRPr sz="12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r>
              <a:rPr sz="1300" spc="-265" dirty="0">
                <a:latin typeface="Roboto"/>
                <a:cs typeface="Roboto"/>
              </a:rPr>
              <a:t>1</a:t>
            </a:r>
            <a:r>
              <a:rPr sz="1300" spc="65" dirty="0">
                <a:latin typeface="Roboto"/>
                <a:cs typeface="Roboto"/>
              </a:rPr>
              <a:t> </a:t>
            </a:r>
            <a:r>
              <a:rPr sz="1300" spc="-110" dirty="0">
                <a:latin typeface="Roboto"/>
                <a:cs typeface="Roboto"/>
              </a:rPr>
              <a:t>.</a:t>
            </a:r>
            <a:r>
              <a:rPr sz="1300" spc="-10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CO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P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D</a:t>
            </a:r>
            <a:endParaRPr sz="1300">
              <a:latin typeface="Roboto"/>
              <a:cs typeface="Roboto"/>
            </a:endParaRPr>
          </a:p>
          <a:p>
            <a:pPr marL="159403" indent="-161308">
              <a:spcBef>
                <a:spcPts val="225"/>
              </a:spcBef>
              <a:buAutoNum type="arabicPeriod" startAt="2"/>
              <a:tabLst>
                <a:tab pos="159403" algn="l"/>
              </a:tabLst>
            </a:pPr>
            <a:r>
              <a:rPr sz="1300" dirty="0">
                <a:latin typeface="Roboto"/>
                <a:cs typeface="Roboto"/>
              </a:rPr>
              <a:t>Asth</a:t>
            </a:r>
            <a:r>
              <a:rPr sz="1300" spc="-50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3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a</a:t>
            </a:r>
            <a:endParaRPr sz="1300">
              <a:latin typeface="Roboto"/>
              <a:cs typeface="Roboto"/>
            </a:endParaRPr>
          </a:p>
          <a:p>
            <a:pPr marR="721442" indent="160673">
              <a:lnSpc>
                <a:spcPts val="1850"/>
              </a:lnSpc>
              <a:spcBef>
                <a:spcPts val="45"/>
              </a:spcBef>
              <a:buAutoNum type="arabicPeriod" startAt="2"/>
              <a:tabLst>
                <a:tab pos="158768" algn="l"/>
              </a:tabLst>
            </a:pPr>
            <a:r>
              <a:rPr sz="1300" dirty="0">
                <a:latin typeface="Roboto"/>
                <a:cs typeface="Roboto"/>
              </a:rPr>
              <a:t>Ch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ron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c </a:t>
            </a:r>
            <a:r>
              <a:rPr sz="1300" dirty="0">
                <a:latin typeface="Roboto"/>
                <a:cs typeface="Roboto"/>
              </a:rPr>
              <a:t>bro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ch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ti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s</a:t>
            </a:r>
            <a:endParaRPr sz="1300">
              <a:latin typeface="Roboto"/>
              <a:cs typeface="Roboto"/>
            </a:endParaRPr>
          </a:p>
          <a:p>
            <a:pPr marL="158768" indent="-160673">
              <a:spcBef>
                <a:spcPts val="114"/>
              </a:spcBef>
              <a:buAutoNum type="arabicPeriod" startAt="2"/>
              <a:tabLst>
                <a:tab pos="158768" algn="l"/>
              </a:tabLst>
            </a:pPr>
            <a:r>
              <a:rPr sz="1300" dirty="0">
                <a:latin typeface="Roboto"/>
                <a:cs typeface="Roboto"/>
              </a:rPr>
              <a:t>Em pye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8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a</a:t>
            </a:r>
            <a:endParaRPr sz="1300">
              <a:latin typeface="Roboto"/>
              <a:cs typeface="Roboto"/>
            </a:endParaRPr>
          </a:p>
          <a:p>
            <a:pPr marL="158768" indent="-160673">
              <a:spcBef>
                <a:spcPts val="225"/>
              </a:spcBef>
              <a:buAutoNum type="arabicPeriod" startAt="2"/>
              <a:tabLst>
                <a:tab pos="158768" algn="l"/>
              </a:tabLst>
            </a:pPr>
            <a:r>
              <a:rPr sz="1300" spc="65" dirty="0">
                <a:latin typeface="Roboto"/>
                <a:cs typeface="Roboto"/>
              </a:rPr>
              <a:t>Cystic</a:t>
            </a:r>
            <a:r>
              <a:rPr sz="1300" spc="185" dirty="0">
                <a:latin typeface="Roboto"/>
                <a:cs typeface="Roboto"/>
              </a:rPr>
              <a:t> </a:t>
            </a:r>
            <a:r>
              <a:rPr sz="1300" spc="-20" dirty="0">
                <a:latin typeface="Roboto"/>
                <a:cs typeface="Roboto"/>
              </a:rPr>
              <a:t>fi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spc="40" dirty="0">
                <a:latin typeface="Roboto"/>
                <a:cs typeface="Roboto"/>
              </a:rPr>
              <a:t>brosis</a:t>
            </a:r>
            <a:endParaRPr sz="1300"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8119" y="1331855"/>
            <a:ext cx="1653539" cy="1113766"/>
          </a:xfrm>
          <a:prstGeom prst="rect">
            <a:avLst/>
          </a:prstGeom>
          <a:solidFill>
            <a:srgbClr val="E8D0DA"/>
          </a:solidFill>
        </p:spPr>
        <p:txBody>
          <a:bodyPr vert="horz" wrap="square" lIns="0" tIns="635" rIns="0" bIns="0" rtlCol="0">
            <a:spAutoFit/>
          </a:bodyPr>
          <a:lstStyle/>
          <a:p>
            <a:pPr marL="68588">
              <a:spcBef>
                <a:spcPts val="5"/>
              </a:spcBef>
            </a:pPr>
            <a:r>
              <a:rPr sz="1300" spc="-50" dirty="0">
                <a:latin typeface="Roboto"/>
                <a:cs typeface="Roboto"/>
              </a:rPr>
              <a:t>P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ra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l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70"/>
              </a:spcBef>
            </a:pPr>
            <a:endParaRPr sz="12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r>
              <a:rPr sz="1300" spc="-265" dirty="0">
                <a:latin typeface="Roboto"/>
                <a:cs typeface="Roboto"/>
              </a:rPr>
              <a:t>1</a:t>
            </a:r>
            <a:r>
              <a:rPr sz="1300" spc="75" dirty="0">
                <a:latin typeface="Roboto"/>
                <a:cs typeface="Roboto"/>
              </a:rPr>
              <a:t> </a:t>
            </a:r>
            <a:r>
              <a:rPr sz="1300" spc="-110" dirty="0">
                <a:latin typeface="Roboto"/>
                <a:cs typeface="Roboto"/>
              </a:rPr>
              <a:t>.</a:t>
            </a:r>
            <a:r>
              <a:rPr sz="1300" spc="-8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Effu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70" dirty="0">
                <a:latin typeface="Roboto"/>
                <a:cs typeface="Roboto"/>
              </a:rPr>
              <a:t>s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o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n</a:t>
            </a:r>
            <a:endParaRPr sz="1300">
              <a:latin typeface="Roboto"/>
              <a:cs typeface="Roboto"/>
            </a:endParaRPr>
          </a:p>
          <a:p>
            <a:pPr marL="156863" indent="-161308">
              <a:spcBef>
                <a:spcPts val="225"/>
              </a:spcBef>
              <a:buAutoNum type="arabicPeriod" startAt="2"/>
              <a:tabLst>
                <a:tab pos="156863" algn="l"/>
              </a:tabLst>
            </a:pPr>
            <a:r>
              <a:rPr sz="1300" spc="-100" dirty="0">
                <a:latin typeface="Roboto"/>
                <a:cs typeface="Roboto"/>
              </a:rPr>
              <a:t>M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g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c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y</a:t>
            </a:r>
            <a:endParaRPr sz="1300">
              <a:latin typeface="Roboto"/>
              <a:cs typeface="Roboto"/>
            </a:endParaRPr>
          </a:p>
          <a:p>
            <a:pPr marL="156228" indent="-160673">
              <a:spcBef>
                <a:spcPts val="225"/>
              </a:spcBef>
              <a:buAutoNum type="arabicPeriod" startAt="2"/>
              <a:tabLst>
                <a:tab pos="156228" algn="l"/>
              </a:tabLst>
            </a:pPr>
            <a:r>
              <a:rPr sz="1300" dirty="0">
                <a:latin typeface="Roboto"/>
                <a:cs typeface="Roboto"/>
              </a:rPr>
              <a:t>Fib</a:t>
            </a:r>
            <a:r>
              <a:rPr sz="1300" spc="-60" dirty="0">
                <a:latin typeface="Roboto"/>
                <a:cs typeface="Roboto"/>
              </a:rPr>
              <a:t> </a:t>
            </a:r>
            <a:r>
              <a:rPr sz="1300" spc="-10" dirty="0">
                <a:latin typeface="Roboto"/>
                <a:cs typeface="Roboto"/>
              </a:rPr>
              <a:t>rosis</a:t>
            </a:r>
            <a:endParaRPr sz="1300">
              <a:latin typeface="Roboto"/>
              <a:cs typeface="Robo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51321" y="1331853"/>
            <a:ext cx="1792605" cy="882165"/>
          </a:xfrm>
          <a:prstGeom prst="rect">
            <a:avLst/>
          </a:prstGeom>
          <a:solidFill>
            <a:srgbClr val="8E7CC2"/>
          </a:solidFill>
        </p:spPr>
        <p:txBody>
          <a:bodyPr vert="horz" wrap="square" lIns="0" tIns="635" rIns="0" bIns="0" rtlCol="0">
            <a:spAutoFit/>
          </a:bodyPr>
          <a:lstStyle/>
          <a:p>
            <a:pPr marL="69858">
              <a:spcBef>
                <a:spcPts val="5"/>
              </a:spcBef>
            </a:pPr>
            <a:r>
              <a:rPr sz="1300" spc="-50" dirty="0">
                <a:latin typeface="Roboto"/>
                <a:cs typeface="Roboto"/>
              </a:rPr>
              <a:t>P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ren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c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h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ym</a:t>
            </a:r>
            <a:r>
              <a:rPr sz="1300" spc="-4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l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280"/>
              </a:spcBef>
            </a:pPr>
            <a:endParaRPr sz="1200">
              <a:latin typeface="Roboto"/>
              <a:cs typeface="Roboto"/>
            </a:endParaRPr>
          </a:p>
          <a:p>
            <a:pPr marR="270541" indent="72398">
              <a:lnSpc>
                <a:spcPct val="118500"/>
              </a:lnSpc>
            </a:pPr>
            <a:r>
              <a:rPr sz="1300" spc="-265" dirty="0">
                <a:latin typeface="Roboto"/>
                <a:cs typeface="Roboto"/>
              </a:rPr>
              <a:t>1</a:t>
            </a:r>
            <a:r>
              <a:rPr sz="1300" spc="10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.</a:t>
            </a:r>
            <a:r>
              <a:rPr sz="1300" spc="100" dirty="0">
                <a:latin typeface="Roboto"/>
                <a:cs typeface="Roboto"/>
              </a:rPr>
              <a:t> </a:t>
            </a:r>
            <a:r>
              <a:rPr sz="1300" spc="-125" dirty="0">
                <a:latin typeface="Roboto"/>
                <a:cs typeface="Roboto"/>
              </a:rPr>
              <a:t>I</a:t>
            </a:r>
            <a:r>
              <a:rPr sz="1300" spc="-18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50" dirty="0">
                <a:latin typeface="Roboto"/>
                <a:cs typeface="Roboto"/>
              </a:rPr>
              <a:t>terstitia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l</a:t>
            </a:r>
            <a:r>
              <a:rPr sz="1300" spc="140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g </a:t>
            </a:r>
            <a:r>
              <a:rPr sz="1300" spc="-90" dirty="0">
                <a:latin typeface="Roboto"/>
                <a:cs typeface="Roboto"/>
              </a:rPr>
              <a:t>d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se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se</a:t>
            </a:r>
            <a:endParaRPr sz="1300">
              <a:latin typeface="Roboto"/>
              <a:cs typeface="Robo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56234" y="1261684"/>
            <a:ext cx="1792605" cy="879728"/>
          </a:xfrm>
          <a:prstGeom prst="rect">
            <a:avLst/>
          </a:prstGeom>
          <a:solidFill>
            <a:srgbClr val="E8D0DA"/>
          </a:solidFill>
        </p:spPr>
        <p:txBody>
          <a:bodyPr vert="horz" wrap="square" lIns="0" tIns="0" rIns="0" bIns="0" rtlCol="0">
            <a:spAutoFit/>
          </a:bodyPr>
          <a:lstStyle/>
          <a:p>
            <a:pPr marL="67318">
              <a:lnSpc>
                <a:spcPts val="1545"/>
              </a:lnSpc>
            </a:pPr>
            <a:r>
              <a:rPr sz="1300" dirty="0">
                <a:latin typeface="Roboto"/>
                <a:cs typeface="Roboto"/>
              </a:rPr>
              <a:t>Va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sc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05" dirty="0">
                <a:latin typeface="Roboto"/>
                <a:cs typeface="Roboto"/>
              </a:rPr>
              <a:t> l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ar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65"/>
              </a:spcBef>
            </a:pPr>
            <a:endParaRPr sz="1200">
              <a:latin typeface="Roboto"/>
              <a:cs typeface="Roboto"/>
            </a:endParaRPr>
          </a:p>
          <a:p>
            <a:pPr>
              <a:spcBef>
                <a:spcPts val="5"/>
              </a:spcBef>
            </a:pPr>
            <a:r>
              <a:rPr sz="1300" spc="-265" dirty="0">
                <a:latin typeface="Roboto"/>
                <a:cs typeface="Roboto"/>
              </a:rPr>
              <a:t>1</a:t>
            </a:r>
            <a:r>
              <a:rPr sz="1300" spc="85" dirty="0">
                <a:latin typeface="Roboto"/>
                <a:cs typeface="Roboto"/>
              </a:rPr>
              <a:t> </a:t>
            </a:r>
            <a:r>
              <a:rPr sz="1300" spc="-110" dirty="0">
                <a:latin typeface="Roboto"/>
                <a:cs typeface="Roboto"/>
              </a:rPr>
              <a:t>.</a:t>
            </a:r>
            <a:r>
              <a:rPr sz="1300" spc="-8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Va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scu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20" dirty="0">
                <a:latin typeface="Roboto"/>
                <a:cs typeface="Roboto"/>
              </a:rPr>
              <a:t>it</a:t>
            </a:r>
            <a:r>
              <a:rPr sz="1300" spc="-19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s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225"/>
              </a:spcBef>
            </a:pPr>
            <a:r>
              <a:rPr sz="1300" spc="-45" dirty="0">
                <a:latin typeface="Roboto"/>
                <a:cs typeface="Roboto"/>
              </a:rPr>
              <a:t>2</a:t>
            </a:r>
            <a:r>
              <a:rPr sz="1300" spc="-190" dirty="0">
                <a:latin typeface="Roboto"/>
                <a:cs typeface="Roboto"/>
              </a:rPr>
              <a:t> </a:t>
            </a:r>
            <a:r>
              <a:rPr sz="1300" spc="-110" dirty="0">
                <a:latin typeface="Roboto"/>
                <a:cs typeface="Roboto"/>
              </a:rPr>
              <a:t>. </a:t>
            </a:r>
            <a:r>
              <a:rPr sz="1300" spc="50" dirty="0">
                <a:latin typeface="Roboto"/>
                <a:cs typeface="Roboto"/>
              </a:rPr>
              <a:t>A-</a:t>
            </a:r>
            <a:r>
              <a:rPr sz="1300" dirty="0">
                <a:latin typeface="Roboto"/>
                <a:cs typeface="Roboto"/>
              </a:rPr>
              <a:t>V</a:t>
            </a:r>
            <a:r>
              <a:rPr sz="1300" spc="204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5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lfo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10" dirty="0">
                <a:latin typeface="Roboto"/>
                <a:cs typeface="Roboto"/>
              </a:rPr>
              <a:t>rm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t</a:t>
            </a:r>
            <a:r>
              <a:rPr sz="1300" spc="-204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on</a:t>
            </a:r>
            <a:endParaRPr sz="13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168" y="79614"/>
            <a:ext cx="7463790" cy="313690"/>
          </a:xfrm>
          <a:custGeom>
            <a:avLst/>
            <a:gdLst/>
            <a:ahLst/>
            <a:cxnLst/>
            <a:rect l="l" t="t" r="r" b="b"/>
            <a:pathLst>
              <a:path w="7463790" h="313690">
                <a:moveTo>
                  <a:pt x="7463527" y="313081"/>
                </a:moveTo>
                <a:lnTo>
                  <a:pt x="0" y="313081"/>
                </a:lnTo>
                <a:lnTo>
                  <a:pt x="0" y="0"/>
                </a:lnTo>
                <a:lnTo>
                  <a:pt x="7463527" y="0"/>
                </a:lnTo>
                <a:lnTo>
                  <a:pt x="7463527" y="313081"/>
                </a:lnTo>
                <a:close/>
              </a:path>
            </a:pathLst>
          </a:custGeom>
          <a:solidFill>
            <a:srgbClr val="3C7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0668" y="72248"/>
            <a:ext cx="2933700" cy="2821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342" indent="-355641">
              <a:spcBef>
                <a:spcPts val="100"/>
              </a:spcBef>
              <a:buSzPct val="114285"/>
              <a:buFont typeface="Arial"/>
              <a:buChar char="●"/>
              <a:tabLst>
                <a:tab pos="368342" algn="l"/>
              </a:tabLst>
            </a:pPr>
            <a:r>
              <a:rPr sz="1750" dirty="0">
                <a:latin typeface="Roboto"/>
                <a:cs typeface="Roboto"/>
              </a:rPr>
              <a:t>TIM</a:t>
            </a:r>
            <a:r>
              <a:rPr sz="1750" spc="-100" dirty="0">
                <a:latin typeface="Roboto"/>
                <a:cs typeface="Roboto"/>
              </a:rPr>
              <a:t> </a:t>
            </a:r>
            <a:r>
              <a:rPr sz="1750" spc="-60" dirty="0">
                <a:latin typeface="Roboto"/>
                <a:cs typeface="Roboto"/>
              </a:rPr>
              <a:t>IN</a:t>
            </a:r>
            <a:r>
              <a:rPr sz="1750" spc="-8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G</a:t>
            </a:r>
            <a:r>
              <a:rPr sz="1750" spc="315" dirty="0">
                <a:latin typeface="Roboto"/>
                <a:cs typeface="Roboto"/>
              </a:rPr>
              <a:t> </a:t>
            </a:r>
            <a:r>
              <a:rPr sz="1750" spc="-90" dirty="0">
                <a:latin typeface="Roboto"/>
                <a:cs typeface="Roboto"/>
              </a:rPr>
              <a:t>O</a:t>
            </a:r>
            <a:r>
              <a:rPr sz="1750" spc="-15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F</a:t>
            </a:r>
            <a:r>
              <a:rPr sz="1750" spc="215" dirty="0">
                <a:latin typeface="Roboto"/>
                <a:cs typeface="Roboto"/>
              </a:rPr>
              <a:t> </a:t>
            </a:r>
            <a:r>
              <a:rPr sz="1750" spc="70" dirty="0">
                <a:latin typeface="Roboto"/>
                <a:cs typeface="Roboto"/>
              </a:rPr>
              <a:t>DYS</a:t>
            </a:r>
            <a:r>
              <a:rPr sz="1750" spc="-215" dirty="0">
                <a:latin typeface="Roboto"/>
                <a:cs typeface="Roboto"/>
              </a:rPr>
              <a:t> </a:t>
            </a:r>
            <a:r>
              <a:rPr sz="1750" spc="-55" dirty="0">
                <a:latin typeface="Roboto"/>
                <a:cs typeface="Roboto"/>
              </a:rPr>
              <a:t>P</a:t>
            </a:r>
            <a:r>
              <a:rPr sz="1750" spc="-215" dirty="0">
                <a:latin typeface="Roboto"/>
                <a:cs typeface="Roboto"/>
              </a:rPr>
              <a:t> </a:t>
            </a:r>
            <a:r>
              <a:rPr sz="1750" spc="-145" dirty="0">
                <a:latin typeface="Roboto"/>
                <a:cs typeface="Roboto"/>
              </a:rPr>
              <a:t>N</a:t>
            </a:r>
            <a:r>
              <a:rPr sz="1750" spc="-150" dirty="0">
                <a:latin typeface="Roboto"/>
                <a:cs typeface="Roboto"/>
              </a:rPr>
              <a:t> </a:t>
            </a:r>
            <a:r>
              <a:rPr sz="1750" spc="55" dirty="0">
                <a:latin typeface="Roboto"/>
                <a:cs typeface="Roboto"/>
              </a:rPr>
              <a:t>EA:-</a:t>
            </a:r>
            <a:endParaRPr sz="1750">
              <a:latin typeface="Roboto"/>
              <a:cs typeface="Robo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2168" y="550553"/>
            <a:ext cx="7463790" cy="823302"/>
          </a:xfrm>
          <a:prstGeom prst="rect">
            <a:avLst/>
          </a:prstGeom>
          <a:solidFill>
            <a:srgbClr val="9DC3E7"/>
          </a:solidFill>
        </p:spPr>
        <p:txBody>
          <a:bodyPr vert="horz" wrap="square" lIns="0" tIns="0" rIns="0" bIns="0" rtlCol="0">
            <a:spAutoFit/>
          </a:bodyPr>
          <a:lstStyle/>
          <a:p>
            <a:pPr marL="68588">
              <a:lnSpc>
                <a:spcPts val="1814"/>
              </a:lnSpc>
            </a:pPr>
            <a:r>
              <a:rPr sz="1750" b="1" spc="-100" dirty="0">
                <a:latin typeface="Arial"/>
                <a:cs typeface="Arial"/>
              </a:rPr>
              <a:t>Nocturnal</a:t>
            </a:r>
            <a:r>
              <a:rPr sz="1750" b="1" spc="40" dirty="0">
                <a:latin typeface="Arial"/>
                <a:cs typeface="Arial"/>
              </a:rPr>
              <a:t> </a:t>
            </a:r>
            <a:r>
              <a:rPr sz="1750" b="1" spc="-105" dirty="0">
                <a:latin typeface="Arial"/>
                <a:cs typeface="Arial"/>
              </a:rPr>
              <a:t>onset</a:t>
            </a:r>
            <a:r>
              <a:rPr sz="1750" b="1" spc="-60" dirty="0">
                <a:latin typeface="Arial"/>
                <a:cs typeface="Arial"/>
              </a:rPr>
              <a:t> </a:t>
            </a:r>
            <a:r>
              <a:rPr sz="1750" b="1" spc="-105" dirty="0">
                <a:latin typeface="Arial"/>
                <a:cs typeface="Arial"/>
              </a:rPr>
              <a:t>dyspnea(</a:t>
            </a:r>
            <a:r>
              <a:rPr sz="1750" b="1" spc="-70" dirty="0">
                <a:latin typeface="Arial"/>
                <a:cs typeface="Arial"/>
              </a:rPr>
              <a:t> </a:t>
            </a:r>
            <a:r>
              <a:rPr sz="1750" b="1" spc="-120" dirty="0">
                <a:latin typeface="Arial"/>
                <a:cs typeface="Arial"/>
              </a:rPr>
              <a:t>Paroxysmal</a:t>
            </a:r>
            <a:r>
              <a:rPr sz="1750" b="1" spc="40" dirty="0">
                <a:latin typeface="Arial"/>
                <a:cs typeface="Arial"/>
              </a:rPr>
              <a:t> </a:t>
            </a:r>
            <a:r>
              <a:rPr sz="1750" b="1" spc="-110" dirty="0">
                <a:latin typeface="Arial"/>
                <a:cs typeface="Arial"/>
              </a:rPr>
              <a:t>nocturnal</a:t>
            </a:r>
            <a:r>
              <a:rPr sz="1750" b="1" spc="40" dirty="0">
                <a:latin typeface="Arial"/>
                <a:cs typeface="Arial"/>
              </a:rPr>
              <a:t> </a:t>
            </a:r>
            <a:r>
              <a:rPr sz="1750" b="1" spc="-10" dirty="0">
                <a:latin typeface="Arial"/>
                <a:cs typeface="Arial"/>
              </a:rPr>
              <a:t>dyspnea)</a:t>
            </a:r>
            <a:endParaRPr sz="175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1600">
              <a:latin typeface="Arial"/>
              <a:cs typeface="Arial"/>
            </a:endParaRPr>
          </a:p>
          <a:p>
            <a:pPr marR="240057" indent="72398">
              <a:lnSpc>
                <a:spcPts val="1340"/>
              </a:lnSpc>
            </a:pPr>
            <a:r>
              <a:rPr sz="1300" dirty="0">
                <a:latin typeface="Roboto"/>
                <a:cs typeface="Roboto"/>
              </a:rPr>
              <a:t>Se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ve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re</a:t>
            </a:r>
            <a:r>
              <a:rPr sz="1300" spc="18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d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ffi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c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lty</a:t>
            </a:r>
            <a:r>
              <a:rPr sz="1300" spc="16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n</a:t>
            </a:r>
            <a:r>
              <a:rPr sz="1300" spc="204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b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spc="-30" dirty="0">
                <a:latin typeface="Roboto"/>
                <a:cs typeface="Roboto"/>
              </a:rPr>
              <a:t>re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th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g</a:t>
            </a:r>
            <a:r>
              <a:rPr sz="1300" spc="2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th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</a:t>
            </a:r>
            <a:r>
              <a:rPr sz="1300" spc="13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w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ke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</a:t>
            </a:r>
            <a:r>
              <a:rPr sz="1300" spc="15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th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</a:t>
            </a:r>
            <a:r>
              <a:rPr sz="1300" spc="185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p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erson</a:t>
            </a:r>
            <a:r>
              <a:rPr sz="1300" spc="27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from</a:t>
            </a:r>
            <a:r>
              <a:rPr sz="1300" spc="345" dirty="0">
                <a:latin typeface="Roboto"/>
                <a:cs typeface="Roboto"/>
              </a:rPr>
              <a:t> </a:t>
            </a:r>
            <a:r>
              <a:rPr sz="1300" spc="-70" dirty="0">
                <a:latin typeface="Roboto"/>
                <a:cs typeface="Roboto"/>
              </a:rPr>
              <a:t>s</a:t>
            </a:r>
            <a:r>
              <a:rPr sz="1300" spc="-175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le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ep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,</a:t>
            </a:r>
            <a:r>
              <a:rPr sz="1300" spc="130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5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akin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g</a:t>
            </a:r>
            <a:r>
              <a:rPr sz="1300" spc="2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th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m</a:t>
            </a:r>
            <a:r>
              <a:rPr sz="1300" spc="280" dirty="0">
                <a:latin typeface="Roboto"/>
                <a:cs typeface="Roboto"/>
              </a:rPr>
              <a:t> </a:t>
            </a:r>
            <a:r>
              <a:rPr sz="1300" spc="-70" dirty="0">
                <a:latin typeface="Roboto"/>
                <a:cs typeface="Roboto"/>
              </a:rPr>
              <a:t>s</a:t>
            </a:r>
            <a:r>
              <a:rPr sz="1300" spc="-17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</a:t>
            </a:r>
            <a:r>
              <a:rPr sz="1300" spc="12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o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r </a:t>
            </a:r>
            <a:r>
              <a:rPr sz="1300" dirty="0">
                <a:latin typeface="Roboto"/>
                <a:cs typeface="Roboto"/>
              </a:rPr>
              <a:t>sta</a:t>
            </a:r>
            <a:r>
              <a:rPr sz="1300" spc="-9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 </a:t>
            </a:r>
            <a:r>
              <a:rPr sz="1300" spc="-50" dirty="0">
                <a:latin typeface="Roboto"/>
                <a:cs typeface="Roboto"/>
              </a:rPr>
              <a:t>d</a:t>
            </a:r>
            <a:endParaRPr sz="1300"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2168" y="-1273863"/>
            <a:ext cx="7463790" cy="2333459"/>
          </a:xfrm>
          <a:prstGeom prst="rect">
            <a:avLst/>
          </a:prstGeom>
          <a:solidFill>
            <a:srgbClr val="FFE399"/>
          </a:solidFill>
        </p:spPr>
        <p:txBody>
          <a:bodyPr vert="horz" wrap="square" lIns="0" tIns="0" rIns="0" bIns="0" rtlCol="0">
            <a:spAutoFit/>
          </a:bodyPr>
          <a:lstStyle/>
          <a:p>
            <a:pPr marL="68588">
              <a:lnSpc>
                <a:spcPts val="1225"/>
              </a:lnSpc>
            </a:pPr>
            <a:r>
              <a:rPr sz="1300" spc="-65" dirty="0">
                <a:latin typeface="Roboto"/>
                <a:cs typeface="Roboto"/>
              </a:rPr>
              <a:t>D</a:t>
            </a:r>
            <a:r>
              <a:rPr sz="1300" spc="-8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yspn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a</a:t>
            </a:r>
            <a:r>
              <a:rPr sz="1300" spc="22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th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</a:t>
            </a:r>
            <a:r>
              <a:rPr sz="1300" spc="21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occ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rs</a:t>
            </a:r>
            <a:r>
              <a:rPr sz="1300" spc="175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ostl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y</a:t>
            </a:r>
            <a:r>
              <a:rPr sz="1300" spc="18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</a:t>
            </a:r>
            <a:r>
              <a:rPr sz="1300" spc="15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g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h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t</a:t>
            </a:r>
            <a:endParaRPr sz="1300">
              <a:latin typeface="Roboto"/>
              <a:cs typeface="Roboto"/>
            </a:endParaRPr>
          </a:p>
          <a:p>
            <a:pPr marL="68588">
              <a:spcBef>
                <a:spcPts val="1180"/>
              </a:spcBef>
            </a:pPr>
            <a:r>
              <a:rPr sz="1300" spc="-40" dirty="0">
                <a:latin typeface="Roboto"/>
                <a:cs typeface="Roboto"/>
              </a:rPr>
              <a:t>C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on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g</a:t>
            </a:r>
            <a:r>
              <a:rPr sz="1300" spc="-80" dirty="0">
                <a:latin typeface="Roboto"/>
                <a:cs typeface="Roboto"/>
              </a:rPr>
              <a:t> </a:t>
            </a:r>
            <a:r>
              <a:rPr sz="1300" spc="50" dirty="0">
                <a:latin typeface="Roboto"/>
                <a:cs typeface="Roboto"/>
              </a:rPr>
              <a:t>estive</a:t>
            </a:r>
            <a:r>
              <a:rPr sz="1300" spc="175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c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rd</a:t>
            </a:r>
            <a:r>
              <a:rPr sz="1300" spc="-8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7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c</a:t>
            </a:r>
            <a:r>
              <a:rPr sz="1300" spc="18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fa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ure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60"/>
              </a:spcBef>
            </a:pPr>
            <a:endParaRPr sz="1200">
              <a:latin typeface="Roboto"/>
              <a:cs typeface="Roboto"/>
            </a:endParaRPr>
          </a:p>
          <a:p>
            <a:pPr marL="68588"/>
            <a:r>
              <a:rPr sz="1300" spc="-40" dirty="0">
                <a:latin typeface="Roboto"/>
                <a:cs typeface="Roboto"/>
              </a:rPr>
              <a:t>C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O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P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D</a:t>
            </a:r>
            <a:endParaRPr sz="1300">
              <a:latin typeface="Roboto"/>
              <a:cs typeface="Roboto"/>
            </a:endParaRPr>
          </a:p>
          <a:p>
            <a:pPr marL="68588" marR="5822980">
              <a:lnSpc>
                <a:spcPct val="179800"/>
              </a:lnSpc>
            </a:pPr>
            <a:r>
              <a:rPr sz="1300" dirty="0">
                <a:latin typeface="Roboto"/>
                <a:cs typeface="Roboto"/>
              </a:rPr>
              <a:t>.</a:t>
            </a:r>
            <a:r>
              <a:rPr sz="1300" spc="19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B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ron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c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h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7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l</a:t>
            </a:r>
            <a:r>
              <a:rPr sz="1300" spc="16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sth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a </a:t>
            </a:r>
            <a:r>
              <a:rPr sz="1300" spc="-40" dirty="0">
                <a:latin typeface="Roboto"/>
                <a:cs typeface="Roboto"/>
              </a:rPr>
              <a:t>S</a:t>
            </a:r>
            <a:r>
              <a:rPr sz="1300" spc="-170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ep</a:t>
            </a:r>
            <a:r>
              <a:rPr sz="1300" spc="22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p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ea</a:t>
            </a:r>
            <a:endParaRPr sz="1300">
              <a:latin typeface="Roboto"/>
              <a:cs typeface="Roboto"/>
            </a:endParaRPr>
          </a:p>
          <a:p>
            <a:pPr marL="68588">
              <a:spcBef>
                <a:spcPts val="1245"/>
              </a:spcBef>
            </a:pPr>
            <a:r>
              <a:rPr sz="1300" spc="-50" dirty="0">
                <a:latin typeface="Roboto"/>
                <a:cs typeface="Roboto"/>
              </a:rPr>
              <a:t>P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o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st</a:t>
            </a:r>
            <a:r>
              <a:rPr sz="1300" spc="114" dirty="0">
                <a:latin typeface="Roboto"/>
                <a:cs typeface="Roboto"/>
              </a:rPr>
              <a:t> </a:t>
            </a:r>
            <a:r>
              <a:rPr sz="1300" spc="-100" dirty="0">
                <a:latin typeface="Roboto"/>
                <a:cs typeface="Roboto"/>
              </a:rPr>
              <a:t>N</a:t>
            </a:r>
            <a:r>
              <a:rPr sz="1300" spc="-8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sa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l</a:t>
            </a:r>
            <a:r>
              <a:rPr sz="1300" spc="17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d </a:t>
            </a:r>
            <a:r>
              <a:rPr sz="1300" spc="-25" dirty="0">
                <a:latin typeface="Roboto"/>
                <a:cs typeface="Roboto"/>
              </a:rPr>
              <a:t>rip</a:t>
            </a:r>
            <a:endParaRPr sz="1300">
              <a:latin typeface="Roboto"/>
              <a:cs typeface="Roboto"/>
            </a:endParaRPr>
          </a:p>
          <a:p>
            <a:pPr marL="68588">
              <a:spcBef>
                <a:spcPts val="1245"/>
              </a:spcBef>
            </a:pPr>
            <a:r>
              <a:rPr sz="1300" spc="-100" dirty="0">
                <a:latin typeface="Roboto"/>
                <a:cs typeface="Roboto"/>
              </a:rPr>
              <a:t>N</a:t>
            </a:r>
            <a:r>
              <a:rPr sz="1300" spc="-7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o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ctu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rna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l</a:t>
            </a:r>
            <a:r>
              <a:rPr sz="1300" spc="2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Asp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ra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t</a:t>
            </a:r>
            <a:r>
              <a:rPr sz="1300" spc="-204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on</a:t>
            </a:r>
            <a:r>
              <a:rPr sz="1300" spc="27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n</a:t>
            </a:r>
            <a:r>
              <a:rPr sz="1300" spc="200" dirty="0">
                <a:latin typeface="Roboto"/>
                <a:cs typeface="Roboto"/>
              </a:rPr>
              <a:t> </a:t>
            </a:r>
            <a:r>
              <a:rPr sz="1300" spc="-80" dirty="0">
                <a:latin typeface="Roboto"/>
                <a:cs typeface="Roboto"/>
              </a:rPr>
              <a:t>G</a:t>
            </a:r>
            <a:r>
              <a:rPr sz="1300" spc="-40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ERD</a:t>
            </a:r>
            <a:endParaRPr sz="13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168" y="550553"/>
            <a:ext cx="7463790" cy="1454244"/>
          </a:xfrm>
          <a:prstGeom prst="rect">
            <a:avLst/>
          </a:prstGeom>
          <a:solidFill>
            <a:srgbClr val="9DC3E7"/>
          </a:solidFill>
        </p:spPr>
        <p:txBody>
          <a:bodyPr vert="horz" wrap="square" lIns="0" tIns="0" rIns="0" bIns="0" rtlCol="0">
            <a:spAutoFit/>
          </a:bodyPr>
          <a:lstStyle/>
          <a:p>
            <a:pPr marL="80654" algn="ctr">
              <a:lnSpc>
                <a:spcPts val="1814"/>
              </a:lnSpc>
            </a:pPr>
            <a:r>
              <a:rPr sz="1750" b="1" spc="-130" dirty="0">
                <a:latin typeface="Arial"/>
                <a:cs typeface="Arial"/>
              </a:rPr>
              <a:t>POSTPRANDIAL</a:t>
            </a:r>
            <a:r>
              <a:rPr sz="1750" b="1" spc="-65" dirty="0">
                <a:latin typeface="Arial"/>
                <a:cs typeface="Arial"/>
              </a:rPr>
              <a:t> </a:t>
            </a:r>
            <a:r>
              <a:rPr sz="1750" b="1" spc="-10" dirty="0">
                <a:latin typeface="Arial"/>
                <a:cs typeface="Arial"/>
              </a:rPr>
              <a:t>DYSPNOEA</a:t>
            </a:r>
            <a:endParaRPr sz="1750">
              <a:latin typeface="Arial"/>
              <a:cs typeface="Arial"/>
            </a:endParaRPr>
          </a:p>
          <a:p>
            <a:pPr>
              <a:spcBef>
                <a:spcPts val="950"/>
              </a:spcBef>
            </a:pPr>
            <a:endParaRPr sz="1600">
              <a:latin typeface="Arial"/>
              <a:cs typeface="Arial"/>
            </a:endParaRPr>
          </a:p>
          <a:p>
            <a:pPr marL="68588"/>
            <a:r>
              <a:rPr sz="1450" spc="-95" dirty="0">
                <a:latin typeface="Roboto"/>
                <a:cs typeface="Roboto"/>
              </a:rPr>
              <a:t>G</a:t>
            </a:r>
            <a:r>
              <a:rPr sz="1450" spc="-60" dirty="0">
                <a:latin typeface="Roboto"/>
                <a:cs typeface="Roboto"/>
              </a:rPr>
              <a:t> </a:t>
            </a:r>
            <a:r>
              <a:rPr sz="1450" spc="35" dirty="0">
                <a:latin typeface="Roboto"/>
                <a:cs typeface="Roboto"/>
              </a:rPr>
              <a:t>ERD</a:t>
            </a:r>
            <a:endParaRPr sz="1450">
              <a:latin typeface="Roboto"/>
              <a:cs typeface="Roboto"/>
            </a:endParaRPr>
          </a:p>
          <a:p>
            <a:pPr marL="68588">
              <a:spcBef>
                <a:spcPts val="745"/>
              </a:spcBef>
            </a:pPr>
            <a:r>
              <a:rPr sz="1450" spc="85" dirty="0">
                <a:latin typeface="Roboto"/>
                <a:cs typeface="Roboto"/>
              </a:rPr>
              <a:t>ASP</a:t>
            </a:r>
            <a:r>
              <a:rPr sz="1450" spc="-160" dirty="0">
                <a:latin typeface="Roboto"/>
                <a:cs typeface="Roboto"/>
              </a:rPr>
              <a:t> </a:t>
            </a:r>
            <a:r>
              <a:rPr sz="1450" spc="50" dirty="0">
                <a:latin typeface="Roboto"/>
                <a:cs typeface="Roboto"/>
              </a:rPr>
              <a:t>IRATI</a:t>
            </a:r>
            <a:r>
              <a:rPr sz="1450" spc="-175" dirty="0">
                <a:latin typeface="Roboto"/>
                <a:cs typeface="Roboto"/>
              </a:rPr>
              <a:t> </a:t>
            </a:r>
            <a:r>
              <a:rPr sz="1450" spc="-50" dirty="0">
                <a:latin typeface="Roboto"/>
                <a:cs typeface="Roboto"/>
              </a:rPr>
              <a:t>O</a:t>
            </a:r>
            <a:r>
              <a:rPr sz="1450" spc="-155" dirty="0">
                <a:latin typeface="Roboto"/>
                <a:cs typeface="Roboto"/>
              </a:rPr>
              <a:t> </a:t>
            </a:r>
            <a:r>
              <a:rPr sz="1450" spc="-50" dirty="0">
                <a:latin typeface="Roboto"/>
                <a:cs typeface="Roboto"/>
              </a:rPr>
              <a:t>N</a:t>
            </a:r>
            <a:endParaRPr sz="1450">
              <a:latin typeface="Roboto"/>
              <a:cs typeface="Roboto"/>
            </a:endParaRPr>
          </a:p>
          <a:p>
            <a:pPr marL="68588">
              <a:spcBef>
                <a:spcPts val="745"/>
              </a:spcBef>
            </a:pPr>
            <a:r>
              <a:rPr sz="1450" dirty="0">
                <a:latin typeface="Roboto"/>
                <a:cs typeface="Roboto"/>
              </a:rPr>
              <a:t>FO</a:t>
            </a:r>
            <a:r>
              <a:rPr sz="1450" spc="-155" dirty="0">
                <a:latin typeface="Roboto"/>
                <a:cs typeface="Roboto"/>
              </a:rPr>
              <a:t> </a:t>
            </a:r>
            <a:r>
              <a:rPr sz="1450" spc="-50" dirty="0">
                <a:latin typeface="Roboto"/>
                <a:cs typeface="Roboto"/>
              </a:rPr>
              <a:t>O</a:t>
            </a:r>
            <a:r>
              <a:rPr sz="1450" spc="-150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D</a:t>
            </a:r>
            <a:r>
              <a:rPr sz="1450" spc="300" dirty="0">
                <a:latin typeface="Roboto"/>
                <a:cs typeface="Roboto"/>
              </a:rPr>
              <a:t> </a:t>
            </a:r>
            <a:r>
              <a:rPr sz="1450" spc="70" dirty="0">
                <a:latin typeface="Roboto"/>
                <a:cs typeface="Roboto"/>
              </a:rPr>
              <a:t>ALLERG</a:t>
            </a:r>
            <a:r>
              <a:rPr sz="1450" spc="-114" dirty="0">
                <a:latin typeface="Roboto"/>
                <a:cs typeface="Roboto"/>
              </a:rPr>
              <a:t> </a:t>
            </a:r>
            <a:r>
              <a:rPr sz="1450" spc="-50" dirty="0">
                <a:latin typeface="Roboto"/>
                <a:cs typeface="Roboto"/>
              </a:rPr>
              <a:t>Y</a:t>
            </a:r>
            <a:endParaRPr sz="14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770" y="1755566"/>
            <a:ext cx="7707630" cy="492759"/>
          </a:xfrm>
          <a:custGeom>
            <a:avLst/>
            <a:gdLst/>
            <a:ahLst/>
            <a:cxnLst/>
            <a:rect l="l" t="t" r="r" b="b"/>
            <a:pathLst>
              <a:path w="7707630" h="492760">
                <a:moveTo>
                  <a:pt x="7707628" y="492494"/>
                </a:moveTo>
                <a:lnTo>
                  <a:pt x="0" y="492494"/>
                </a:lnTo>
                <a:lnTo>
                  <a:pt x="0" y="0"/>
                </a:lnTo>
                <a:lnTo>
                  <a:pt x="7707628" y="0"/>
                </a:lnTo>
                <a:lnTo>
                  <a:pt x="7707628" y="492494"/>
                </a:lnTo>
                <a:close/>
              </a:path>
            </a:pathLst>
          </a:custGeom>
          <a:solidFill>
            <a:srgbClr val="3774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73726" y="1770411"/>
            <a:ext cx="3241040" cy="37317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4219" indent="-371518">
              <a:spcBef>
                <a:spcPts val="90"/>
              </a:spcBef>
              <a:buSzPct val="97872"/>
              <a:buFont typeface="Arial"/>
              <a:buChar char="●"/>
              <a:tabLst>
                <a:tab pos="384219" algn="l"/>
              </a:tabLst>
            </a:pPr>
            <a:r>
              <a:rPr sz="2350" b="1" spc="-280" dirty="0">
                <a:latin typeface="Arial"/>
                <a:cs typeface="Arial"/>
              </a:rPr>
              <a:t>GRADING</a:t>
            </a:r>
            <a:r>
              <a:rPr sz="2350" b="1" spc="-170" dirty="0">
                <a:latin typeface="Arial"/>
                <a:cs typeface="Arial"/>
              </a:rPr>
              <a:t> </a:t>
            </a:r>
            <a:r>
              <a:rPr sz="2350" b="1" spc="-315" dirty="0">
                <a:latin typeface="Arial"/>
                <a:cs typeface="Arial"/>
              </a:rPr>
              <a:t>OF</a:t>
            </a:r>
            <a:r>
              <a:rPr sz="2350" b="1" spc="-175" dirty="0">
                <a:latin typeface="Arial"/>
                <a:cs typeface="Arial"/>
              </a:rPr>
              <a:t> </a:t>
            </a:r>
            <a:r>
              <a:rPr sz="2350" b="1" spc="-275" dirty="0">
                <a:latin typeface="Arial"/>
                <a:cs typeface="Arial"/>
              </a:rPr>
              <a:t>DYSPNEA</a:t>
            </a:r>
            <a:endParaRPr sz="2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8987"/>
            <a:ext cx="7773034" cy="494030"/>
          </a:xfrm>
          <a:custGeom>
            <a:avLst/>
            <a:gdLst/>
            <a:ahLst/>
            <a:cxnLst/>
            <a:rect l="l" t="t" r="r" b="b"/>
            <a:pathLst>
              <a:path w="7773034" h="494030">
                <a:moveTo>
                  <a:pt x="7772480" y="493871"/>
                </a:moveTo>
                <a:lnTo>
                  <a:pt x="0" y="493871"/>
                </a:lnTo>
                <a:lnTo>
                  <a:pt x="0" y="0"/>
                </a:lnTo>
                <a:lnTo>
                  <a:pt x="7772480" y="0"/>
                </a:lnTo>
                <a:lnTo>
                  <a:pt x="7772480" y="493871"/>
                </a:lnTo>
                <a:close/>
              </a:path>
            </a:pathLst>
          </a:custGeom>
          <a:solidFill>
            <a:srgbClr val="3774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6360" y="135497"/>
            <a:ext cx="6119495" cy="3917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4219" indent="-371518">
              <a:spcBef>
                <a:spcPts val="114"/>
              </a:spcBef>
              <a:buSzPct val="93877"/>
              <a:buFont typeface="Arial"/>
              <a:buChar char="●"/>
              <a:tabLst>
                <a:tab pos="384219" algn="l"/>
              </a:tabLst>
            </a:pPr>
            <a:r>
              <a:rPr sz="2450" b="1" spc="-320" dirty="0">
                <a:latin typeface="Arial"/>
                <a:cs typeface="Arial"/>
              </a:rPr>
              <a:t>MODIFIED</a:t>
            </a:r>
            <a:r>
              <a:rPr sz="2450" b="1" spc="-405" dirty="0">
                <a:latin typeface="Arial"/>
                <a:cs typeface="Arial"/>
              </a:rPr>
              <a:t> </a:t>
            </a:r>
            <a:r>
              <a:rPr sz="2450" b="1" spc="-345" dirty="0">
                <a:latin typeface="Arial"/>
                <a:cs typeface="Arial"/>
              </a:rPr>
              <a:t>MEDICAL</a:t>
            </a:r>
            <a:r>
              <a:rPr sz="2450" b="1" spc="-370" dirty="0">
                <a:latin typeface="Arial"/>
                <a:cs typeface="Arial"/>
              </a:rPr>
              <a:t> </a:t>
            </a:r>
            <a:r>
              <a:rPr sz="2450" b="1" spc="-415" dirty="0">
                <a:latin typeface="Arial"/>
                <a:cs typeface="Arial"/>
              </a:rPr>
              <a:t>RESEACH</a:t>
            </a:r>
            <a:r>
              <a:rPr sz="2450" b="1" spc="-360" dirty="0">
                <a:latin typeface="Arial"/>
                <a:cs typeface="Arial"/>
              </a:rPr>
              <a:t> COUNCIL</a:t>
            </a:r>
            <a:r>
              <a:rPr sz="2450" b="1" spc="-305" dirty="0">
                <a:latin typeface="Arial"/>
                <a:cs typeface="Arial"/>
              </a:rPr>
              <a:t> </a:t>
            </a:r>
            <a:r>
              <a:rPr sz="2450" b="1" spc="-315" dirty="0">
                <a:latin typeface="Arial"/>
                <a:cs typeface="Arial"/>
              </a:rPr>
              <a:t>(mMRC)</a:t>
            </a:r>
            <a:endParaRPr sz="24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541" y="752953"/>
            <a:ext cx="7375683" cy="361902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8987"/>
            <a:ext cx="7773034" cy="494030"/>
          </a:xfrm>
          <a:custGeom>
            <a:avLst/>
            <a:gdLst/>
            <a:ahLst/>
            <a:cxnLst/>
            <a:rect l="l" t="t" r="r" b="b"/>
            <a:pathLst>
              <a:path w="7773034" h="494030">
                <a:moveTo>
                  <a:pt x="7772480" y="493871"/>
                </a:moveTo>
                <a:lnTo>
                  <a:pt x="0" y="493871"/>
                </a:lnTo>
                <a:lnTo>
                  <a:pt x="0" y="0"/>
                </a:lnTo>
                <a:lnTo>
                  <a:pt x="7772480" y="0"/>
                </a:lnTo>
                <a:lnTo>
                  <a:pt x="7772480" y="493871"/>
                </a:lnTo>
                <a:close/>
              </a:path>
            </a:pathLst>
          </a:custGeom>
          <a:solidFill>
            <a:srgbClr val="3774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6360" y="151161"/>
            <a:ext cx="5418455" cy="37317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4219" indent="-371518">
              <a:spcBef>
                <a:spcPts val="90"/>
              </a:spcBef>
              <a:buSzPct val="97872"/>
              <a:buFont typeface="Arial"/>
              <a:buChar char="●"/>
              <a:tabLst>
                <a:tab pos="384219" algn="l"/>
              </a:tabLst>
            </a:pPr>
            <a:r>
              <a:rPr sz="2350" b="1" spc="-260" dirty="0">
                <a:latin typeface="Arial"/>
                <a:cs typeface="Arial"/>
              </a:rPr>
              <a:t>NEW</a:t>
            </a:r>
            <a:r>
              <a:rPr sz="2350" b="1" spc="-320" dirty="0">
                <a:latin typeface="Arial"/>
                <a:cs typeface="Arial"/>
              </a:rPr>
              <a:t> </a:t>
            </a:r>
            <a:r>
              <a:rPr sz="2350" b="1" spc="-290" dirty="0">
                <a:latin typeface="Arial"/>
                <a:cs typeface="Arial"/>
              </a:rPr>
              <a:t>YORK</a:t>
            </a:r>
            <a:r>
              <a:rPr sz="2350" b="1" spc="-365" dirty="0">
                <a:latin typeface="Arial"/>
                <a:cs typeface="Arial"/>
              </a:rPr>
              <a:t> </a:t>
            </a:r>
            <a:r>
              <a:rPr sz="2350" b="1" spc="-254" dirty="0">
                <a:latin typeface="Arial"/>
                <a:cs typeface="Arial"/>
              </a:rPr>
              <a:t>HEART</a:t>
            </a:r>
            <a:r>
              <a:rPr sz="2350" b="1" spc="-265" dirty="0">
                <a:latin typeface="Arial"/>
                <a:cs typeface="Arial"/>
              </a:rPr>
              <a:t> </a:t>
            </a:r>
            <a:r>
              <a:rPr sz="2350" b="1" spc="-254" dirty="0">
                <a:latin typeface="Arial"/>
                <a:cs typeface="Arial"/>
              </a:rPr>
              <a:t>ASSOCIATION</a:t>
            </a:r>
            <a:r>
              <a:rPr sz="2350" b="1" spc="-155" dirty="0">
                <a:latin typeface="Arial"/>
                <a:cs typeface="Arial"/>
              </a:rPr>
              <a:t> </a:t>
            </a:r>
            <a:r>
              <a:rPr sz="2350" b="1" spc="-140" dirty="0">
                <a:latin typeface="Arial"/>
                <a:cs typeface="Arial"/>
              </a:rPr>
              <a:t>(NYHA)</a:t>
            </a:r>
            <a:endParaRPr sz="235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1118" y="1288844"/>
          <a:ext cx="6878955" cy="1673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3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6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35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ts val="1425"/>
                        </a:lnSpc>
                      </a:pPr>
                      <a:r>
                        <a:rPr sz="1400" spc="75" dirty="0">
                          <a:latin typeface="Roboto"/>
                          <a:cs typeface="Roboto"/>
                        </a:rPr>
                        <a:t>CLASS</a:t>
                      </a:r>
                      <a:endParaRPr sz="1400">
                        <a:latin typeface="Roboto"/>
                        <a:cs typeface="Robo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1425"/>
                        </a:lnSpc>
                      </a:pPr>
                      <a:r>
                        <a:rPr sz="1400" spc="-295" dirty="0">
                          <a:latin typeface="Roboto"/>
                          <a:cs typeface="Roboto"/>
                        </a:rPr>
                        <a:t>1</a:t>
                      </a:r>
                      <a:r>
                        <a:rPr sz="1400" spc="75" dirty="0">
                          <a:latin typeface="Roboto"/>
                          <a:cs typeface="Roboto"/>
                        </a:rPr>
                        <a:t>  </a:t>
                      </a:r>
                      <a:r>
                        <a:rPr sz="1400" spc="-80" dirty="0">
                          <a:latin typeface="Roboto"/>
                          <a:cs typeface="Roboto"/>
                        </a:rPr>
                        <a:t>:</a:t>
                      </a:r>
                      <a:endParaRPr sz="1400">
                        <a:latin typeface="Roboto"/>
                        <a:cs typeface="Robo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ts val="1425"/>
                        </a:lnSpc>
                      </a:pPr>
                      <a:r>
                        <a:rPr sz="1400" spc="-100" dirty="0">
                          <a:latin typeface="Roboto"/>
                          <a:cs typeface="Roboto"/>
                        </a:rPr>
                        <a:t>N</a:t>
                      </a:r>
                      <a:r>
                        <a:rPr sz="1400" spc="-7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o</a:t>
                      </a:r>
                      <a:r>
                        <a:rPr sz="1400" spc="22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114" dirty="0">
                          <a:latin typeface="Roboto"/>
                          <a:cs typeface="Roboto"/>
                        </a:rPr>
                        <a:t>l</a:t>
                      </a:r>
                      <a:r>
                        <a:rPr sz="1400" spc="-14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25" dirty="0">
                          <a:latin typeface="Roboto"/>
                          <a:cs typeface="Roboto"/>
                        </a:rPr>
                        <a:t>im</a:t>
                      </a:r>
                      <a:r>
                        <a:rPr sz="1400" spc="-9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100" dirty="0">
                          <a:latin typeface="Roboto"/>
                          <a:cs typeface="Roboto"/>
                        </a:rPr>
                        <a:t>i</a:t>
                      </a:r>
                      <a:r>
                        <a:rPr sz="1400" spc="-16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20" dirty="0">
                          <a:latin typeface="Roboto"/>
                          <a:cs typeface="Roboto"/>
                        </a:rPr>
                        <a:t>ta</a:t>
                      </a:r>
                      <a:r>
                        <a:rPr sz="1400" spc="-12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tion</a:t>
                      </a:r>
                      <a:r>
                        <a:rPr sz="1400" spc="29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60" dirty="0">
                          <a:latin typeface="Roboto"/>
                          <a:cs typeface="Roboto"/>
                        </a:rPr>
                        <a:t>with</a:t>
                      </a:r>
                      <a:r>
                        <a:rPr sz="1400" spc="29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ord</a:t>
                      </a:r>
                      <a:r>
                        <a:rPr sz="1400" spc="-13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35" dirty="0">
                          <a:latin typeface="Roboto"/>
                          <a:cs typeface="Roboto"/>
                        </a:rPr>
                        <a:t>in</a:t>
                      </a:r>
                      <a:r>
                        <a:rPr sz="1400" spc="-114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55" dirty="0">
                          <a:latin typeface="Roboto"/>
                          <a:cs typeface="Roboto"/>
                        </a:rPr>
                        <a:t>ary</a:t>
                      </a:r>
                      <a:r>
                        <a:rPr sz="1400" spc="12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55" dirty="0">
                          <a:latin typeface="Roboto"/>
                          <a:cs typeface="Roboto"/>
                        </a:rPr>
                        <a:t>p</a:t>
                      </a:r>
                      <a:r>
                        <a:rPr sz="1400" spc="-16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80" dirty="0">
                          <a:latin typeface="Roboto"/>
                          <a:cs typeface="Roboto"/>
                        </a:rPr>
                        <a:t>h</a:t>
                      </a:r>
                      <a:r>
                        <a:rPr sz="1400" spc="-114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ysi</a:t>
                      </a:r>
                      <a:r>
                        <a:rPr sz="1400" spc="-16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cal</a:t>
                      </a:r>
                      <a:r>
                        <a:rPr sz="1400" spc="26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65" dirty="0">
                          <a:latin typeface="Roboto"/>
                          <a:cs typeface="Roboto"/>
                        </a:rPr>
                        <a:t>activity</a:t>
                      </a:r>
                      <a:endParaRPr sz="1400">
                        <a:latin typeface="Roboto"/>
                        <a:cs typeface="Robo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6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95"/>
                        </a:spcBef>
                      </a:pPr>
                      <a:r>
                        <a:rPr sz="1400" spc="75" dirty="0">
                          <a:latin typeface="Roboto"/>
                          <a:cs typeface="Roboto"/>
                        </a:rPr>
                        <a:t>CLASS</a:t>
                      </a:r>
                      <a:endParaRPr sz="1400">
                        <a:latin typeface="Roboto"/>
                        <a:cs typeface="Roboto"/>
                      </a:endParaRPr>
                    </a:p>
                  </a:txBody>
                  <a:tcPr marL="0" marR="0" marT="126365" marB="0"/>
                </a:tc>
                <a:tc>
                  <a:txBody>
                    <a:bodyPr/>
                    <a:lstStyle/>
                    <a:p>
                      <a:pPr marR="20320" algn="ctr">
                        <a:lnSpc>
                          <a:spcPct val="100000"/>
                        </a:lnSpc>
                        <a:spcBef>
                          <a:spcPts val="995"/>
                        </a:spcBef>
                      </a:pPr>
                      <a:r>
                        <a:rPr sz="1400" spc="-40" dirty="0">
                          <a:latin typeface="Roboto"/>
                          <a:cs typeface="Roboto"/>
                        </a:rPr>
                        <a:t>2</a:t>
                      </a:r>
                      <a:r>
                        <a:rPr sz="1400" spc="-19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50" dirty="0">
                          <a:latin typeface="Roboto"/>
                          <a:cs typeface="Roboto"/>
                        </a:rPr>
                        <a:t>:</a:t>
                      </a:r>
                      <a:endParaRPr sz="1400">
                        <a:latin typeface="Roboto"/>
                        <a:cs typeface="Roboto"/>
                      </a:endParaRPr>
                    </a:p>
                  </a:txBody>
                  <a:tcPr marL="0" marR="0" marT="126365" marB="0"/>
                </a:tc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995"/>
                        </a:spcBef>
                      </a:pPr>
                      <a:r>
                        <a:rPr sz="1400" spc="-95" dirty="0">
                          <a:latin typeface="Roboto"/>
                          <a:cs typeface="Roboto"/>
                        </a:rPr>
                        <a:t>M</a:t>
                      </a:r>
                      <a:r>
                        <a:rPr sz="1400" spc="-5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45" dirty="0">
                          <a:latin typeface="Roboto"/>
                          <a:cs typeface="Roboto"/>
                        </a:rPr>
                        <a:t>il</a:t>
                      </a:r>
                      <a:r>
                        <a:rPr sz="1400" spc="-14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90" dirty="0">
                          <a:latin typeface="Roboto"/>
                          <a:cs typeface="Roboto"/>
                        </a:rPr>
                        <a:t>d</a:t>
                      </a:r>
                      <a:r>
                        <a:rPr sz="1400" spc="-12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20" dirty="0">
                          <a:latin typeface="Roboto"/>
                          <a:cs typeface="Roboto"/>
                        </a:rPr>
                        <a:t>/s</a:t>
                      </a:r>
                      <a:r>
                        <a:rPr sz="1400" spc="-15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114" dirty="0">
                          <a:latin typeface="Roboto"/>
                          <a:cs typeface="Roboto"/>
                        </a:rPr>
                        <a:t>l</a:t>
                      </a:r>
                      <a:r>
                        <a:rPr sz="1400" spc="-204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100" dirty="0">
                          <a:latin typeface="Roboto"/>
                          <a:cs typeface="Roboto"/>
                        </a:rPr>
                        <a:t>i</a:t>
                      </a:r>
                      <a:r>
                        <a:rPr sz="1400" spc="-15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10" dirty="0">
                          <a:latin typeface="Roboto"/>
                          <a:cs typeface="Roboto"/>
                        </a:rPr>
                        <a:t>gh</a:t>
                      </a:r>
                      <a:r>
                        <a:rPr sz="1400" spc="-10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t</a:t>
                      </a:r>
                      <a:r>
                        <a:rPr sz="1400" spc="204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114" dirty="0">
                          <a:latin typeface="Roboto"/>
                          <a:cs typeface="Roboto"/>
                        </a:rPr>
                        <a:t>l</a:t>
                      </a:r>
                      <a:r>
                        <a:rPr sz="1400" spc="-20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100" dirty="0">
                          <a:latin typeface="Roboto"/>
                          <a:cs typeface="Roboto"/>
                        </a:rPr>
                        <a:t>i</a:t>
                      </a:r>
                      <a:r>
                        <a:rPr sz="1400" spc="-15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70" dirty="0">
                          <a:latin typeface="Roboto"/>
                          <a:cs typeface="Roboto"/>
                        </a:rPr>
                        <a:t>m</a:t>
                      </a:r>
                      <a:r>
                        <a:rPr sz="1400" spc="-8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ita</a:t>
                      </a:r>
                      <a:r>
                        <a:rPr sz="1400" spc="-114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35" dirty="0">
                          <a:latin typeface="Roboto"/>
                          <a:cs typeface="Roboto"/>
                        </a:rPr>
                        <a:t>ti</a:t>
                      </a:r>
                      <a:r>
                        <a:rPr sz="1400" spc="-15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on</a:t>
                      </a:r>
                      <a:r>
                        <a:rPr sz="1400" spc="32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of</a:t>
                      </a:r>
                      <a:r>
                        <a:rPr sz="1400" spc="18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ord</a:t>
                      </a:r>
                      <a:r>
                        <a:rPr sz="1400" spc="-12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100" dirty="0">
                          <a:latin typeface="Roboto"/>
                          <a:cs typeface="Roboto"/>
                        </a:rPr>
                        <a:t>i</a:t>
                      </a:r>
                      <a:r>
                        <a:rPr sz="1400" spc="-15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na</a:t>
                      </a:r>
                      <a:r>
                        <a:rPr sz="1400" spc="-114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ry</a:t>
                      </a:r>
                      <a:r>
                        <a:rPr sz="1400" spc="21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55" dirty="0">
                          <a:latin typeface="Roboto"/>
                          <a:cs typeface="Roboto"/>
                        </a:rPr>
                        <a:t>p</a:t>
                      </a:r>
                      <a:r>
                        <a:rPr sz="1400" spc="-15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hys</a:t>
                      </a:r>
                      <a:r>
                        <a:rPr sz="1400" spc="-15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ical</a:t>
                      </a:r>
                      <a:r>
                        <a:rPr sz="1400" spc="29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70" dirty="0">
                          <a:latin typeface="Roboto"/>
                          <a:cs typeface="Roboto"/>
                        </a:rPr>
                        <a:t>a</a:t>
                      </a:r>
                      <a:r>
                        <a:rPr sz="1400" spc="-12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ctivi</a:t>
                      </a:r>
                      <a:r>
                        <a:rPr sz="1400" spc="-15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25" dirty="0">
                          <a:latin typeface="Roboto"/>
                          <a:cs typeface="Roboto"/>
                        </a:rPr>
                        <a:t>ty</a:t>
                      </a:r>
                      <a:endParaRPr sz="1400">
                        <a:latin typeface="Roboto"/>
                        <a:cs typeface="Roboto"/>
                      </a:endParaRPr>
                    </a:p>
                  </a:txBody>
                  <a:tcPr marL="0" marR="0" marT="12636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6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95"/>
                        </a:spcBef>
                      </a:pPr>
                      <a:r>
                        <a:rPr sz="1400" spc="75" dirty="0">
                          <a:latin typeface="Roboto"/>
                          <a:cs typeface="Roboto"/>
                        </a:rPr>
                        <a:t>CLASS</a:t>
                      </a:r>
                      <a:endParaRPr sz="1400">
                        <a:latin typeface="Roboto"/>
                        <a:cs typeface="Roboto"/>
                      </a:endParaRPr>
                    </a:p>
                  </a:txBody>
                  <a:tcPr marL="0" marR="0" marT="126365" marB="0"/>
                </a:tc>
                <a:tc>
                  <a:txBody>
                    <a:bodyPr/>
                    <a:lstStyle/>
                    <a:p>
                      <a:pPr marR="20320" algn="ctr">
                        <a:lnSpc>
                          <a:spcPct val="100000"/>
                        </a:lnSpc>
                        <a:spcBef>
                          <a:spcPts val="995"/>
                        </a:spcBef>
                      </a:pPr>
                      <a:r>
                        <a:rPr sz="1400" spc="-80" dirty="0">
                          <a:latin typeface="Roboto"/>
                          <a:cs typeface="Roboto"/>
                        </a:rPr>
                        <a:t>3</a:t>
                      </a:r>
                      <a:r>
                        <a:rPr sz="1400" spc="-14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50" dirty="0">
                          <a:latin typeface="Roboto"/>
                          <a:cs typeface="Roboto"/>
                        </a:rPr>
                        <a:t>:</a:t>
                      </a:r>
                      <a:endParaRPr sz="1400">
                        <a:latin typeface="Roboto"/>
                        <a:cs typeface="Roboto"/>
                      </a:endParaRPr>
                    </a:p>
                  </a:txBody>
                  <a:tcPr marL="0" marR="0" marT="126365" marB="0"/>
                </a:tc>
                <a:tc>
                  <a:txBody>
                    <a:bodyPr/>
                    <a:lstStyle/>
                    <a:p>
                      <a:pPr marL="7620">
                        <a:lnSpc>
                          <a:spcPct val="100000"/>
                        </a:lnSpc>
                        <a:spcBef>
                          <a:spcPts val="995"/>
                        </a:spcBef>
                      </a:pPr>
                      <a:r>
                        <a:rPr sz="1400" spc="-95" dirty="0">
                          <a:latin typeface="Roboto"/>
                          <a:cs typeface="Roboto"/>
                        </a:rPr>
                        <a:t>M</a:t>
                      </a:r>
                      <a:r>
                        <a:rPr sz="1400" spc="-5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55" dirty="0">
                          <a:latin typeface="Roboto"/>
                          <a:cs typeface="Roboto"/>
                        </a:rPr>
                        <a:t>arked</a:t>
                      </a:r>
                      <a:r>
                        <a:rPr sz="1400" spc="30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114" dirty="0">
                          <a:latin typeface="Roboto"/>
                          <a:cs typeface="Roboto"/>
                        </a:rPr>
                        <a:t>l</a:t>
                      </a:r>
                      <a:r>
                        <a:rPr sz="1400" spc="-13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25" dirty="0">
                          <a:latin typeface="Roboto"/>
                          <a:cs typeface="Roboto"/>
                        </a:rPr>
                        <a:t>im</a:t>
                      </a:r>
                      <a:r>
                        <a:rPr sz="1400" spc="-8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100" dirty="0">
                          <a:latin typeface="Roboto"/>
                          <a:cs typeface="Roboto"/>
                        </a:rPr>
                        <a:t>i</a:t>
                      </a:r>
                      <a:r>
                        <a:rPr sz="1400" spc="-15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20" dirty="0">
                          <a:latin typeface="Roboto"/>
                          <a:cs typeface="Roboto"/>
                        </a:rPr>
                        <a:t>ta</a:t>
                      </a:r>
                      <a:r>
                        <a:rPr sz="1400" spc="-114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tion</a:t>
                      </a:r>
                      <a:r>
                        <a:rPr sz="1400" spc="32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60" dirty="0">
                          <a:latin typeface="Roboto"/>
                          <a:cs typeface="Roboto"/>
                        </a:rPr>
                        <a:t>of</a:t>
                      </a:r>
                      <a:r>
                        <a:rPr sz="1400" spc="18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55" dirty="0">
                          <a:latin typeface="Roboto"/>
                          <a:cs typeface="Roboto"/>
                        </a:rPr>
                        <a:t>p</a:t>
                      </a:r>
                      <a:r>
                        <a:rPr sz="1400" spc="-15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hys</a:t>
                      </a:r>
                      <a:r>
                        <a:rPr sz="1400" spc="-15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ical</a:t>
                      </a:r>
                      <a:r>
                        <a:rPr sz="1400" spc="29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75" dirty="0">
                          <a:latin typeface="Roboto"/>
                          <a:cs typeface="Roboto"/>
                        </a:rPr>
                        <a:t>activity</a:t>
                      </a:r>
                      <a:r>
                        <a:rPr sz="1400" spc="21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,</a:t>
                      </a:r>
                      <a:r>
                        <a:rPr sz="1400" spc="16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sym</a:t>
                      </a:r>
                      <a:r>
                        <a:rPr sz="1400" spc="-8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55" dirty="0">
                          <a:latin typeface="Roboto"/>
                          <a:cs typeface="Roboto"/>
                        </a:rPr>
                        <a:t>p</a:t>
                      </a:r>
                      <a:r>
                        <a:rPr sz="1400" spc="-15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50" dirty="0">
                          <a:latin typeface="Roboto"/>
                          <a:cs typeface="Roboto"/>
                        </a:rPr>
                        <a:t>tom</a:t>
                      </a:r>
                      <a:r>
                        <a:rPr sz="1400" spc="-8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s</a:t>
                      </a:r>
                      <a:r>
                        <a:rPr sz="1400" spc="204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wi</a:t>
                      </a:r>
                      <a:r>
                        <a:rPr sz="1400" spc="-15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th</a:t>
                      </a:r>
                      <a:r>
                        <a:rPr sz="1400" spc="32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exerti</a:t>
                      </a:r>
                      <a:r>
                        <a:rPr sz="1400" spc="-15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25" dirty="0">
                          <a:latin typeface="Roboto"/>
                          <a:cs typeface="Roboto"/>
                        </a:rPr>
                        <a:t>on</a:t>
                      </a:r>
                      <a:endParaRPr sz="1400">
                        <a:latin typeface="Roboto"/>
                        <a:cs typeface="Roboto"/>
                      </a:endParaRPr>
                    </a:p>
                  </a:txBody>
                  <a:tcPr marL="0" marR="0" marT="12636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ts val="1550"/>
                        </a:lnSpc>
                        <a:spcBef>
                          <a:spcPts val="995"/>
                        </a:spcBef>
                      </a:pPr>
                      <a:r>
                        <a:rPr sz="1400" spc="75" dirty="0">
                          <a:latin typeface="Roboto"/>
                          <a:cs typeface="Roboto"/>
                        </a:rPr>
                        <a:t>CLASS</a:t>
                      </a:r>
                      <a:endParaRPr sz="1400">
                        <a:latin typeface="Roboto"/>
                        <a:cs typeface="Roboto"/>
                      </a:endParaRPr>
                    </a:p>
                  </a:txBody>
                  <a:tcPr marL="0" marR="0" marT="126365" marB="0"/>
                </a:tc>
                <a:tc>
                  <a:txBody>
                    <a:bodyPr/>
                    <a:lstStyle/>
                    <a:p>
                      <a:pPr marR="20320" algn="ctr">
                        <a:lnSpc>
                          <a:spcPts val="1550"/>
                        </a:lnSpc>
                        <a:spcBef>
                          <a:spcPts val="995"/>
                        </a:spcBef>
                      </a:pPr>
                      <a:r>
                        <a:rPr sz="1400" spc="-10" dirty="0">
                          <a:latin typeface="Roboto"/>
                          <a:cs typeface="Roboto"/>
                        </a:rPr>
                        <a:t>4</a:t>
                      </a:r>
                      <a:r>
                        <a:rPr sz="1400" spc="-22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50" dirty="0">
                          <a:latin typeface="Roboto"/>
                          <a:cs typeface="Roboto"/>
                        </a:rPr>
                        <a:t>:</a:t>
                      </a:r>
                      <a:endParaRPr sz="1400">
                        <a:latin typeface="Roboto"/>
                        <a:cs typeface="Roboto"/>
                      </a:endParaRPr>
                    </a:p>
                  </a:txBody>
                  <a:tcPr marL="0" marR="0" marT="126365" marB="0"/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550"/>
                        </a:lnSpc>
                        <a:spcBef>
                          <a:spcPts val="995"/>
                        </a:spcBef>
                      </a:pPr>
                      <a:r>
                        <a:rPr sz="1400" spc="-35" dirty="0">
                          <a:latin typeface="Roboto"/>
                          <a:cs typeface="Roboto"/>
                        </a:rPr>
                        <a:t>S</a:t>
                      </a:r>
                      <a:r>
                        <a:rPr sz="1400" spc="-16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ym</a:t>
                      </a:r>
                      <a:r>
                        <a:rPr sz="1400" spc="-9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55" dirty="0">
                          <a:latin typeface="Roboto"/>
                          <a:cs typeface="Roboto"/>
                        </a:rPr>
                        <a:t>p</a:t>
                      </a:r>
                      <a:r>
                        <a:rPr sz="1400" spc="-15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tom</a:t>
                      </a:r>
                      <a:r>
                        <a:rPr sz="1400" spc="32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70" dirty="0">
                          <a:latin typeface="Roboto"/>
                          <a:cs typeface="Roboto"/>
                        </a:rPr>
                        <a:t>a</a:t>
                      </a:r>
                      <a:r>
                        <a:rPr sz="1400" spc="-12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t</a:t>
                      </a:r>
                      <a:r>
                        <a:rPr sz="1400" spc="20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res</a:t>
                      </a:r>
                      <a:r>
                        <a:rPr sz="1400" spc="-15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t</a:t>
                      </a:r>
                      <a:r>
                        <a:rPr sz="1400" spc="13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95" dirty="0">
                          <a:latin typeface="Roboto"/>
                          <a:cs typeface="Roboto"/>
                        </a:rPr>
                        <a:t>u</a:t>
                      </a:r>
                      <a:r>
                        <a:rPr sz="1400" spc="-11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na</a:t>
                      </a:r>
                      <a:r>
                        <a:rPr sz="1400" spc="-12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55" dirty="0">
                          <a:latin typeface="Roboto"/>
                          <a:cs typeface="Roboto"/>
                        </a:rPr>
                        <a:t>b</a:t>
                      </a:r>
                      <a:r>
                        <a:rPr sz="1400" spc="-16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le</a:t>
                      </a:r>
                      <a:r>
                        <a:rPr sz="1400" spc="21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to</a:t>
                      </a:r>
                      <a:r>
                        <a:rPr sz="1400" spc="23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55" dirty="0">
                          <a:latin typeface="Roboto"/>
                          <a:cs typeface="Roboto"/>
                        </a:rPr>
                        <a:t>carry</a:t>
                      </a:r>
                      <a:r>
                        <a:rPr sz="1400" spc="204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55" dirty="0">
                          <a:latin typeface="Roboto"/>
                          <a:cs typeface="Roboto"/>
                        </a:rPr>
                        <a:t>out</a:t>
                      </a:r>
                      <a:r>
                        <a:rPr sz="1400" spc="19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55" dirty="0">
                          <a:latin typeface="Roboto"/>
                          <a:cs typeface="Roboto"/>
                        </a:rPr>
                        <a:t>p</a:t>
                      </a:r>
                      <a:r>
                        <a:rPr sz="1400" spc="-16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80" dirty="0">
                          <a:latin typeface="Roboto"/>
                          <a:cs typeface="Roboto"/>
                        </a:rPr>
                        <a:t>h</a:t>
                      </a:r>
                      <a:r>
                        <a:rPr sz="1400" spc="-105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ysi</a:t>
                      </a:r>
                      <a:r>
                        <a:rPr sz="1400" spc="-16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cal</a:t>
                      </a:r>
                      <a:r>
                        <a:rPr sz="1400" spc="28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75" dirty="0">
                          <a:latin typeface="Roboto"/>
                          <a:cs typeface="Roboto"/>
                        </a:rPr>
                        <a:t>activity</a:t>
                      </a:r>
                      <a:r>
                        <a:rPr sz="1400" spc="13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wi</a:t>
                      </a:r>
                      <a:r>
                        <a:rPr sz="1400" spc="-16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dirty="0">
                          <a:latin typeface="Roboto"/>
                          <a:cs typeface="Roboto"/>
                        </a:rPr>
                        <a:t>thou</a:t>
                      </a:r>
                      <a:r>
                        <a:rPr sz="1400" spc="-110" dirty="0">
                          <a:latin typeface="Roboto"/>
                          <a:cs typeface="Roboto"/>
                        </a:rPr>
                        <a:t> </a:t>
                      </a:r>
                      <a:r>
                        <a:rPr sz="1400" spc="-50" dirty="0">
                          <a:latin typeface="Roboto"/>
                          <a:cs typeface="Roboto"/>
                        </a:rPr>
                        <a:t>t</a:t>
                      </a:r>
                      <a:endParaRPr sz="1400">
                        <a:latin typeface="Roboto"/>
                        <a:cs typeface="Roboto"/>
                      </a:endParaRPr>
                    </a:p>
                  </a:txBody>
                  <a:tcPr marL="0" marR="0" marT="12636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0166" y="2989312"/>
            <a:ext cx="1045210" cy="23980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1">
              <a:spcBef>
                <a:spcPts val="130"/>
              </a:spcBef>
            </a:pPr>
            <a:r>
              <a:rPr sz="1450" spc="-90" dirty="0">
                <a:latin typeface="Roboto"/>
                <a:cs typeface="Roboto"/>
              </a:rPr>
              <a:t>d</a:t>
            </a:r>
            <a:r>
              <a:rPr sz="1450" spc="-100" dirty="0">
                <a:latin typeface="Roboto"/>
                <a:cs typeface="Roboto"/>
              </a:rPr>
              <a:t> </a:t>
            </a:r>
            <a:r>
              <a:rPr sz="1450" spc="-20" dirty="0">
                <a:latin typeface="Roboto"/>
                <a:cs typeface="Roboto"/>
              </a:rPr>
              <a:t>is</a:t>
            </a:r>
            <a:r>
              <a:rPr sz="1450" spc="-130" dirty="0">
                <a:latin typeface="Roboto"/>
                <a:cs typeface="Roboto"/>
              </a:rPr>
              <a:t> </a:t>
            </a:r>
            <a:r>
              <a:rPr sz="1450" dirty="0">
                <a:latin typeface="Roboto"/>
                <a:cs typeface="Roboto"/>
              </a:rPr>
              <a:t>com</a:t>
            </a:r>
            <a:r>
              <a:rPr sz="1450" spc="-60" dirty="0">
                <a:latin typeface="Roboto"/>
                <a:cs typeface="Roboto"/>
              </a:rPr>
              <a:t> </a:t>
            </a:r>
            <a:r>
              <a:rPr sz="1450" spc="30" dirty="0">
                <a:latin typeface="Roboto"/>
                <a:cs typeface="Roboto"/>
              </a:rPr>
              <a:t>fort</a:t>
            </a:r>
            <a:endParaRPr sz="14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387" y="519519"/>
            <a:ext cx="7714615" cy="549275"/>
          </a:xfrm>
          <a:custGeom>
            <a:avLst/>
            <a:gdLst/>
            <a:ahLst/>
            <a:cxnLst/>
            <a:rect l="l" t="t" r="r" b="b"/>
            <a:pathLst>
              <a:path w="7714615" h="549275">
                <a:moveTo>
                  <a:pt x="7714511" y="549168"/>
                </a:moveTo>
                <a:lnTo>
                  <a:pt x="0" y="549168"/>
                </a:lnTo>
                <a:lnTo>
                  <a:pt x="0" y="0"/>
                </a:lnTo>
                <a:lnTo>
                  <a:pt x="7714511" y="0"/>
                </a:lnTo>
                <a:lnTo>
                  <a:pt x="7714511" y="549168"/>
                </a:lnTo>
                <a:close/>
              </a:path>
            </a:pathLst>
          </a:custGeom>
          <a:solidFill>
            <a:srgbClr val="6AA6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4455" y="520656"/>
            <a:ext cx="3260090" cy="188962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410256" indent="-397555">
              <a:spcBef>
                <a:spcPts val="455"/>
              </a:spcBef>
              <a:buSzPct val="115909"/>
              <a:buFont typeface="Arial"/>
              <a:buChar char="●"/>
              <a:tabLst>
                <a:tab pos="410256" algn="l"/>
              </a:tabLst>
            </a:pPr>
            <a:r>
              <a:rPr sz="2200" spc="-90" dirty="0">
                <a:latin typeface="Roboto"/>
                <a:cs typeface="Roboto"/>
              </a:rPr>
              <a:t>P</a:t>
            </a:r>
            <a:r>
              <a:rPr sz="2200" spc="-270" dirty="0">
                <a:latin typeface="Roboto"/>
                <a:cs typeface="Roboto"/>
              </a:rPr>
              <a:t> </a:t>
            </a:r>
            <a:r>
              <a:rPr sz="2200" spc="-95" dirty="0">
                <a:latin typeface="Roboto"/>
                <a:cs typeface="Roboto"/>
              </a:rPr>
              <a:t>o</a:t>
            </a:r>
            <a:r>
              <a:rPr sz="2200" spc="-240" dirty="0">
                <a:latin typeface="Roboto"/>
                <a:cs typeface="Roboto"/>
              </a:rPr>
              <a:t> </a:t>
            </a:r>
            <a:r>
              <a:rPr sz="2200" spc="-120" dirty="0">
                <a:latin typeface="Roboto"/>
                <a:cs typeface="Roboto"/>
              </a:rPr>
              <a:t>s</a:t>
            </a:r>
            <a:r>
              <a:rPr sz="2200" spc="-310" dirty="0">
                <a:latin typeface="Roboto"/>
                <a:cs typeface="Roboto"/>
              </a:rPr>
              <a:t> </a:t>
            </a:r>
            <a:r>
              <a:rPr sz="2200" spc="-10" dirty="0">
                <a:latin typeface="Roboto"/>
                <a:cs typeface="Roboto"/>
              </a:rPr>
              <a:t>iti</a:t>
            </a:r>
            <a:r>
              <a:rPr sz="2200" spc="-285" dirty="0">
                <a:latin typeface="Roboto"/>
                <a:cs typeface="Roboto"/>
              </a:rPr>
              <a:t> </a:t>
            </a:r>
            <a:r>
              <a:rPr sz="2200" dirty="0">
                <a:latin typeface="Roboto"/>
                <a:cs typeface="Roboto"/>
              </a:rPr>
              <a:t>on</a:t>
            </a:r>
            <a:r>
              <a:rPr sz="2200" spc="375" dirty="0">
                <a:latin typeface="Roboto"/>
                <a:cs typeface="Roboto"/>
              </a:rPr>
              <a:t> </a:t>
            </a:r>
            <a:r>
              <a:rPr sz="2200" spc="-95" dirty="0">
                <a:latin typeface="Roboto"/>
                <a:cs typeface="Roboto"/>
              </a:rPr>
              <a:t>o</a:t>
            </a:r>
            <a:r>
              <a:rPr sz="2200" spc="-240" dirty="0">
                <a:latin typeface="Roboto"/>
                <a:cs typeface="Roboto"/>
              </a:rPr>
              <a:t> </a:t>
            </a:r>
            <a:r>
              <a:rPr sz="2200" dirty="0">
                <a:latin typeface="Roboto"/>
                <a:cs typeface="Roboto"/>
              </a:rPr>
              <a:t>f</a:t>
            </a:r>
            <a:r>
              <a:rPr sz="2200" spc="150" dirty="0">
                <a:latin typeface="Roboto"/>
                <a:cs typeface="Roboto"/>
              </a:rPr>
              <a:t> </a:t>
            </a:r>
            <a:r>
              <a:rPr sz="2200" spc="-155" dirty="0">
                <a:latin typeface="Roboto"/>
                <a:cs typeface="Roboto"/>
              </a:rPr>
              <a:t>d</a:t>
            </a:r>
            <a:r>
              <a:rPr sz="2200" spc="-235" dirty="0">
                <a:latin typeface="Roboto"/>
                <a:cs typeface="Roboto"/>
              </a:rPr>
              <a:t> </a:t>
            </a:r>
            <a:r>
              <a:rPr sz="2200" spc="70" dirty="0">
                <a:latin typeface="Roboto"/>
                <a:cs typeface="Roboto"/>
              </a:rPr>
              <a:t>yspn</a:t>
            </a:r>
            <a:r>
              <a:rPr sz="2200" spc="-215" dirty="0">
                <a:latin typeface="Roboto"/>
                <a:cs typeface="Roboto"/>
              </a:rPr>
              <a:t> </a:t>
            </a:r>
            <a:r>
              <a:rPr sz="2200" spc="-20" dirty="0">
                <a:latin typeface="Roboto"/>
                <a:cs typeface="Roboto"/>
              </a:rPr>
              <a:t>ea</a:t>
            </a:r>
            <a:r>
              <a:rPr sz="2200" spc="-225" dirty="0">
                <a:latin typeface="Roboto"/>
                <a:cs typeface="Roboto"/>
              </a:rPr>
              <a:t> </a:t>
            </a:r>
            <a:r>
              <a:rPr sz="2200" spc="-95" dirty="0">
                <a:latin typeface="Roboto"/>
                <a:cs typeface="Roboto"/>
              </a:rPr>
              <a:t>:</a:t>
            </a:r>
            <a:endParaRPr sz="2200">
              <a:latin typeface="Roboto"/>
              <a:cs typeface="Roboto"/>
            </a:endParaRPr>
          </a:p>
          <a:p>
            <a:pPr marL="408987">
              <a:spcBef>
                <a:spcPts val="359"/>
              </a:spcBef>
            </a:pPr>
            <a:r>
              <a:rPr sz="2200" dirty="0">
                <a:latin typeface="Roboto"/>
                <a:cs typeface="Roboto"/>
              </a:rPr>
              <a:t>-</a:t>
            </a:r>
            <a:endParaRPr sz="2200">
              <a:latin typeface="Roboto"/>
              <a:cs typeface="Roboto"/>
            </a:endParaRPr>
          </a:p>
          <a:p>
            <a:pPr>
              <a:spcBef>
                <a:spcPts val="1720"/>
              </a:spcBef>
            </a:pPr>
            <a:endParaRPr sz="2000">
              <a:latin typeface="Roboto"/>
              <a:cs typeface="Roboto"/>
            </a:endParaRPr>
          </a:p>
          <a:p>
            <a:pPr marL="12066"/>
            <a:r>
              <a:rPr sz="1750" spc="-155" dirty="0">
                <a:latin typeface="Roboto"/>
                <a:cs typeface="Roboto"/>
              </a:rPr>
              <a:t>.</a:t>
            </a:r>
            <a:r>
              <a:rPr sz="1750" spc="-245" dirty="0">
                <a:latin typeface="Roboto"/>
                <a:cs typeface="Roboto"/>
              </a:rPr>
              <a:t> </a:t>
            </a:r>
            <a:r>
              <a:rPr sz="1750" spc="-75" dirty="0">
                <a:latin typeface="Roboto"/>
                <a:cs typeface="Roboto"/>
              </a:rPr>
              <a:t>C</a:t>
            </a:r>
            <a:r>
              <a:rPr sz="1750" spc="-165" dirty="0">
                <a:latin typeface="Roboto"/>
                <a:cs typeface="Roboto"/>
              </a:rPr>
              <a:t> </a:t>
            </a:r>
            <a:r>
              <a:rPr sz="1750" spc="-50" dirty="0">
                <a:latin typeface="Roboto"/>
                <a:cs typeface="Roboto"/>
              </a:rPr>
              <a:t>la</a:t>
            </a:r>
            <a:r>
              <a:rPr sz="1750" spc="-155" dirty="0">
                <a:latin typeface="Roboto"/>
                <a:cs typeface="Roboto"/>
              </a:rPr>
              <a:t> </a:t>
            </a:r>
            <a:r>
              <a:rPr sz="1750" spc="50" dirty="0">
                <a:latin typeface="Roboto"/>
                <a:cs typeface="Roboto"/>
              </a:rPr>
              <a:t>ssified</a:t>
            </a:r>
            <a:r>
              <a:rPr sz="1750" spc="365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n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to</a:t>
            </a:r>
            <a:r>
              <a:rPr sz="1750" spc="300" dirty="0">
                <a:latin typeface="Roboto"/>
                <a:cs typeface="Roboto"/>
              </a:rPr>
              <a:t> </a:t>
            </a:r>
            <a:r>
              <a:rPr sz="1750" spc="-114" dirty="0">
                <a:latin typeface="Roboto"/>
                <a:cs typeface="Roboto"/>
              </a:rPr>
              <a:t>3</a:t>
            </a:r>
            <a:r>
              <a:rPr sz="1750" spc="-170" dirty="0">
                <a:latin typeface="Roboto"/>
                <a:cs typeface="Roboto"/>
              </a:rPr>
              <a:t> </a:t>
            </a:r>
            <a:r>
              <a:rPr sz="1750" spc="-50" dirty="0">
                <a:latin typeface="Roboto"/>
                <a:cs typeface="Roboto"/>
              </a:rPr>
              <a:t>:</a:t>
            </a:r>
            <a:endParaRPr sz="1750">
              <a:latin typeface="Roboto"/>
              <a:cs typeface="Roboto"/>
            </a:endParaRPr>
          </a:p>
          <a:p>
            <a:pPr marL="4446">
              <a:spcBef>
                <a:spcPts val="320"/>
              </a:spcBef>
            </a:pPr>
            <a:r>
              <a:rPr sz="1750" dirty="0">
                <a:latin typeface="Roboto"/>
                <a:cs typeface="Roboto"/>
              </a:rPr>
              <a:t>-</a:t>
            </a:r>
            <a:endParaRPr sz="1750"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361" y="2651986"/>
            <a:ext cx="1284605" cy="91820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1">
              <a:spcBef>
                <a:spcPts val="320"/>
              </a:spcBef>
            </a:pPr>
            <a:r>
              <a:rPr sz="1300" spc="-265" dirty="0">
                <a:latin typeface="Roboto"/>
                <a:cs typeface="Roboto"/>
              </a:rPr>
              <a:t>1</a:t>
            </a:r>
            <a:r>
              <a:rPr sz="1300" spc="45" dirty="0">
                <a:latin typeface="Roboto"/>
                <a:cs typeface="Roboto"/>
              </a:rPr>
              <a:t> </a:t>
            </a:r>
            <a:r>
              <a:rPr sz="1300" spc="-110" dirty="0">
                <a:latin typeface="Roboto"/>
                <a:cs typeface="Roboto"/>
              </a:rPr>
              <a:t>.</a:t>
            </a:r>
            <a:r>
              <a:rPr sz="1300" spc="-175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O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55" dirty="0">
                <a:latin typeface="Roboto"/>
                <a:cs typeface="Roboto"/>
              </a:rPr>
              <a:t>RTH</a:t>
            </a:r>
            <a:r>
              <a:rPr sz="1300" spc="-70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O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P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100" dirty="0">
                <a:latin typeface="Roboto"/>
                <a:cs typeface="Roboto"/>
              </a:rPr>
              <a:t>N</a:t>
            </a:r>
            <a:r>
              <a:rPr sz="1300" spc="-75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EA</a:t>
            </a:r>
            <a:endParaRPr sz="1300">
              <a:latin typeface="Roboto"/>
              <a:cs typeface="Roboto"/>
            </a:endParaRPr>
          </a:p>
          <a:p>
            <a:pPr marL="116852" indent="-104787">
              <a:spcBef>
                <a:spcPts val="225"/>
              </a:spcBef>
              <a:buAutoNum type="arabicPlain" startAt="2"/>
              <a:tabLst>
                <a:tab pos="116852" algn="l"/>
              </a:tabLst>
            </a:pPr>
            <a:r>
              <a:rPr sz="1300" spc="-110" dirty="0">
                <a:latin typeface="Roboto"/>
                <a:cs typeface="Roboto"/>
              </a:rPr>
              <a:t>.</a:t>
            </a:r>
            <a:r>
              <a:rPr sz="1300" spc="-17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P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75" dirty="0">
                <a:latin typeface="Roboto"/>
                <a:cs typeface="Roboto"/>
              </a:rPr>
              <a:t>LATYP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100" dirty="0">
                <a:latin typeface="Roboto"/>
                <a:cs typeface="Roboto"/>
              </a:rPr>
              <a:t>N</a:t>
            </a:r>
            <a:r>
              <a:rPr sz="1300" spc="-65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EA</a:t>
            </a:r>
            <a:endParaRPr sz="1300">
              <a:latin typeface="Roboto"/>
              <a:cs typeface="Roboto"/>
            </a:endParaRPr>
          </a:p>
          <a:p>
            <a:pPr marL="116852" indent="-104787">
              <a:spcBef>
                <a:spcPts val="225"/>
              </a:spcBef>
              <a:buAutoNum type="arabicPlain" startAt="2"/>
              <a:tabLst>
                <a:tab pos="116852" algn="l"/>
              </a:tabLst>
            </a:pPr>
            <a:r>
              <a:rPr sz="1300" spc="-110" dirty="0">
                <a:latin typeface="Roboto"/>
                <a:cs typeface="Roboto"/>
              </a:rPr>
              <a:t>.</a:t>
            </a:r>
            <a:r>
              <a:rPr sz="1300" spc="-175" dirty="0">
                <a:latin typeface="Roboto"/>
                <a:cs typeface="Roboto"/>
              </a:rPr>
              <a:t> </a:t>
            </a:r>
            <a:r>
              <a:rPr sz="1300" spc="50" dirty="0">
                <a:latin typeface="Roboto"/>
                <a:cs typeface="Roboto"/>
              </a:rPr>
              <a:t>TRE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P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O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P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100" dirty="0">
                <a:latin typeface="Roboto"/>
                <a:cs typeface="Roboto"/>
              </a:rPr>
              <a:t>N</a:t>
            </a:r>
            <a:r>
              <a:rPr sz="1300" spc="-70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EA</a:t>
            </a:r>
            <a:endParaRPr sz="1300">
              <a:latin typeface="Roboto"/>
              <a:cs typeface="Roboto"/>
            </a:endParaRPr>
          </a:p>
          <a:p>
            <a:pPr marL="12701">
              <a:spcBef>
                <a:spcPts val="225"/>
              </a:spcBef>
            </a:pPr>
            <a:r>
              <a:rPr sz="1300" spc="-10" dirty="0">
                <a:latin typeface="Roboto"/>
                <a:cs typeface="Roboto"/>
              </a:rPr>
              <a:t>4.</a:t>
            </a:r>
            <a:r>
              <a:rPr sz="1300" spc="-18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B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spc="-10" dirty="0">
                <a:latin typeface="Roboto"/>
                <a:cs typeface="Roboto"/>
              </a:rPr>
              <a:t>EN</a:t>
            </a:r>
            <a:r>
              <a:rPr sz="1300" spc="-7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D</a:t>
            </a:r>
            <a:r>
              <a:rPr sz="1300" spc="-95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O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P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100" dirty="0">
                <a:latin typeface="Roboto"/>
                <a:cs typeface="Roboto"/>
              </a:rPr>
              <a:t>N</a:t>
            </a:r>
            <a:r>
              <a:rPr sz="1300" spc="-70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EA</a:t>
            </a:r>
            <a:endParaRPr sz="13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387" y="537061"/>
            <a:ext cx="7714615" cy="3264535"/>
          </a:xfrm>
          <a:custGeom>
            <a:avLst/>
            <a:gdLst/>
            <a:ahLst/>
            <a:cxnLst/>
            <a:rect l="l" t="t" r="r" b="b"/>
            <a:pathLst>
              <a:path w="7714615" h="3264535">
                <a:moveTo>
                  <a:pt x="7714511" y="3264165"/>
                </a:moveTo>
                <a:lnTo>
                  <a:pt x="0" y="3264165"/>
                </a:lnTo>
                <a:lnTo>
                  <a:pt x="0" y="0"/>
                </a:lnTo>
                <a:lnTo>
                  <a:pt x="7714511" y="0"/>
                </a:lnTo>
                <a:lnTo>
                  <a:pt x="7714511" y="3264165"/>
                </a:lnTo>
                <a:close/>
              </a:path>
            </a:pathLst>
          </a:custGeom>
          <a:solidFill>
            <a:srgbClr val="D0DE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29733" y="-19032"/>
            <a:ext cx="17422134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38529">
              <a:spcBef>
                <a:spcPts val="105"/>
              </a:spcBef>
            </a:pPr>
            <a:r>
              <a:rPr sz="2400" spc="-190" dirty="0"/>
              <a:t>Orthopnea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3492" y="1675380"/>
            <a:ext cx="6939280" cy="596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1" marR="5081" indent="7621">
              <a:lnSpc>
                <a:spcPct val="112300"/>
              </a:lnSpc>
              <a:spcBef>
                <a:spcPts val="100"/>
              </a:spcBef>
            </a:pPr>
            <a:r>
              <a:rPr sz="1750" spc="-60" dirty="0">
                <a:latin typeface="Roboto"/>
                <a:cs typeface="Roboto"/>
              </a:rPr>
              <a:t>S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h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ortn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ess</a:t>
            </a:r>
            <a:r>
              <a:rPr sz="1750" spc="280" dirty="0">
                <a:latin typeface="Roboto"/>
                <a:cs typeface="Roboto"/>
              </a:rPr>
              <a:t> </a:t>
            </a:r>
            <a:r>
              <a:rPr sz="1750" spc="70" dirty="0">
                <a:latin typeface="Roboto"/>
                <a:cs typeface="Roboto"/>
              </a:rPr>
              <a:t>of</a:t>
            </a:r>
            <a:r>
              <a:rPr sz="1750" spc="170" dirty="0">
                <a:latin typeface="Roboto"/>
                <a:cs typeface="Roboto"/>
              </a:rPr>
              <a:t> </a:t>
            </a:r>
            <a:r>
              <a:rPr sz="1750" spc="-85" dirty="0">
                <a:latin typeface="Roboto"/>
                <a:cs typeface="Roboto"/>
              </a:rPr>
              <a:t>b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rea</a:t>
            </a:r>
            <a:r>
              <a:rPr sz="1750" spc="-15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th</a:t>
            </a:r>
            <a:r>
              <a:rPr sz="1750" spc="320" dirty="0">
                <a:latin typeface="Roboto"/>
                <a:cs typeface="Roboto"/>
              </a:rPr>
              <a:t> </a:t>
            </a:r>
            <a:r>
              <a:rPr sz="1750" spc="-20" dirty="0">
                <a:latin typeface="Roboto"/>
                <a:cs typeface="Roboto"/>
              </a:rPr>
              <a:t>w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h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ch</a:t>
            </a:r>
            <a:r>
              <a:rPr sz="1750" spc="320" dirty="0">
                <a:latin typeface="Roboto"/>
                <a:cs typeface="Roboto"/>
              </a:rPr>
              <a:t> </a:t>
            </a:r>
            <a:r>
              <a:rPr sz="1750" spc="70" dirty="0">
                <a:latin typeface="Roboto"/>
                <a:cs typeface="Roboto"/>
              </a:rPr>
              <a:t>occu</a:t>
            </a:r>
            <a:r>
              <a:rPr sz="1750" spc="-14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rs</a:t>
            </a:r>
            <a:r>
              <a:rPr sz="1750" spc="28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wh</a:t>
            </a:r>
            <a:r>
              <a:rPr sz="1750" spc="-14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en</a:t>
            </a:r>
            <a:r>
              <a:rPr sz="1750" spc="320" dirty="0">
                <a:latin typeface="Roboto"/>
                <a:cs typeface="Roboto"/>
              </a:rPr>
              <a:t> </a:t>
            </a:r>
            <a:r>
              <a:rPr sz="1750" spc="-150" dirty="0">
                <a:latin typeface="Roboto"/>
                <a:cs typeface="Roboto"/>
              </a:rPr>
              <a:t>l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yin</a:t>
            </a:r>
            <a:r>
              <a:rPr sz="1750" spc="-14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g</a:t>
            </a:r>
            <a:r>
              <a:rPr sz="1750" spc="295" dirty="0">
                <a:latin typeface="Roboto"/>
                <a:cs typeface="Roboto"/>
              </a:rPr>
              <a:t> </a:t>
            </a:r>
            <a:r>
              <a:rPr sz="1750" spc="-35" dirty="0">
                <a:latin typeface="Roboto"/>
                <a:cs typeface="Roboto"/>
              </a:rPr>
              <a:t>fl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at,</a:t>
            </a:r>
            <a:r>
              <a:rPr sz="1750" spc="204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ca</a:t>
            </a:r>
            <a:r>
              <a:rPr sz="1750" spc="-155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u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-90" dirty="0">
                <a:latin typeface="Roboto"/>
                <a:cs typeface="Roboto"/>
              </a:rPr>
              <a:t>s</a:t>
            </a:r>
            <a:r>
              <a:rPr sz="1750" spc="-240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5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n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g</a:t>
            </a:r>
            <a:r>
              <a:rPr sz="1750" spc="29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th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-50" dirty="0">
                <a:latin typeface="Roboto"/>
                <a:cs typeface="Roboto"/>
              </a:rPr>
              <a:t>e </a:t>
            </a:r>
            <a:r>
              <a:rPr sz="1750" spc="-85" dirty="0">
                <a:latin typeface="Roboto"/>
                <a:cs typeface="Roboto"/>
              </a:rPr>
              <a:t>p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65" dirty="0">
                <a:latin typeface="Roboto"/>
                <a:cs typeface="Roboto"/>
              </a:rPr>
              <a:t>erson</a:t>
            </a:r>
            <a:r>
              <a:rPr sz="1750" spc="229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to</a:t>
            </a:r>
            <a:r>
              <a:rPr sz="1750" spc="275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h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50" dirty="0">
                <a:latin typeface="Roboto"/>
                <a:cs typeface="Roboto"/>
              </a:rPr>
              <a:t>ave</a:t>
            </a:r>
            <a:r>
              <a:rPr sz="1750" spc="27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to</a:t>
            </a:r>
            <a:r>
              <a:rPr sz="1750" spc="275" dirty="0">
                <a:latin typeface="Roboto"/>
                <a:cs typeface="Roboto"/>
              </a:rPr>
              <a:t> </a:t>
            </a:r>
            <a:r>
              <a:rPr sz="1750" spc="-90" dirty="0">
                <a:latin typeface="Roboto"/>
                <a:cs typeface="Roboto"/>
              </a:rPr>
              <a:t>s</a:t>
            </a:r>
            <a:r>
              <a:rPr sz="1750" spc="-245" dirty="0">
                <a:latin typeface="Roboto"/>
                <a:cs typeface="Roboto"/>
              </a:rPr>
              <a:t> </a:t>
            </a:r>
            <a:r>
              <a:rPr sz="1750" spc="55" dirty="0">
                <a:latin typeface="Roboto"/>
                <a:cs typeface="Roboto"/>
              </a:rPr>
              <a:t>leep</a:t>
            </a:r>
            <a:r>
              <a:rPr sz="1750" spc="235" dirty="0">
                <a:latin typeface="Roboto"/>
                <a:cs typeface="Roboto"/>
              </a:rPr>
              <a:t> </a:t>
            </a:r>
            <a:r>
              <a:rPr sz="1750" spc="-85" dirty="0">
                <a:latin typeface="Roboto"/>
                <a:cs typeface="Roboto"/>
              </a:rPr>
              <a:t>p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rop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-85" dirty="0">
                <a:latin typeface="Roboto"/>
                <a:cs typeface="Roboto"/>
              </a:rPr>
              <a:t>p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ed</a:t>
            </a:r>
            <a:r>
              <a:rPr sz="1750" spc="265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u</a:t>
            </a:r>
            <a:r>
              <a:rPr sz="1750" spc="-14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p</a:t>
            </a:r>
            <a:r>
              <a:rPr sz="1750" spc="235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n</a:t>
            </a:r>
            <a:r>
              <a:rPr sz="1750" spc="290" dirty="0">
                <a:latin typeface="Roboto"/>
                <a:cs typeface="Roboto"/>
              </a:rPr>
              <a:t> </a:t>
            </a:r>
            <a:r>
              <a:rPr sz="1750" spc="-85" dirty="0">
                <a:latin typeface="Roboto"/>
                <a:cs typeface="Roboto"/>
              </a:rPr>
              <a:t>b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ed</a:t>
            </a:r>
            <a:r>
              <a:rPr sz="1750" spc="335" dirty="0">
                <a:latin typeface="Roboto"/>
                <a:cs typeface="Roboto"/>
              </a:rPr>
              <a:t> </a:t>
            </a:r>
            <a:r>
              <a:rPr sz="1750" spc="60" dirty="0">
                <a:latin typeface="Roboto"/>
                <a:cs typeface="Roboto"/>
              </a:rPr>
              <a:t>or</a:t>
            </a:r>
            <a:r>
              <a:rPr sz="1750" spc="130" dirty="0">
                <a:latin typeface="Roboto"/>
                <a:cs typeface="Roboto"/>
              </a:rPr>
              <a:t> </a:t>
            </a:r>
            <a:r>
              <a:rPr sz="1750" spc="-90" dirty="0">
                <a:latin typeface="Roboto"/>
                <a:cs typeface="Roboto"/>
              </a:rPr>
              <a:t>s</a:t>
            </a:r>
            <a:r>
              <a:rPr sz="1750" spc="-245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spc="-10" dirty="0">
                <a:latin typeface="Roboto"/>
                <a:cs typeface="Roboto"/>
              </a:rPr>
              <a:t>tti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n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g</a:t>
            </a:r>
            <a:r>
              <a:rPr sz="1750" spc="33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in</a:t>
            </a:r>
            <a:r>
              <a:rPr sz="1750" spc="28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a</a:t>
            </a:r>
            <a:r>
              <a:rPr sz="1750" spc="28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ch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95" dirty="0">
                <a:latin typeface="Roboto"/>
                <a:cs typeface="Roboto"/>
              </a:rPr>
              <a:t>a</a:t>
            </a:r>
            <a:r>
              <a:rPr sz="1750" spc="-220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spc="-25" dirty="0">
                <a:latin typeface="Roboto"/>
                <a:cs typeface="Roboto"/>
              </a:rPr>
              <a:t>r.</a:t>
            </a:r>
            <a:endParaRPr sz="17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339147" y="-19032"/>
            <a:ext cx="1080770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1">
              <a:spcBef>
                <a:spcPts val="105"/>
              </a:spcBef>
            </a:pPr>
            <a:r>
              <a:rPr sz="2400" spc="-310" dirty="0"/>
              <a:t>CAUSES</a:t>
            </a:r>
            <a:endParaRPr sz="2400"/>
          </a:p>
        </p:txBody>
      </p:sp>
      <p:sp>
        <p:nvSpPr>
          <p:cNvPr id="2" name="object 2"/>
          <p:cNvSpPr/>
          <p:nvPr/>
        </p:nvSpPr>
        <p:spPr>
          <a:xfrm>
            <a:off x="32387" y="537061"/>
            <a:ext cx="7714615" cy="3264535"/>
          </a:xfrm>
          <a:custGeom>
            <a:avLst/>
            <a:gdLst/>
            <a:ahLst/>
            <a:cxnLst/>
            <a:rect l="l" t="t" r="r" b="b"/>
            <a:pathLst>
              <a:path w="7714615" h="3264535">
                <a:moveTo>
                  <a:pt x="7714511" y="3264165"/>
                </a:moveTo>
                <a:lnTo>
                  <a:pt x="0" y="3264165"/>
                </a:lnTo>
                <a:lnTo>
                  <a:pt x="0" y="0"/>
                </a:lnTo>
                <a:lnTo>
                  <a:pt x="7714511" y="0"/>
                </a:lnTo>
                <a:lnTo>
                  <a:pt x="7714511" y="3264165"/>
                </a:lnTo>
                <a:close/>
              </a:path>
            </a:pathLst>
          </a:custGeom>
          <a:solidFill>
            <a:srgbClr val="D0DE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05901" y="-2269995"/>
            <a:ext cx="2568575" cy="297068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1">
              <a:spcBef>
                <a:spcPts val="114"/>
              </a:spcBef>
            </a:pPr>
            <a:r>
              <a:rPr sz="1300" dirty="0">
                <a:latin typeface="Roboto"/>
                <a:cs typeface="Roboto"/>
              </a:rPr>
              <a:t>CO</a:t>
            </a:r>
            <a:r>
              <a:rPr sz="1300" spc="-65" dirty="0">
                <a:latin typeface="Roboto"/>
                <a:cs typeface="Roboto"/>
              </a:rPr>
              <a:t> </a:t>
            </a:r>
            <a:r>
              <a:rPr sz="1300" spc="-100" dirty="0">
                <a:latin typeface="Roboto"/>
                <a:cs typeface="Roboto"/>
              </a:rPr>
              <a:t>N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80" dirty="0">
                <a:latin typeface="Roboto"/>
                <a:cs typeface="Roboto"/>
              </a:rPr>
              <a:t>G</a:t>
            </a:r>
            <a:r>
              <a:rPr sz="1300" spc="-30" dirty="0">
                <a:latin typeface="Roboto"/>
                <a:cs typeface="Roboto"/>
              </a:rPr>
              <a:t> </a:t>
            </a:r>
            <a:r>
              <a:rPr sz="1300" spc="70" dirty="0">
                <a:latin typeface="Roboto"/>
                <a:cs typeface="Roboto"/>
              </a:rPr>
              <a:t>ESTIVE</a:t>
            </a:r>
            <a:r>
              <a:rPr sz="1300" spc="220" dirty="0">
                <a:latin typeface="Roboto"/>
                <a:cs typeface="Roboto"/>
              </a:rPr>
              <a:t> </a:t>
            </a:r>
            <a:r>
              <a:rPr sz="1300" spc="-95" dirty="0">
                <a:latin typeface="Roboto"/>
                <a:cs typeface="Roboto"/>
              </a:rPr>
              <a:t>H</a:t>
            </a:r>
            <a:r>
              <a:rPr sz="1300" spc="-60" dirty="0">
                <a:latin typeface="Roboto"/>
                <a:cs typeface="Roboto"/>
              </a:rPr>
              <a:t> </a:t>
            </a:r>
            <a:r>
              <a:rPr sz="1300" spc="-45" dirty="0">
                <a:latin typeface="Roboto"/>
                <a:cs typeface="Roboto"/>
              </a:rPr>
              <a:t>E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55" dirty="0">
                <a:latin typeface="Roboto"/>
                <a:cs typeface="Roboto"/>
              </a:rPr>
              <a:t>ART</a:t>
            </a:r>
            <a:r>
              <a:rPr sz="1300" spc="22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FAI</a:t>
            </a:r>
            <a:r>
              <a:rPr sz="1300" spc="-100" dirty="0">
                <a:latin typeface="Roboto"/>
                <a:cs typeface="Roboto"/>
              </a:rPr>
              <a:t> </a:t>
            </a:r>
            <a:r>
              <a:rPr sz="1300" spc="-10" dirty="0">
                <a:latin typeface="Roboto"/>
                <a:cs typeface="Roboto"/>
              </a:rPr>
              <a:t>LU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30" dirty="0">
                <a:latin typeface="Roboto"/>
                <a:cs typeface="Roboto"/>
              </a:rPr>
              <a:t>RE</a:t>
            </a:r>
            <a:endParaRPr sz="1300">
              <a:latin typeface="Roboto"/>
              <a:cs typeface="Roboto"/>
            </a:endParaRPr>
          </a:p>
          <a:p>
            <a:pPr marL="12701" marR="77479">
              <a:lnSpc>
                <a:spcPct val="228799"/>
              </a:lnSpc>
            </a:pPr>
            <a:r>
              <a:rPr sz="1300" dirty="0">
                <a:latin typeface="Roboto"/>
                <a:cs typeface="Roboto"/>
              </a:rPr>
              <a:t>LE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FT</a:t>
            </a:r>
            <a:r>
              <a:rPr sz="1300" spc="28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VE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spc="-100" dirty="0">
                <a:latin typeface="Roboto"/>
                <a:cs typeface="Roboto"/>
              </a:rPr>
              <a:t>N</a:t>
            </a:r>
            <a:r>
              <a:rPr sz="1300" spc="-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TRIC</a:t>
            </a:r>
            <a:r>
              <a:rPr sz="1300" spc="-70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U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spc="65" dirty="0">
                <a:latin typeface="Roboto"/>
                <a:cs typeface="Roboto"/>
              </a:rPr>
              <a:t>LAR</a:t>
            </a:r>
            <a:r>
              <a:rPr sz="1300" spc="2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FAI</a:t>
            </a:r>
            <a:r>
              <a:rPr sz="1300" spc="-75" dirty="0">
                <a:latin typeface="Roboto"/>
                <a:cs typeface="Roboto"/>
              </a:rPr>
              <a:t> </a:t>
            </a:r>
            <a:r>
              <a:rPr sz="1300" spc="-10" dirty="0">
                <a:latin typeface="Roboto"/>
                <a:cs typeface="Roboto"/>
              </a:rPr>
              <a:t>LU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spc="30" dirty="0">
                <a:latin typeface="Roboto"/>
                <a:cs typeface="Roboto"/>
              </a:rPr>
              <a:t>RE </a:t>
            </a:r>
            <a:r>
              <a:rPr sz="1300" dirty="0">
                <a:latin typeface="Roboto"/>
                <a:cs typeface="Roboto"/>
              </a:rPr>
              <a:t>CO</a:t>
            </a:r>
            <a:r>
              <a:rPr sz="1300" spc="-4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P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D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70"/>
              </a:spcBef>
            </a:pPr>
            <a:endParaRPr sz="1200">
              <a:latin typeface="Roboto"/>
              <a:cs typeface="Roboto"/>
            </a:endParaRPr>
          </a:p>
          <a:p>
            <a:pPr marL="12701"/>
            <a:r>
              <a:rPr sz="1300" spc="-65" dirty="0">
                <a:latin typeface="Roboto"/>
                <a:cs typeface="Roboto"/>
              </a:rPr>
              <a:t>B</a:t>
            </a:r>
            <a:r>
              <a:rPr sz="1300" spc="-10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RO</a:t>
            </a:r>
            <a:r>
              <a:rPr sz="1300" spc="-50" dirty="0">
                <a:latin typeface="Roboto"/>
                <a:cs typeface="Roboto"/>
              </a:rPr>
              <a:t> </a:t>
            </a:r>
            <a:r>
              <a:rPr sz="1300" spc="-100" dirty="0">
                <a:latin typeface="Roboto"/>
                <a:cs typeface="Roboto"/>
              </a:rPr>
              <a:t>N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C</a:t>
            </a:r>
            <a:r>
              <a:rPr sz="1300" spc="-85" dirty="0">
                <a:latin typeface="Roboto"/>
                <a:cs typeface="Roboto"/>
              </a:rPr>
              <a:t> </a:t>
            </a:r>
            <a:r>
              <a:rPr sz="1300" spc="-95" dirty="0">
                <a:latin typeface="Roboto"/>
                <a:cs typeface="Roboto"/>
              </a:rPr>
              <a:t>H</a:t>
            </a:r>
            <a:r>
              <a:rPr sz="1300" spc="-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IAL</a:t>
            </a:r>
            <a:r>
              <a:rPr sz="1300" spc="195" dirty="0">
                <a:latin typeface="Roboto"/>
                <a:cs typeface="Roboto"/>
              </a:rPr>
              <a:t> </a:t>
            </a:r>
            <a:r>
              <a:rPr sz="1300" spc="70" dirty="0">
                <a:latin typeface="Roboto"/>
                <a:cs typeface="Roboto"/>
              </a:rPr>
              <a:t>ASTH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AM</a:t>
            </a:r>
            <a:r>
              <a:rPr sz="1300" spc="-8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A</a:t>
            </a:r>
            <a:endParaRPr sz="1300">
              <a:latin typeface="Roboto"/>
              <a:cs typeface="Roboto"/>
            </a:endParaRPr>
          </a:p>
          <a:p>
            <a:pPr marL="12701" marR="12701">
              <a:lnSpc>
                <a:spcPct val="228799"/>
              </a:lnSpc>
            </a:pPr>
            <a:r>
              <a:rPr sz="1300" spc="-100" dirty="0">
                <a:latin typeface="Roboto"/>
                <a:cs typeface="Roboto"/>
              </a:rPr>
              <a:t>M</a:t>
            </a:r>
            <a:r>
              <a:rPr sz="1300" spc="10" dirty="0">
                <a:latin typeface="Roboto"/>
                <a:cs typeface="Roboto"/>
              </a:rPr>
              <a:t> </a:t>
            </a:r>
            <a:r>
              <a:rPr sz="1300" spc="70" dirty="0">
                <a:latin typeface="Roboto"/>
                <a:cs typeface="Roboto"/>
              </a:rPr>
              <a:t>ASSIVE</a:t>
            </a:r>
            <a:r>
              <a:rPr sz="1300" spc="28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P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LEU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spc="70" dirty="0">
                <a:latin typeface="Roboto"/>
                <a:cs typeface="Roboto"/>
              </a:rPr>
              <a:t>RAL</a:t>
            </a:r>
            <a:r>
              <a:rPr sz="1300" spc="229" dirty="0">
                <a:latin typeface="Roboto"/>
                <a:cs typeface="Roboto"/>
              </a:rPr>
              <a:t> </a:t>
            </a:r>
            <a:r>
              <a:rPr sz="1300" spc="-45" dirty="0">
                <a:latin typeface="Roboto"/>
                <a:cs typeface="Roboto"/>
              </a:rPr>
              <a:t>E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FFU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SIO</a:t>
            </a:r>
            <a:r>
              <a:rPr sz="1300" spc="-3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N </a:t>
            </a:r>
            <a:r>
              <a:rPr sz="1300" spc="55" dirty="0">
                <a:latin typeface="Roboto"/>
                <a:cs typeface="Roboto"/>
              </a:rPr>
              <a:t>ASC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spc="-20" dirty="0">
                <a:latin typeface="Roboto"/>
                <a:cs typeface="Roboto"/>
              </a:rPr>
              <a:t>ITES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70"/>
              </a:spcBef>
            </a:pPr>
            <a:endParaRPr sz="1200">
              <a:latin typeface="Roboto"/>
              <a:cs typeface="Roboto"/>
            </a:endParaRPr>
          </a:p>
          <a:p>
            <a:pPr marL="12701"/>
            <a:r>
              <a:rPr sz="1300" spc="-80" dirty="0">
                <a:latin typeface="Roboto"/>
                <a:cs typeface="Roboto"/>
              </a:rPr>
              <a:t>G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spc="-45" dirty="0">
                <a:latin typeface="Roboto"/>
                <a:cs typeface="Roboto"/>
              </a:rPr>
              <a:t>E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RD</a:t>
            </a:r>
            <a:endParaRPr sz="13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337" y="696290"/>
            <a:ext cx="7715884" cy="3264535"/>
          </a:xfrm>
          <a:custGeom>
            <a:avLst/>
            <a:gdLst/>
            <a:ahLst/>
            <a:cxnLst/>
            <a:rect l="l" t="t" r="r" b="b"/>
            <a:pathLst>
              <a:path w="7715884" h="3264535">
                <a:moveTo>
                  <a:pt x="7715807" y="3264165"/>
                </a:moveTo>
                <a:lnTo>
                  <a:pt x="0" y="3264165"/>
                </a:lnTo>
                <a:lnTo>
                  <a:pt x="0" y="0"/>
                </a:lnTo>
                <a:lnTo>
                  <a:pt x="7715807" y="0"/>
                </a:lnTo>
                <a:lnTo>
                  <a:pt x="7715807" y="3264165"/>
                </a:lnTo>
                <a:close/>
              </a:path>
            </a:pathLst>
          </a:custGeom>
          <a:solidFill>
            <a:srgbClr val="A2C2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29733" y="-19032"/>
            <a:ext cx="17422134" cy="48090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2749864">
              <a:spcBef>
                <a:spcPts val="105"/>
              </a:spcBef>
            </a:pPr>
            <a:r>
              <a:rPr sz="2400" spc="-215" dirty="0"/>
              <a:t>PLATYPNEA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84456" y="1416300"/>
            <a:ext cx="7409815" cy="5967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1" marR="5081" indent="7621">
              <a:lnSpc>
                <a:spcPct val="112300"/>
              </a:lnSpc>
              <a:spcBef>
                <a:spcPts val="100"/>
              </a:spcBef>
            </a:pPr>
            <a:r>
              <a:rPr sz="1750" spc="-10" dirty="0">
                <a:latin typeface="Roboto"/>
                <a:cs typeface="Roboto"/>
              </a:rPr>
              <a:t>sh</a:t>
            </a:r>
            <a:r>
              <a:rPr sz="1750" spc="-14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ortn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55" dirty="0">
                <a:latin typeface="Roboto"/>
                <a:cs typeface="Roboto"/>
              </a:rPr>
              <a:t>ess</a:t>
            </a:r>
            <a:r>
              <a:rPr sz="1750" spc="270" dirty="0">
                <a:latin typeface="Roboto"/>
                <a:cs typeface="Roboto"/>
              </a:rPr>
              <a:t> </a:t>
            </a:r>
            <a:r>
              <a:rPr sz="1750" spc="70" dirty="0">
                <a:latin typeface="Roboto"/>
                <a:cs typeface="Roboto"/>
              </a:rPr>
              <a:t>of</a:t>
            </a:r>
            <a:r>
              <a:rPr sz="1750" spc="95" dirty="0">
                <a:latin typeface="Roboto"/>
                <a:cs typeface="Roboto"/>
              </a:rPr>
              <a:t> </a:t>
            </a:r>
            <a:r>
              <a:rPr sz="1750" spc="-85" dirty="0">
                <a:latin typeface="Roboto"/>
                <a:cs typeface="Roboto"/>
              </a:rPr>
              <a:t>b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50" dirty="0">
                <a:latin typeface="Roboto"/>
                <a:cs typeface="Roboto"/>
              </a:rPr>
              <a:t>reath</a:t>
            </a:r>
            <a:r>
              <a:rPr sz="1750" spc="30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th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at</a:t>
            </a:r>
            <a:r>
              <a:rPr sz="1750" spc="190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s</a:t>
            </a:r>
            <a:r>
              <a:rPr sz="1750" spc="204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rel</a:t>
            </a:r>
            <a:r>
              <a:rPr sz="1750" spc="-215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spc="55" dirty="0">
                <a:latin typeface="Roboto"/>
                <a:cs typeface="Roboto"/>
              </a:rPr>
              <a:t>eved</a:t>
            </a:r>
            <a:r>
              <a:rPr sz="1750" spc="350" dirty="0">
                <a:latin typeface="Roboto"/>
                <a:cs typeface="Roboto"/>
              </a:rPr>
              <a:t> </a:t>
            </a:r>
            <a:r>
              <a:rPr sz="1750" spc="-20" dirty="0">
                <a:latin typeface="Roboto"/>
                <a:cs typeface="Roboto"/>
              </a:rPr>
              <a:t>w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h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en</a:t>
            </a:r>
            <a:r>
              <a:rPr sz="1750" spc="30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lyi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n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g</a:t>
            </a:r>
            <a:r>
              <a:rPr sz="1750" spc="285" dirty="0">
                <a:latin typeface="Roboto"/>
                <a:cs typeface="Roboto"/>
              </a:rPr>
              <a:t> </a:t>
            </a:r>
            <a:r>
              <a:rPr sz="1750" spc="-114" dirty="0">
                <a:latin typeface="Roboto"/>
                <a:cs typeface="Roboto"/>
              </a:rPr>
              <a:t>d</a:t>
            </a:r>
            <a:r>
              <a:rPr sz="1750" spc="-165" dirty="0">
                <a:latin typeface="Roboto"/>
                <a:cs typeface="Roboto"/>
              </a:rPr>
              <a:t> </a:t>
            </a:r>
            <a:r>
              <a:rPr sz="1750" spc="60" dirty="0">
                <a:latin typeface="Roboto"/>
                <a:cs typeface="Roboto"/>
              </a:rPr>
              <a:t>ow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n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,</a:t>
            </a:r>
            <a:r>
              <a:rPr sz="1750" spc="195" dirty="0">
                <a:latin typeface="Roboto"/>
                <a:cs typeface="Roboto"/>
              </a:rPr>
              <a:t> </a:t>
            </a:r>
            <a:r>
              <a:rPr sz="1750" spc="-10" dirty="0">
                <a:latin typeface="Roboto"/>
                <a:cs typeface="Roboto"/>
              </a:rPr>
              <a:t>an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d</a:t>
            </a:r>
            <a:r>
              <a:rPr sz="1750" spc="350" dirty="0">
                <a:latin typeface="Roboto"/>
                <a:cs typeface="Roboto"/>
              </a:rPr>
              <a:t> </a:t>
            </a:r>
            <a:r>
              <a:rPr sz="1750" spc="-20" dirty="0">
                <a:latin typeface="Roboto"/>
                <a:cs typeface="Roboto"/>
              </a:rPr>
              <a:t>w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50" dirty="0">
                <a:latin typeface="Roboto"/>
                <a:cs typeface="Roboto"/>
              </a:rPr>
              <a:t>orsen</a:t>
            </a:r>
            <a:r>
              <a:rPr sz="1750" spc="-140" dirty="0">
                <a:latin typeface="Roboto"/>
                <a:cs typeface="Roboto"/>
              </a:rPr>
              <a:t> </a:t>
            </a:r>
            <a:r>
              <a:rPr sz="1750" spc="-50" dirty="0">
                <a:latin typeface="Roboto"/>
                <a:cs typeface="Roboto"/>
              </a:rPr>
              <a:t>s </a:t>
            </a:r>
            <a:r>
              <a:rPr sz="1750" spc="-20" dirty="0">
                <a:latin typeface="Roboto"/>
                <a:cs typeface="Roboto"/>
              </a:rPr>
              <a:t>w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h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en</a:t>
            </a:r>
            <a:r>
              <a:rPr sz="1750" spc="300" dirty="0">
                <a:latin typeface="Roboto"/>
                <a:cs typeface="Roboto"/>
              </a:rPr>
              <a:t> </a:t>
            </a:r>
            <a:r>
              <a:rPr sz="1750" spc="-90" dirty="0">
                <a:latin typeface="Roboto"/>
                <a:cs typeface="Roboto"/>
              </a:rPr>
              <a:t>s</a:t>
            </a:r>
            <a:r>
              <a:rPr sz="1750" spc="-24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itt</a:t>
            </a:r>
            <a:r>
              <a:rPr sz="1750" spc="-254" dirty="0">
                <a:latin typeface="Roboto"/>
                <a:cs typeface="Roboto"/>
              </a:rPr>
              <a:t> </a:t>
            </a:r>
            <a:r>
              <a:rPr sz="1750" spc="-55" dirty="0">
                <a:latin typeface="Roboto"/>
                <a:cs typeface="Roboto"/>
              </a:rPr>
              <a:t>in</a:t>
            </a:r>
            <a:r>
              <a:rPr sz="1750" spc="-14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g</a:t>
            </a:r>
            <a:r>
              <a:rPr sz="1750" spc="280" dirty="0">
                <a:latin typeface="Roboto"/>
                <a:cs typeface="Roboto"/>
              </a:rPr>
              <a:t> </a:t>
            </a:r>
            <a:r>
              <a:rPr sz="1750" spc="60" dirty="0">
                <a:latin typeface="Roboto"/>
                <a:cs typeface="Roboto"/>
              </a:rPr>
              <a:t>or</a:t>
            </a:r>
            <a:r>
              <a:rPr sz="1750" spc="14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sta</a:t>
            </a:r>
            <a:r>
              <a:rPr sz="1750" spc="-16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n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114" dirty="0">
                <a:latin typeface="Roboto"/>
                <a:cs typeface="Roboto"/>
              </a:rPr>
              <a:t>d</a:t>
            </a:r>
            <a:r>
              <a:rPr sz="1750" spc="-165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n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g</a:t>
            </a:r>
            <a:r>
              <a:rPr sz="1750" spc="285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u</a:t>
            </a:r>
            <a:r>
              <a:rPr sz="1750" spc="-145" dirty="0">
                <a:latin typeface="Roboto"/>
                <a:cs typeface="Roboto"/>
              </a:rPr>
              <a:t> </a:t>
            </a:r>
            <a:r>
              <a:rPr sz="1750" spc="-85" dirty="0">
                <a:latin typeface="Roboto"/>
                <a:cs typeface="Roboto"/>
              </a:rPr>
              <a:t>p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.</a:t>
            </a:r>
            <a:r>
              <a:rPr sz="1750" spc="275" dirty="0">
                <a:latin typeface="Roboto"/>
                <a:cs typeface="Roboto"/>
              </a:rPr>
              <a:t> </a:t>
            </a:r>
            <a:r>
              <a:rPr sz="1750" spc="-175" dirty="0">
                <a:latin typeface="Roboto"/>
                <a:cs typeface="Roboto"/>
              </a:rPr>
              <a:t>I</a:t>
            </a:r>
            <a:r>
              <a:rPr sz="1750" spc="-24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</a:t>
            </a:r>
            <a:r>
              <a:rPr sz="1750" spc="185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s</a:t>
            </a:r>
            <a:r>
              <a:rPr sz="1750" spc="204" dirty="0">
                <a:latin typeface="Roboto"/>
                <a:cs typeface="Roboto"/>
              </a:rPr>
              <a:t> </a:t>
            </a:r>
            <a:r>
              <a:rPr sz="1750" spc="-35" dirty="0">
                <a:latin typeface="Roboto"/>
                <a:cs typeface="Roboto"/>
              </a:rPr>
              <a:t>th</a:t>
            </a:r>
            <a:r>
              <a:rPr sz="1750" spc="-14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e</a:t>
            </a:r>
            <a:r>
              <a:rPr sz="1750" spc="22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op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-85" dirty="0">
                <a:latin typeface="Roboto"/>
                <a:cs typeface="Roboto"/>
              </a:rPr>
              <a:t>p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65" dirty="0">
                <a:latin typeface="Roboto"/>
                <a:cs typeface="Roboto"/>
              </a:rPr>
              <a:t>osite</a:t>
            </a:r>
            <a:r>
              <a:rPr sz="1750" spc="215" dirty="0">
                <a:latin typeface="Roboto"/>
                <a:cs typeface="Roboto"/>
              </a:rPr>
              <a:t> </a:t>
            </a:r>
            <a:r>
              <a:rPr sz="1750" spc="70" dirty="0">
                <a:latin typeface="Roboto"/>
                <a:cs typeface="Roboto"/>
              </a:rPr>
              <a:t>of</a:t>
            </a:r>
            <a:r>
              <a:rPr sz="1750" spc="9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orth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op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n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35" dirty="0">
                <a:latin typeface="Roboto"/>
                <a:cs typeface="Roboto"/>
              </a:rPr>
              <a:t>ea</a:t>
            </a:r>
            <a:endParaRPr sz="17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337" y="696290"/>
            <a:ext cx="7715884" cy="3264535"/>
          </a:xfrm>
          <a:custGeom>
            <a:avLst/>
            <a:gdLst/>
            <a:ahLst/>
            <a:cxnLst/>
            <a:rect l="l" t="t" r="r" b="b"/>
            <a:pathLst>
              <a:path w="7715884" h="3264535">
                <a:moveTo>
                  <a:pt x="7715807" y="3264165"/>
                </a:moveTo>
                <a:lnTo>
                  <a:pt x="0" y="3264165"/>
                </a:lnTo>
                <a:lnTo>
                  <a:pt x="0" y="0"/>
                </a:lnTo>
                <a:lnTo>
                  <a:pt x="7715807" y="0"/>
                </a:lnTo>
                <a:lnTo>
                  <a:pt x="7715807" y="3264165"/>
                </a:lnTo>
                <a:close/>
              </a:path>
            </a:pathLst>
          </a:custGeom>
          <a:solidFill>
            <a:srgbClr val="A2C2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29733" y="-19032"/>
            <a:ext cx="17422134" cy="570829"/>
          </a:xfrm>
          <a:prstGeom prst="rect">
            <a:avLst/>
          </a:prstGeom>
        </p:spPr>
        <p:txBody>
          <a:bodyPr vert="horz" wrap="square" lIns="0" tIns="199548" rIns="0" bIns="0" rtlCol="0">
            <a:spAutoFit/>
          </a:bodyPr>
          <a:lstStyle/>
          <a:p>
            <a:pPr marL="3065495">
              <a:spcBef>
                <a:spcPts val="105"/>
              </a:spcBef>
            </a:pPr>
            <a:r>
              <a:rPr sz="2400" spc="-210" dirty="0"/>
              <a:t>Causes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92551" y="-1662774"/>
            <a:ext cx="2611120" cy="205543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1">
              <a:spcBef>
                <a:spcPts val="114"/>
              </a:spcBef>
            </a:pPr>
            <a:r>
              <a:rPr sz="1300" spc="50" dirty="0">
                <a:latin typeface="Roboto"/>
                <a:cs typeface="Roboto"/>
              </a:rPr>
              <a:t>Left</a:t>
            </a:r>
            <a:r>
              <a:rPr sz="1300" spc="15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10" dirty="0">
                <a:latin typeface="Roboto"/>
                <a:cs typeface="Roboto"/>
              </a:rPr>
              <a:t>tri</a:t>
            </a:r>
            <a:r>
              <a:rPr sz="1300" spc="-17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l</a:t>
            </a:r>
            <a:r>
              <a:rPr sz="1300" spc="155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65" dirty="0">
                <a:latin typeface="Roboto"/>
                <a:cs typeface="Roboto"/>
              </a:rPr>
              <a:t> </a:t>
            </a:r>
            <a:r>
              <a:rPr sz="1300" spc="50" dirty="0">
                <a:latin typeface="Roboto"/>
                <a:cs typeface="Roboto"/>
              </a:rPr>
              <a:t>yxom</a:t>
            </a:r>
            <a:r>
              <a:rPr sz="1300" spc="-7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a</a:t>
            </a:r>
            <a:endParaRPr sz="1300">
              <a:latin typeface="Roboto"/>
              <a:cs typeface="Roboto"/>
            </a:endParaRPr>
          </a:p>
          <a:p>
            <a:pPr marL="12701" marR="5081">
              <a:lnSpc>
                <a:spcPct val="326900"/>
              </a:lnSpc>
            </a:pPr>
            <a:r>
              <a:rPr sz="1300" spc="-100" dirty="0">
                <a:latin typeface="Roboto"/>
                <a:cs typeface="Roboto"/>
              </a:rPr>
              <a:t>M</a:t>
            </a:r>
            <a:r>
              <a:rPr sz="1300" spc="-3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50" dirty="0">
                <a:latin typeface="Roboto"/>
                <a:cs typeface="Roboto"/>
              </a:rPr>
              <a:t>ssive</a:t>
            </a:r>
            <a:r>
              <a:rPr sz="1300" spc="180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p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o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ry</a:t>
            </a:r>
            <a:r>
              <a:rPr sz="1300" spc="155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b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spc="-10" dirty="0">
                <a:latin typeface="Roboto"/>
                <a:cs typeface="Roboto"/>
              </a:rPr>
              <a:t>ol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sm </a:t>
            </a:r>
            <a:r>
              <a:rPr sz="1300" spc="-50" dirty="0">
                <a:latin typeface="Roboto"/>
                <a:cs typeface="Roboto"/>
              </a:rPr>
              <a:t>P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ra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ysis</a:t>
            </a:r>
            <a:r>
              <a:rPr sz="1300" spc="28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o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f</a:t>
            </a:r>
            <a:r>
              <a:rPr sz="1300" spc="9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terc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osta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l</a:t>
            </a:r>
            <a:r>
              <a:rPr sz="1300" spc="235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2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scl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e </a:t>
            </a:r>
            <a:r>
              <a:rPr sz="1300" spc="-95" dirty="0">
                <a:latin typeface="Roboto"/>
                <a:cs typeface="Roboto"/>
              </a:rPr>
              <a:t>H</a:t>
            </a:r>
            <a:r>
              <a:rPr sz="1300" spc="-40" dirty="0">
                <a:latin typeface="Roboto"/>
                <a:cs typeface="Roboto"/>
              </a:rPr>
              <a:t> e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pa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to-</a:t>
            </a:r>
            <a:r>
              <a:rPr sz="1300" spc="155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p</a:t>
            </a:r>
            <a:r>
              <a:rPr sz="1300" spc="-85" dirty="0">
                <a:latin typeface="Roboto"/>
                <a:cs typeface="Roboto"/>
              </a:rPr>
              <a:t> u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lm</a:t>
            </a:r>
            <a:r>
              <a:rPr sz="1300" spc="-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on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ry</a:t>
            </a:r>
            <a:r>
              <a:rPr sz="1300" spc="204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syn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d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rom</a:t>
            </a:r>
            <a:r>
              <a:rPr sz="1300" spc="-3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e</a:t>
            </a:r>
            <a:endParaRPr sz="13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837179" y="29354"/>
            <a:ext cx="1675764" cy="3238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1">
              <a:spcBef>
                <a:spcPts val="125"/>
              </a:spcBef>
            </a:pPr>
            <a:r>
              <a:rPr sz="2000" spc="125" dirty="0">
                <a:latin typeface="Roboto"/>
                <a:cs typeface="Roboto"/>
              </a:rPr>
              <a:t>TREP</a:t>
            </a:r>
            <a:r>
              <a:rPr sz="2000" spc="-245" dirty="0">
                <a:latin typeface="Roboto"/>
                <a:cs typeface="Roboto"/>
              </a:rPr>
              <a:t> </a:t>
            </a:r>
            <a:r>
              <a:rPr sz="2000" spc="-90" dirty="0">
                <a:latin typeface="Roboto"/>
                <a:cs typeface="Roboto"/>
              </a:rPr>
              <a:t>O</a:t>
            </a:r>
            <a:r>
              <a:rPr sz="2000" spc="-190" dirty="0">
                <a:latin typeface="Roboto"/>
                <a:cs typeface="Roboto"/>
              </a:rPr>
              <a:t> </a:t>
            </a:r>
            <a:r>
              <a:rPr sz="2000" spc="-60" dirty="0">
                <a:latin typeface="Roboto"/>
                <a:cs typeface="Roboto"/>
              </a:rPr>
              <a:t>P</a:t>
            </a:r>
            <a:r>
              <a:rPr sz="2000" spc="-245" dirty="0">
                <a:latin typeface="Roboto"/>
                <a:cs typeface="Roboto"/>
              </a:rPr>
              <a:t> </a:t>
            </a:r>
            <a:r>
              <a:rPr sz="2000" spc="-150" dirty="0">
                <a:latin typeface="Roboto"/>
                <a:cs typeface="Roboto"/>
              </a:rPr>
              <a:t>N</a:t>
            </a:r>
            <a:r>
              <a:rPr sz="2000" spc="-120" dirty="0">
                <a:latin typeface="Roboto"/>
                <a:cs typeface="Roboto"/>
              </a:rPr>
              <a:t> </a:t>
            </a:r>
            <a:r>
              <a:rPr sz="2000" spc="70" dirty="0">
                <a:latin typeface="Roboto"/>
                <a:cs typeface="Roboto"/>
              </a:rPr>
              <a:t>EA</a:t>
            </a:r>
            <a:endParaRPr sz="2000">
              <a:latin typeface="Roboto"/>
              <a:cs typeface="Roboto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28337" y="1485686"/>
            <a:ext cx="7715884" cy="2021839"/>
          </a:xfrm>
          <a:custGeom>
            <a:avLst/>
            <a:gdLst/>
            <a:ahLst/>
            <a:cxnLst/>
            <a:rect l="l" t="t" r="r" b="b"/>
            <a:pathLst>
              <a:path w="7715884" h="2021839">
                <a:moveTo>
                  <a:pt x="7715807" y="2021390"/>
                </a:moveTo>
                <a:lnTo>
                  <a:pt x="0" y="2021390"/>
                </a:lnTo>
                <a:lnTo>
                  <a:pt x="0" y="0"/>
                </a:lnTo>
                <a:lnTo>
                  <a:pt x="7715807" y="0"/>
                </a:lnTo>
                <a:lnTo>
                  <a:pt x="7715807" y="2021390"/>
                </a:lnTo>
                <a:close/>
              </a:path>
            </a:pathLst>
          </a:custGeom>
          <a:solidFill>
            <a:srgbClr val="D5A6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4454" y="1464877"/>
            <a:ext cx="7322184" cy="18394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1" marR="5081" indent="7621">
              <a:lnSpc>
                <a:spcPct val="112300"/>
              </a:lnSpc>
              <a:spcBef>
                <a:spcPts val="100"/>
              </a:spcBef>
            </a:pPr>
            <a:r>
              <a:rPr sz="1750" spc="-10" dirty="0">
                <a:latin typeface="Roboto"/>
                <a:cs typeface="Roboto"/>
              </a:rPr>
              <a:t>sh</a:t>
            </a:r>
            <a:r>
              <a:rPr sz="1750" spc="-14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ortn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55" dirty="0">
                <a:latin typeface="Roboto"/>
                <a:cs typeface="Roboto"/>
              </a:rPr>
              <a:t>ess</a:t>
            </a:r>
            <a:r>
              <a:rPr sz="1750" spc="275" dirty="0">
                <a:latin typeface="Roboto"/>
                <a:cs typeface="Roboto"/>
              </a:rPr>
              <a:t> </a:t>
            </a:r>
            <a:r>
              <a:rPr sz="1750" spc="70" dirty="0">
                <a:latin typeface="Roboto"/>
                <a:cs typeface="Roboto"/>
              </a:rPr>
              <a:t>of</a:t>
            </a:r>
            <a:r>
              <a:rPr sz="1750" spc="95" dirty="0">
                <a:latin typeface="Roboto"/>
                <a:cs typeface="Roboto"/>
              </a:rPr>
              <a:t> </a:t>
            </a:r>
            <a:r>
              <a:rPr sz="1750" spc="-85" dirty="0">
                <a:latin typeface="Roboto"/>
                <a:cs typeface="Roboto"/>
              </a:rPr>
              <a:t>b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50" dirty="0">
                <a:latin typeface="Roboto"/>
                <a:cs typeface="Roboto"/>
              </a:rPr>
              <a:t>reath</a:t>
            </a:r>
            <a:r>
              <a:rPr sz="1750" spc="3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th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at</a:t>
            </a:r>
            <a:r>
              <a:rPr sz="1750" spc="195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s</a:t>
            </a:r>
            <a:r>
              <a:rPr sz="1750" spc="2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sen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50" dirty="0">
                <a:latin typeface="Roboto"/>
                <a:cs typeface="Roboto"/>
              </a:rPr>
              <a:t>sed</a:t>
            </a:r>
            <a:r>
              <a:rPr sz="1750" spc="35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wh</a:t>
            </a:r>
            <a:r>
              <a:rPr sz="1750" spc="-145" dirty="0">
                <a:latin typeface="Roboto"/>
                <a:cs typeface="Roboto"/>
              </a:rPr>
              <a:t> </a:t>
            </a:r>
            <a:r>
              <a:rPr sz="1750" spc="-70" dirty="0">
                <a:latin typeface="Roboto"/>
                <a:cs typeface="Roboto"/>
              </a:rPr>
              <a:t>il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e</a:t>
            </a:r>
            <a:r>
              <a:rPr sz="1750" spc="225" dirty="0">
                <a:latin typeface="Roboto"/>
                <a:cs typeface="Roboto"/>
              </a:rPr>
              <a:t> </a:t>
            </a:r>
            <a:r>
              <a:rPr sz="1750" spc="-150" dirty="0">
                <a:latin typeface="Roboto"/>
                <a:cs typeface="Roboto"/>
              </a:rPr>
              <a:t>l</a:t>
            </a:r>
            <a:r>
              <a:rPr sz="1750" spc="-21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yin</a:t>
            </a:r>
            <a:r>
              <a:rPr sz="1750" spc="-14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g</a:t>
            </a:r>
            <a:r>
              <a:rPr sz="1750" spc="29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on</a:t>
            </a:r>
            <a:r>
              <a:rPr sz="1750" spc="3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on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e</a:t>
            </a:r>
            <a:r>
              <a:rPr sz="1750" spc="290" dirty="0">
                <a:latin typeface="Roboto"/>
                <a:cs typeface="Roboto"/>
              </a:rPr>
              <a:t> </a:t>
            </a:r>
            <a:r>
              <a:rPr sz="1750" spc="-90" dirty="0">
                <a:latin typeface="Roboto"/>
                <a:cs typeface="Roboto"/>
              </a:rPr>
              <a:t>s</a:t>
            </a:r>
            <a:r>
              <a:rPr sz="1750" spc="-240" dirty="0">
                <a:latin typeface="Roboto"/>
                <a:cs typeface="Roboto"/>
              </a:rPr>
              <a:t> </a:t>
            </a:r>
            <a:r>
              <a:rPr sz="1750" spc="-55" dirty="0">
                <a:latin typeface="Roboto"/>
                <a:cs typeface="Roboto"/>
              </a:rPr>
              <a:t>id</a:t>
            </a:r>
            <a:r>
              <a:rPr sz="1750" spc="-16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e</a:t>
            </a:r>
            <a:r>
              <a:rPr sz="1750" spc="290" dirty="0">
                <a:latin typeface="Roboto"/>
                <a:cs typeface="Roboto"/>
              </a:rPr>
              <a:t> </a:t>
            </a:r>
            <a:r>
              <a:rPr sz="1750" spc="-20" dirty="0">
                <a:latin typeface="Roboto"/>
                <a:cs typeface="Roboto"/>
              </a:rPr>
              <a:t>bu</a:t>
            </a:r>
            <a:r>
              <a:rPr sz="1750" spc="-14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</a:t>
            </a:r>
            <a:r>
              <a:rPr sz="1750" spc="195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n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25" dirty="0">
                <a:latin typeface="Roboto"/>
                <a:cs typeface="Roboto"/>
              </a:rPr>
              <a:t>ot </a:t>
            </a:r>
            <a:r>
              <a:rPr sz="1750" dirty="0">
                <a:latin typeface="Roboto"/>
                <a:cs typeface="Roboto"/>
              </a:rPr>
              <a:t>on</a:t>
            </a:r>
            <a:r>
              <a:rPr sz="1750" spc="340" dirty="0">
                <a:latin typeface="Roboto"/>
                <a:cs typeface="Roboto"/>
              </a:rPr>
              <a:t> </a:t>
            </a:r>
            <a:r>
              <a:rPr sz="1750" spc="-35" dirty="0">
                <a:latin typeface="Roboto"/>
                <a:cs typeface="Roboto"/>
              </a:rPr>
              <a:t>th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e</a:t>
            </a:r>
            <a:r>
              <a:rPr sz="1750" spc="32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oth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65" dirty="0">
                <a:latin typeface="Roboto"/>
                <a:cs typeface="Roboto"/>
              </a:rPr>
              <a:t>er</a:t>
            </a:r>
            <a:r>
              <a:rPr sz="1750" spc="17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(la</a:t>
            </a:r>
            <a:r>
              <a:rPr sz="1750" spc="-14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teral</a:t>
            </a:r>
            <a:r>
              <a:rPr sz="1750" spc="275" dirty="0">
                <a:latin typeface="Roboto"/>
                <a:cs typeface="Roboto"/>
              </a:rPr>
              <a:t> </a:t>
            </a:r>
            <a:r>
              <a:rPr sz="1750" spc="60" dirty="0">
                <a:latin typeface="Roboto"/>
                <a:cs typeface="Roboto"/>
              </a:rPr>
              <a:t>recu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-100" dirty="0">
                <a:latin typeface="Roboto"/>
                <a:cs typeface="Roboto"/>
              </a:rPr>
              <a:t>m</a:t>
            </a:r>
            <a:r>
              <a:rPr sz="1750" spc="-70" dirty="0">
                <a:latin typeface="Roboto"/>
                <a:cs typeface="Roboto"/>
              </a:rPr>
              <a:t> </a:t>
            </a:r>
            <a:r>
              <a:rPr sz="1750" spc="-85" dirty="0">
                <a:latin typeface="Roboto"/>
                <a:cs typeface="Roboto"/>
              </a:rPr>
              <a:t>b</a:t>
            </a:r>
            <a:r>
              <a:rPr sz="1750" spc="-190" dirty="0">
                <a:latin typeface="Roboto"/>
                <a:cs typeface="Roboto"/>
              </a:rPr>
              <a:t> </a:t>
            </a:r>
            <a:r>
              <a:rPr sz="1750" spc="-25" dirty="0">
                <a:latin typeface="Roboto"/>
                <a:cs typeface="Roboto"/>
              </a:rPr>
              <a:t>en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</a:t>
            </a:r>
            <a:r>
              <a:rPr sz="1750" spc="220" dirty="0">
                <a:latin typeface="Roboto"/>
                <a:cs typeface="Roboto"/>
              </a:rPr>
              <a:t> </a:t>
            </a:r>
            <a:r>
              <a:rPr sz="1750" spc="-85" dirty="0">
                <a:latin typeface="Roboto"/>
                <a:cs typeface="Roboto"/>
              </a:rPr>
              <a:t>p</a:t>
            </a:r>
            <a:r>
              <a:rPr sz="1750" spc="-185" dirty="0">
                <a:latin typeface="Roboto"/>
                <a:cs typeface="Roboto"/>
              </a:rPr>
              <a:t> </a:t>
            </a:r>
            <a:r>
              <a:rPr sz="1750" spc="60" dirty="0">
                <a:latin typeface="Roboto"/>
                <a:cs typeface="Roboto"/>
              </a:rPr>
              <a:t>osition</a:t>
            </a:r>
            <a:endParaRPr sz="1750">
              <a:latin typeface="Roboto"/>
              <a:cs typeface="Roboto"/>
            </a:endParaRPr>
          </a:p>
          <a:p>
            <a:pPr>
              <a:spcBef>
                <a:spcPts val="695"/>
              </a:spcBef>
            </a:pPr>
            <a:endParaRPr sz="1600">
              <a:latin typeface="Roboto"/>
              <a:cs typeface="Roboto"/>
            </a:endParaRPr>
          </a:p>
          <a:p>
            <a:pPr marL="20322"/>
            <a:r>
              <a:rPr sz="1750" spc="-100" dirty="0">
                <a:latin typeface="Roboto"/>
                <a:cs typeface="Roboto"/>
              </a:rPr>
              <a:t>D</a:t>
            </a:r>
            <a:r>
              <a:rPr sz="1750" spc="-145" dirty="0">
                <a:latin typeface="Roboto"/>
                <a:cs typeface="Roboto"/>
              </a:rPr>
              <a:t> </a:t>
            </a:r>
            <a:r>
              <a:rPr sz="1750" spc="70" dirty="0">
                <a:latin typeface="Roboto"/>
                <a:cs typeface="Roboto"/>
              </a:rPr>
              <a:t>isease</a:t>
            </a:r>
            <a:r>
              <a:rPr sz="1750" spc="315" dirty="0">
                <a:latin typeface="Roboto"/>
                <a:cs typeface="Roboto"/>
              </a:rPr>
              <a:t> </a:t>
            </a:r>
            <a:r>
              <a:rPr sz="1750" spc="70" dirty="0">
                <a:latin typeface="Roboto"/>
                <a:cs typeface="Roboto"/>
              </a:rPr>
              <a:t>of</a:t>
            </a:r>
            <a:r>
              <a:rPr sz="1750" spc="1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on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e</a:t>
            </a:r>
            <a:r>
              <a:rPr sz="1750" spc="315" dirty="0">
                <a:latin typeface="Roboto"/>
                <a:cs typeface="Roboto"/>
              </a:rPr>
              <a:t> </a:t>
            </a:r>
            <a:r>
              <a:rPr sz="1750" spc="-60" dirty="0">
                <a:latin typeface="Roboto"/>
                <a:cs typeface="Roboto"/>
              </a:rPr>
              <a:t>lu</a:t>
            </a:r>
            <a:r>
              <a:rPr sz="1750" spc="-13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n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-114" dirty="0">
                <a:latin typeface="Roboto"/>
                <a:cs typeface="Roboto"/>
              </a:rPr>
              <a:t>g</a:t>
            </a:r>
            <a:r>
              <a:rPr sz="1750" spc="-15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/b</a:t>
            </a:r>
            <a:r>
              <a:rPr sz="1750" spc="-19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ron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ch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u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-50" dirty="0">
                <a:latin typeface="Roboto"/>
                <a:cs typeface="Roboto"/>
              </a:rPr>
              <a:t>s</a:t>
            </a:r>
            <a:endParaRPr sz="1750">
              <a:latin typeface="Roboto"/>
              <a:cs typeface="Roboto"/>
            </a:endParaRPr>
          </a:p>
          <a:p>
            <a:pPr>
              <a:spcBef>
                <a:spcPts val="825"/>
              </a:spcBef>
            </a:pPr>
            <a:endParaRPr sz="1600">
              <a:latin typeface="Roboto"/>
              <a:cs typeface="Roboto"/>
            </a:endParaRPr>
          </a:p>
          <a:p>
            <a:pPr marL="279432" indent="-266731">
              <a:buSzPct val="94285"/>
              <a:buChar char="•"/>
              <a:tabLst>
                <a:tab pos="279432" algn="l"/>
              </a:tabLst>
            </a:pPr>
            <a:r>
              <a:rPr sz="1750" spc="50" dirty="0">
                <a:latin typeface="Roboto"/>
                <a:cs typeface="Roboto"/>
              </a:rPr>
              <a:t>Con</a:t>
            </a:r>
            <a:r>
              <a:rPr sz="1750" spc="-215" dirty="0">
                <a:latin typeface="Roboto"/>
                <a:cs typeface="Roboto"/>
              </a:rPr>
              <a:t> </a:t>
            </a:r>
            <a:r>
              <a:rPr sz="1750" spc="-114" dirty="0">
                <a:latin typeface="Roboto"/>
                <a:cs typeface="Roboto"/>
              </a:rPr>
              <a:t>g</a:t>
            </a:r>
            <a:r>
              <a:rPr sz="1750" spc="-160" dirty="0">
                <a:latin typeface="Roboto"/>
                <a:cs typeface="Roboto"/>
              </a:rPr>
              <a:t> </a:t>
            </a:r>
            <a:r>
              <a:rPr sz="1750" spc="70" dirty="0">
                <a:latin typeface="Roboto"/>
                <a:cs typeface="Roboto"/>
              </a:rPr>
              <a:t>estive</a:t>
            </a:r>
            <a:r>
              <a:rPr sz="1750" spc="235" dirty="0">
                <a:latin typeface="Roboto"/>
                <a:cs typeface="Roboto"/>
              </a:rPr>
              <a:t> </a:t>
            </a:r>
            <a:r>
              <a:rPr sz="1750" spc="90" dirty="0">
                <a:latin typeface="Roboto"/>
                <a:cs typeface="Roboto"/>
              </a:rPr>
              <a:t>cardiac</a:t>
            </a:r>
            <a:r>
              <a:rPr sz="1750" spc="305" dirty="0">
                <a:latin typeface="Roboto"/>
                <a:cs typeface="Roboto"/>
              </a:rPr>
              <a:t> </a:t>
            </a:r>
            <a:r>
              <a:rPr sz="1750" spc="-10" dirty="0">
                <a:latin typeface="Roboto"/>
                <a:cs typeface="Roboto"/>
              </a:rPr>
              <a:t>fa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5" dirty="0">
                <a:latin typeface="Roboto"/>
                <a:cs typeface="Roboto"/>
              </a:rPr>
              <a:t> </a:t>
            </a:r>
            <a:r>
              <a:rPr sz="1750" spc="-60" dirty="0">
                <a:latin typeface="Roboto"/>
                <a:cs typeface="Roboto"/>
              </a:rPr>
              <a:t>lu</a:t>
            </a:r>
            <a:r>
              <a:rPr sz="1750" spc="-135" dirty="0">
                <a:latin typeface="Roboto"/>
                <a:cs typeface="Roboto"/>
              </a:rPr>
              <a:t> </a:t>
            </a:r>
            <a:r>
              <a:rPr sz="1750" spc="-25" dirty="0">
                <a:latin typeface="Roboto"/>
                <a:cs typeface="Roboto"/>
              </a:rPr>
              <a:t>re</a:t>
            </a:r>
            <a:endParaRPr sz="17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812893" y="29354"/>
            <a:ext cx="1724025" cy="3238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1">
              <a:spcBef>
                <a:spcPts val="125"/>
              </a:spcBef>
            </a:pPr>
            <a:r>
              <a:rPr sz="2000" spc="-95" dirty="0">
                <a:latin typeface="Roboto"/>
                <a:cs typeface="Roboto"/>
              </a:rPr>
              <a:t>B</a:t>
            </a:r>
            <a:r>
              <a:rPr sz="2000" spc="-175" dirty="0">
                <a:latin typeface="Roboto"/>
                <a:cs typeface="Roboto"/>
              </a:rPr>
              <a:t> </a:t>
            </a:r>
            <a:r>
              <a:rPr sz="2000" dirty="0">
                <a:latin typeface="Roboto"/>
                <a:cs typeface="Roboto"/>
              </a:rPr>
              <a:t>EN</a:t>
            </a:r>
            <a:r>
              <a:rPr sz="2000" spc="-114" dirty="0">
                <a:latin typeface="Roboto"/>
                <a:cs typeface="Roboto"/>
              </a:rPr>
              <a:t> </a:t>
            </a:r>
            <a:r>
              <a:rPr sz="2000" spc="-100" dirty="0">
                <a:latin typeface="Roboto"/>
                <a:cs typeface="Roboto"/>
              </a:rPr>
              <a:t>D</a:t>
            </a:r>
            <a:r>
              <a:rPr sz="2000" spc="-170" dirty="0">
                <a:latin typeface="Roboto"/>
                <a:cs typeface="Roboto"/>
              </a:rPr>
              <a:t> </a:t>
            </a:r>
            <a:r>
              <a:rPr sz="2000" spc="-90" dirty="0">
                <a:latin typeface="Roboto"/>
                <a:cs typeface="Roboto"/>
              </a:rPr>
              <a:t>O</a:t>
            </a:r>
            <a:r>
              <a:rPr sz="2000" spc="-185" dirty="0">
                <a:latin typeface="Roboto"/>
                <a:cs typeface="Roboto"/>
              </a:rPr>
              <a:t> </a:t>
            </a:r>
            <a:r>
              <a:rPr sz="2000" spc="-60" dirty="0">
                <a:latin typeface="Roboto"/>
                <a:cs typeface="Roboto"/>
              </a:rPr>
              <a:t>P</a:t>
            </a:r>
            <a:r>
              <a:rPr sz="2000" spc="-240" dirty="0">
                <a:latin typeface="Roboto"/>
                <a:cs typeface="Roboto"/>
              </a:rPr>
              <a:t> </a:t>
            </a:r>
            <a:r>
              <a:rPr sz="2000" spc="-150" dirty="0">
                <a:latin typeface="Roboto"/>
                <a:cs typeface="Roboto"/>
              </a:rPr>
              <a:t>N</a:t>
            </a:r>
            <a:r>
              <a:rPr sz="2000" spc="-110" dirty="0">
                <a:latin typeface="Roboto"/>
                <a:cs typeface="Roboto"/>
              </a:rPr>
              <a:t> </a:t>
            </a:r>
            <a:r>
              <a:rPr sz="2000" spc="80" dirty="0">
                <a:latin typeface="Roboto"/>
                <a:cs typeface="Roboto"/>
              </a:rPr>
              <a:t>EA</a:t>
            </a:r>
            <a:endParaRPr sz="2000">
              <a:latin typeface="Roboto"/>
              <a:cs typeface="Roboto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28337" y="1084914"/>
            <a:ext cx="7715884" cy="2783840"/>
          </a:xfrm>
          <a:custGeom>
            <a:avLst/>
            <a:gdLst/>
            <a:ahLst/>
            <a:cxnLst/>
            <a:rect l="l" t="t" r="r" b="b"/>
            <a:pathLst>
              <a:path w="7715884" h="2783840">
                <a:moveTo>
                  <a:pt x="7715807" y="2783814"/>
                </a:moveTo>
                <a:lnTo>
                  <a:pt x="0" y="2783814"/>
                </a:lnTo>
                <a:lnTo>
                  <a:pt x="0" y="0"/>
                </a:lnTo>
                <a:lnTo>
                  <a:pt x="7715807" y="0"/>
                </a:lnTo>
                <a:lnTo>
                  <a:pt x="7715807" y="2783814"/>
                </a:lnTo>
                <a:close/>
              </a:path>
            </a:pathLst>
          </a:custGeom>
          <a:solidFill>
            <a:srgbClr val="DDD9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6839" y="-1718376"/>
            <a:ext cx="7164070" cy="2458622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1" marR="433119" indent="7621">
              <a:lnSpc>
                <a:spcPct val="113799"/>
              </a:lnSpc>
              <a:spcBef>
                <a:spcPts val="65"/>
              </a:spcBef>
            </a:pPr>
            <a:r>
              <a:rPr sz="1750" spc="-175" dirty="0">
                <a:latin typeface="Roboto"/>
                <a:cs typeface="Roboto"/>
              </a:rPr>
              <a:t>I </a:t>
            </a:r>
            <a:r>
              <a:rPr sz="1750" dirty="0">
                <a:latin typeface="Roboto"/>
                <a:cs typeface="Roboto"/>
              </a:rPr>
              <a:t>n</a:t>
            </a:r>
            <a:r>
              <a:rPr sz="1750" spc="32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n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50" dirty="0">
                <a:latin typeface="Roboto"/>
                <a:cs typeface="Roboto"/>
              </a:rPr>
              <a:t>ewl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y</a:t>
            </a:r>
            <a:r>
              <a:rPr sz="1750" spc="160" dirty="0">
                <a:latin typeface="Roboto"/>
                <a:cs typeface="Roboto"/>
              </a:rPr>
              <a:t> </a:t>
            </a:r>
            <a:r>
              <a:rPr sz="1750" spc="-114" dirty="0">
                <a:latin typeface="Roboto"/>
                <a:cs typeface="Roboto"/>
              </a:rPr>
              <a:t>d</a:t>
            </a:r>
            <a:r>
              <a:rPr sz="1750" spc="-160" dirty="0">
                <a:latin typeface="Roboto"/>
                <a:cs typeface="Roboto"/>
              </a:rPr>
              <a:t> </a:t>
            </a:r>
            <a:r>
              <a:rPr sz="1750" spc="65" dirty="0">
                <a:latin typeface="Roboto"/>
                <a:cs typeface="Roboto"/>
              </a:rPr>
              <a:t>escrib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ed</a:t>
            </a:r>
            <a:r>
              <a:rPr sz="1750" spc="37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sym</a:t>
            </a:r>
            <a:r>
              <a:rPr sz="1750" spc="-80" dirty="0">
                <a:latin typeface="Roboto"/>
                <a:cs typeface="Roboto"/>
              </a:rPr>
              <a:t> </a:t>
            </a:r>
            <a:r>
              <a:rPr sz="1750" spc="-85" dirty="0">
                <a:latin typeface="Roboto"/>
                <a:cs typeface="Roboto"/>
              </a:rPr>
              <a:t>p</a:t>
            </a:r>
            <a:r>
              <a:rPr sz="1750" spc="-19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tom</a:t>
            </a:r>
            <a:r>
              <a:rPr sz="1750" spc="375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n</a:t>
            </a:r>
            <a:r>
              <a:rPr sz="1750" spc="320" dirty="0">
                <a:latin typeface="Roboto"/>
                <a:cs typeface="Roboto"/>
              </a:rPr>
              <a:t> </a:t>
            </a:r>
            <a:r>
              <a:rPr sz="1750" spc="-85" dirty="0">
                <a:latin typeface="Roboto"/>
                <a:cs typeface="Roboto"/>
              </a:rPr>
              <a:t>p</a:t>
            </a:r>
            <a:r>
              <a:rPr sz="1750" spc="-190" dirty="0">
                <a:latin typeface="Roboto"/>
                <a:cs typeface="Roboto"/>
              </a:rPr>
              <a:t> </a:t>
            </a:r>
            <a:r>
              <a:rPr sz="1750" spc="55" dirty="0">
                <a:latin typeface="Roboto"/>
                <a:cs typeface="Roboto"/>
              </a:rPr>
              <a:t>atien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</a:t>
            </a:r>
            <a:r>
              <a:rPr sz="1750" spc="20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with</a:t>
            </a:r>
            <a:r>
              <a:rPr sz="1750" spc="32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h</a:t>
            </a:r>
            <a:r>
              <a:rPr sz="1750" spc="-135" dirty="0">
                <a:latin typeface="Roboto"/>
                <a:cs typeface="Roboto"/>
              </a:rPr>
              <a:t> </a:t>
            </a:r>
            <a:r>
              <a:rPr sz="1750" spc="65" dirty="0">
                <a:latin typeface="Roboto"/>
                <a:cs typeface="Roboto"/>
              </a:rPr>
              <a:t>eart</a:t>
            </a:r>
            <a:r>
              <a:rPr sz="1750" spc="200" dirty="0">
                <a:latin typeface="Roboto"/>
                <a:cs typeface="Roboto"/>
              </a:rPr>
              <a:t> </a:t>
            </a:r>
            <a:r>
              <a:rPr sz="1750" spc="-10" dirty="0">
                <a:latin typeface="Roboto"/>
                <a:cs typeface="Roboto"/>
              </a:rPr>
              <a:t>fa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70" dirty="0">
                <a:latin typeface="Roboto"/>
                <a:cs typeface="Roboto"/>
              </a:rPr>
              <a:t>il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u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re</a:t>
            </a:r>
            <a:r>
              <a:rPr sz="1750" spc="235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5" dirty="0">
                <a:latin typeface="Roboto"/>
                <a:cs typeface="Roboto"/>
              </a:rPr>
              <a:t> </a:t>
            </a:r>
            <a:r>
              <a:rPr sz="1750" spc="-50" dirty="0">
                <a:latin typeface="Roboto"/>
                <a:cs typeface="Roboto"/>
              </a:rPr>
              <a:t>s</a:t>
            </a:r>
            <a:r>
              <a:rPr sz="1750" spc="500" dirty="0">
                <a:latin typeface="Roboto"/>
                <a:cs typeface="Roboto"/>
              </a:rPr>
              <a:t> </a:t>
            </a:r>
            <a:r>
              <a:rPr sz="1750" spc="-100" dirty="0">
                <a:latin typeface="Roboto"/>
                <a:cs typeface="Roboto"/>
              </a:rPr>
              <a:t>m</a:t>
            </a:r>
            <a:r>
              <a:rPr sz="1750" spc="-80" dirty="0">
                <a:latin typeface="Roboto"/>
                <a:cs typeface="Roboto"/>
              </a:rPr>
              <a:t> </a:t>
            </a:r>
            <a:r>
              <a:rPr sz="1750" spc="-20" dirty="0">
                <a:latin typeface="Roboto"/>
                <a:cs typeface="Roboto"/>
              </a:rPr>
              <a:t>ed</a:t>
            </a:r>
            <a:r>
              <a:rPr sz="1750" spc="-160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0" dirty="0">
                <a:latin typeface="Roboto"/>
                <a:cs typeface="Roboto"/>
              </a:rPr>
              <a:t> </a:t>
            </a:r>
            <a:r>
              <a:rPr sz="1750" spc="50" dirty="0">
                <a:latin typeface="Roboto"/>
                <a:cs typeface="Roboto"/>
              </a:rPr>
              <a:t>ated</a:t>
            </a:r>
            <a:r>
              <a:rPr sz="1750" spc="37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via</a:t>
            </a:r>
            <a:r>
              <a:rPr sz="1750" spc="3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a</a:t>
            </a:r>
            <a:r>
              <a:rPr sz="1750" spc="245" dirty="0">
                <a:latin typeface="Roboto"/>
                <a:cs typeface="Roboto"/>
              </a:rPr>
              <a:t> </a:t>
            </a:r>
            <a:r>
              <a:rPr sz="1750" spc="-25" dirty="0">
                <a:latin typeface="Roboto"/>
                <a:cs typeface="Roboto"/>
              </a:rPr>
              <a:t>fu</a:t>
            </a:r>
            <a:r>
              <a:rPr sz="1750" spc="-135" dirty="0">
                <a:latin typeface="Roboto"/>
                <a:cs typeface="Roboto"/>
              </a:rPr>
              <a:t> </a:t>
            </a:r>
            <a:r>
              <a:rPr sz="1750" spc="-10" dirty="0">
                <a:latin typeface="Roboto"/>
                <a:cs typeface="Roboto"/>
              </a:rPr>
              <a:t>rth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65" dirty="0">
                <a:latin typeface="Roboto"/>
                <a:cs typeface="Roboto"/>
              </a:rPr>
              <a:t>er</a:t>
            </a:r>
            <a:r>
              <a:rPr sz="1750" spc="160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5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n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50" dirty="0">
                <a:latin typeface="Roboto"/>
                <a:cs typeface="Roboto"/>
              </a:rPr>
              <a:t>crea</a:t>
            </a:r>
            <a:r>
              <a:rPr sz="1750" spc="-15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se</a:t>
            </a:r>
            <a:r>
              <a:rPr sz="1750" spc="235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n</a:t>
            </a:r>
            <a:r>
              <a:rPr sz="1750" spc="32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ven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-10" dirty="0">
                <a:latin typeface="Roboto"/>
                <a:cs typeface="Roboto"/>
              </a:rPr>
              <a:t>tri</a:t>
            </a:r>
            <a:r>
              <a:rPr sz="1750" spc="-22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cu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-150" dirty="0">
                <a:latin typeface="Roboto"/>
                <a:cs typeface="Roboto"/>
              </a:rPr>
              <a:t>l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ar</a:t>
            </a:r>
            <a:r>
              <a:rPr sz="1750" spc="160" dirty="0">
                <a:latin typeface="Roboto"/>
                <a:cs typeface="Roboto"/>
              </a:rPr>
              <a:t> </a:t>
            </a:r>
            <a:r>
              <a:rPr sz="1750" spc="-20" dirty="0">
                <a:latin typeface="Roboto"/>
                <a:cs typeface="Roboto"/>
              </a:rPr>
              <a:t>fil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150" dirty="0">
                <a:latin typeface="Roboto"/>
                <a:cs typeface="Roboto"/>
              </a:rPr>
              <a:t>l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n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g</a:t>
            </a:r>
            <a:r>
              <a:rPr sz="1750" spc="305" dirty="0">
                <a:latin typeface="Roboto"/>
                <a:cs typeface="Roboto"/>
              </a:rPr>
              <a:t> </a:t>
            </a:r>
            <a:r>
              <a:rPr sz="1750" spc="-85" dirty="0">
                <a:latin typeface="Roboto"/>
                <a:cs typeface="Roboto"/>
              </a:rPr>
              <a:t>p</a:t>
            </a:r>
            <a:r>
              <a:rPr sz="1750" spc="-195" dirty="0">
                <a:latin typeface="Roboto"/>
                <a:cs typeface="Roboto"/>
              </a:rPr>
              <a:t> </a:t>
            </a:r>
            <a:r>
              <a:rPr sz="1750" spc="55" dirty="0">
                <a:latin typeface="Roboto"/>
                <a:cs typeface="Roboto"/>
              </a:rPr>
              <a:t>ressu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-25" dirty="0">
                <a:latin typeface="Roboto"/>
                <a:cs typeface="Roboto"/>
              </a:rPr>
              <a:t>re </a:t>
            </a:r>
            <a:r>
              <a:rPr sz="1750" spc="-114" dirty="0">
                <a:latin typeface="Roboto"/>
                <a:cs typeface="Roboto"/>
              </a:rPr>
              <a:t>d</a:t>
            </a:r>
            <a:r>
              <a:rPr sz="1750" spc="-165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u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45" dirty="0">
                <a:latin typeface="Roboto"/>
                <a:cs typeface="Roboto"/>
              </a:rPr>
              <a:t>ri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n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g</a:t>
            </a:r>
            <a:r>
              <a:rPr sz="1750" spc="295" dirty="0">
                <a:latin typeface="Roboto"/>
                <a:cs typeface="Roboto"/>
              </a:rPr>
              <a:t> </a:t>
            </a:r>
            <a:r>
              <a:rPr sz="1750" spc="-85" dirty="0">
                <a:latin typeface="Roboto"/>
                <a:cs typeface="Roboto"/>
              </a:rPr>
              <a:t>b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en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114" dirty="0">
                <a:latin typeface="Roboto"/>
                <a:cs typeface="Roboto"/>
              </a:rPr>
              <a:t>d</a:t>
            </a:r>
            <a:r>
              <a:rPr sz="1750" spc="-165" dirty="0">
                <a:latin typeface="Roboto"/>
                <a:cs typeface="Roboto"/>
              </a:rPr>
              <a:t> </a:t>
            </a:r>
            <a:r>
              <a:rPr sz="1750" spc="-55" dirty="0">
                <a:latin typeface="Roboto"/>
                <a:cs typeface="Roboto"/>
              </a:rPr>
              <a:t>in</a:t>
            </a:r>
            <a:r>
              <a:rPr sz="1750" spc="-14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g</a:t>
            </a:r>
            <a:r>
              <a:rPr sz="1750" spc="275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n</a:t>
            </a:r>
            <a:r>
              <a:rPr sz="1750" spc="295" dirty="0">
                <a:latin typeface="Roboto"/>
                <a:cs typeface="Roboto"/>
              </a:rPr>
              <a:t> </a:t>
            </a:r>
            <a:r>
              <a:rPr sz="1750" spc="-10" dirty="0">
                <a:latin typeface="Roboto"/>
                <a:cs typeface="Roboto"/>
              </a:rPr>
              <a:t>su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85" dirty="0">
                <a:latin typeface="Roboto"/>
                <a:cs typeface="Roboto"/>
              </a:rPr>
              <a:t>b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60" dirty="0">
                <a:latin typeface="Roboto"/>
                <a:cs typeface="Roboto"/>
              </a:rPr>
              <a:t>jects</a:t>
            </a:r>
            <a:r>
              <a:rPr sz="1750" spc="195" dirty="0">
                <a:latin typeface="Roboto"/>
                <a:cs typeface="Roboto"/>
              </a:rPr>
              <a:t> </a:t>
            </a:r>
            <a:r>
              <a:rPr sz="1750" spc="-20" dirty="0">
                <a:latin typeface="Roboto"/>
                <a:cs typeface="Roboto"/>
              </a:rPr>
              <a:t>w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h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60" dirty="0">
                <a:latin typeface="Roboto"/>
                <a:cs typeface="Roboto"/>
              </a:rPr>
              <a:t>ose</a:t>
            </a:r>
            <a:r>
              <a:rPr sz="1750" spc="275" dirty="0">
                <a:latin typeface="Roboto"/>
                <a:cs typeface="Roboto"/>
              </a:rPr>
              <a:t> </a:t>
            </a:r>
            <a:r>
              <a:rPr sz="1750" spc="-90" dirty="0">
                <a:latin typeface="Roboto"/>
                <a:cs typeface="Roboto"/>
              </a:rPr>
              <a:t>s</a:t>
            </a:r>
            <a:r>
              <a:rPr sz="1750" spc="-245" dirty="0">
                <a:latin typeface="Roboto"/>
                <a:cs typeface="Roboto"/>
              </a:rPr>
              <a:t> </a:t>
            </a:r>
            <a:r>
              <a:rPr sz="1750" spc="-25" dirty="0">
                <a:latin typeface="Roboto"/>
                <a:cs typeface="Roboto"/>
              </a:rPr>
              <a:t>it</a:t>
            </a:r>
            <a:r>
              <a:rPr sz="1750" spc="-260" dirty="0">
                <a:latin typeface="Roboto"/>
                <a:cs typeface="Roboto"/>
              </a:rPr>
              <a:t> </a:t>
            </a:r>
            <a:r>
              <a:rPr sz="1750" spc="-20" dirty="0">
                <a:latin typeface="Roboto"/>
                <a:cs typeface="Roboto"/>
              </a:rPr>
              <a:t>tin</a:t>
            </a:r>
            <a:r>
              <a:rPr sz="1750" spc="-14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g</a:t>
            </a:r>
            <a:r>
              <a:rPr sz="1750" spc="27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ven</a:t>
            </a:r>
            <a:r>
              <a:rPr sz="1750" spc="-145" dirty="0">
                <a:latin typeface="Roboto"/>
                <a:cs typeface="Roboto"/>
              </a:rPr>
              <a:t> </a:t>
            </a:r>
            <a:r>
              <a:rPr sz="1750" spc="-10" dirty="0">
                <a:latin typeface="Roboto"/>
                <a:cs typeface="Roboto"/>
              </a:rPr>
              <a:t>tri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spc="-10" dirty="0">
                <a:latin typeface="Roboto"/>
                <a:cs typeface="Roboto"/>
              </a:rPr>
              <a:t>cu</a:t>
            </a:r>
            <a:r>
              <a:rPr sz="1750" spc="-145" dirty="0">
                <a:latin typeface="Roboto"/>
                <a:cs typeface="Roboto"/>
              </a:rPr>
              <a:t> </a:t>
            </a:r>
            <a:r>
              <a:rPr sz="1750" spc="-50" dirty="0">
                <a:latin typeface="Roboto"/>
                <a:cs typeface="Roboto"/>
              </a:rPr>
              <a:t>la</a:t>
            </a:r>
            <a:r>
              <a:rPr sz="1750" spc="-16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r</a:t>
            </a:r>
            <a:r>
              <a:rPr sz="1750" spc="135" dirty="0">
                <a:latin typeface="Roboto"/>
                <a:cs typeface="Roboto"/>
              </a:rPr>
              <a:t> </a:t>
            </a:r>
            <a:r>
              <a:rPr sz="1750" spc="50" dirty="0">
                <a:latin typeface="Roboto"/>
                <a:cs typeface="Roboto"/>
              </a:rPr>
              <a:t>feelin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50" dirty="0">
                <a:latin typeface="Roboto"/>
                <a:cs typeface="Roboto"/>
              </a:rPr>
              <a:t>g</a:t>
            </a:r>
            <a:endParaRPr sz="1750">
              <a:latin typeface="Roboto"/>
              <a:cs typeface="Roboto"/>
            </a:endParaRPr>
          </a:p>
          <a:p>
            <a:pPr marL="12701" marR="5081">
              <a:lnSpc>
                <a:spcPct val="112300"/>
              </a:lnSpc>
            </a:pPr>
            <a:r>
              <a:rPr sz="1750" spc="-85" dirty="0">
                <a:latin typeface="Roboto"/>
                <a:cs typeface="Roboto"/>
              </a:rPr>
              <a:t>p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55" dirty="0">
                <a:latin typeface="Roboto"/>
                <a:cs typeface="Roboto"/>
              </a:rPr>
              <a:t>ressu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re</a:t>
            </a:r>
            <a:r>
              <a:rPr sz="1750" spc="29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are</a:t>
            </a:r>
            <a:r>
              <a:rPr sz="1750" spc="220" dirty="0">
                <a:latin typeface="Roboto"/>
                <a:cs typeface="Roboto"/>
              </a:rPr>
              <a:t> </a:t>
            </a:r>
            <a:r>
              <a:rPr sz="1750" spc="-95" dirty="0">
                <a:latin typeface="Roboto"/>
                <a:cs typeface="Roboto"/>
              </a:rPr>
              <a:t>a</a:t>
            </a:r>
            <a:r>
              <a:rPr sz="1750" spc="-160" dirty="0">
                <a:latin typeface="Roboto"/>
                <a:cs typeface="Roboto"/>
              </a:rPr>
              <a:t> </a:t>
            </a:r>
            <a:r>
              <a:rPr sz="1750" spc="-150" dirty="0">
                <a:latin typeface="Roboto"/>
                <a:cs typeface="Roboto"/>
              </a:rPr>
              <a:t>l</a:t>
            </a:r>
            <a:r>
              <a:rPr sz="1750" spc="-27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rea</a:t>
            </a:r>
            <a:r>
              <a:rPr sz="1750" spc="-155" dirty="0">
                <a:latin typeface="Roboto"/>
                <a:cs typeface="Roboto"/>
              </a:rPr>
              <a:t> </a:t>
            </a:r>
            <a:r>
              <a:rPr sz="1750" spc="-114" dirty="0">
                <a:latin typeface="Roboto"/>
                <a:cs typeface="Roboto"/>
              </a:rPr>
              <a:t>d</a:t>
            </a:r>
            <a:r>
              <a:rPr sz="1750" spc="-16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y</a:t>
            </a:r>
            <a:r>
              <a:rPr sz="1750" spc="145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h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spc="-114" dirty="0">
                <a:latin typeface="Roboto"/>
                <a:cs typeface="Roboto"/>
              </a:rPr>
              <a:t>g</a:t>
            </a:r>
            <a:r>
              <a:rPr sz="1750" spc="-16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h</a:t>
            </a:r>
            <a:r>
              <a:rPr sz="1750" spc="305" dirty="0">
                <a:latin typeface="Roboto"/>
                <a:cs typeface="Roboto"/>
              </a:rPr>
              <a:t> </a:t>
            </a:r>
            <a:r>
              <a:rPr sz="1750" spc="-85" dirty="0">
                <a:latin typeface="Roboto"/>
                <a:cs typeface="Roboto"/>
              </a:rPr>
              <a:t>p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55" dirty="0">
                <a:latin typeface="Roboto"/>
                <a:cs typeface="Roboto"/>
              </a:rPr>
              <a:t>articu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-150" dirty="0">
                <a:latin typeface="Roboto"/>
                <a:cs typeface="Roboto"/>
              </a:rPr>
              <a:t>l</a:t>
            </a:r>
            <a:r>
              <a:rPr sz="1750" spc="-21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arl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y</a:t>
            </a:r>
            <a:r>
              <a:rPr sz="1750" spc="145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n</a:t>
            </a:r>
            <a:r>
              <a:rPr sz="1750" spc="305" dirty="0">
                <a:latin typeface="Roboto"/>
                <a:cs typeface="Roboto"/>
              </a:rPr>
              <a:t> </a:t>
            </a:r>
            <a:r>
              <a:rPr sz="1750" spc="-85" dirty="0">
                <a:latin typeface="Roboto"/>
                <a:cs typeface="Roboto"/>
              </a:rPr>
              <a:t>p</a:t>
            </a:r>
            <a:r>
              <a:rPr sz="1750" spc="-195" dirty="0">
                <a:latin typeface="Roboto"/>
                <a:cs typeface="Roboto"/>
              </a:rPr>
              <a:t> </a:t>
            </a:r>
            <a:r>
              <a:rPr sz="1750" spc="55" dirty="0">
                <a:latin typeface="Roboto"/>
                <a:cs typeface="Roboto"/>
              </a:rPr>
              <a:t>atien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</a:t>
            </a:r>
            <a:r>
              <a:rPr sz="1750" spc="190" dirty="0">
                <a:latin typeface="Roboto"/>
                <a:cs typeface="Roboto"/>
              </a:rPr>
              <a:t> </a:t>
            </a:r>
            <a:r>
              <a:rPr sz="1750" spc="-20" dirty="0">
                <a:latin typeface="Roboto"/>
                <a:cs typeface="Roboto"/>
              </a:rPr>
              <a:t>w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ith</a:t>
            </a:r>
            <a:r>
              <a:rPr sz="1750" spc="245" dirty="0">
                <a:latin typeface="Roboto"/>
                <a:cs typeface="Roboto"/>
              </a:rPr>
              <a:t> </a:t>
            </a:r>
            <a:r>
              <a:rPr sz="1750" spc="-150" dirty="0">
                <a:latin typeface="Roboto"/>
                <a:cs typeface="Roboto"/>
              </a:rPr>
              <a:t>l</a:t>
            </a:r>
            <a:r>
              <a:rPr sz="1750" spc="-215" dirty="0">
                <a:latin typeface="Roboto"/>
                <a:cs typeface="Roboto"/>
              </a:rPr>
              <a:t> </a:t>
            </a:r>
            <a:r>
              <a:rPr sz="1750" spc="60" dirty="0">
                <a:latin typeface="Roboto"/>
                <a:cs typeface="Roboto"/>
              </a:rPr>
              <a:t>ow</a:t>
            </a:r>
            <a:r>
              <a:rPr sz="1750" spc="245" dirty="0">
                <a:latin typeface="Roboto"/>
                <a:cs typeface="Roboto"/>
              </a:rPr>
              <a:t> </a:t>
            </a:r>
            <a:r>
              <a:rPr sz="1750" spc="70" dirty="0">
                <a:latin typeface="Roboto"/>
                <a:cs typeface="Roboto"/>
              </a:rPr>
              <a:t>card</a:t>
            </a:r>
            <a:r>
              <a:rPr sz="1750" spc="-160" dirty="0">
                <a:latin typeface="Roboto"/>
                <a:cs typeface="Roboto"/>
              </a:rPr>
              <a:t> </a:t>
            </a:r>
            <a:r>
              <a:rPr sz="1750" spc="-25" dirty="0">
                <a:latin typeface="Roboto"/>
                <a:cs typeface="Roboto"/>
              </a:rPr>
              <a:t>iac</a:t>
            </a:r>
            <a:r>
              <a:rPr sz="1750" spc="500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5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n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-114" dirty="0">
                <a:latin typeface="Roboto"/>
                <a:cs typeface="Roboto"/>
              </a:rPr>
              <a:t>d</a:t>
            </a:r>
            <a:r>
              <a:rPr sz="1750" spc="-155" dirty="0">
                <a:latin typeface="Roboto"/>
                <a:cs typeface="Roboto"/>
              </a:rPr>
              <a:t> </a:t>
            </a:r>
            <a:r>
              <a:rPr sz="1750" spc="30" dirty="0">
                <a:latin typeface="Roboto"/>
                <a:cs typeface="Roboto"/>
              </a:rPr>
              <a:t>ex</a:t>
            </a:r>
            <a:endParaRPr sz="1750">
              <a:latin typeface="Roboto"/>
              <a:cs typeface="Roboto"/>
            </a:endParaRPr>
          </a:p>
          <a:p>
            <a:pPr marL="12701" marR="97801" indent="7621" algn="just">
              <a:lnSpc>
                <a:spcPct val="113799"/>
              </a:lnSpc>
              <a:spcBef>
                <a:spcPts val="160"/>
              </a:spcBef>
            </a:pPr>
            <a:r>
              <a:rPr sz="1750" spc="-15" dirty="0">
                <a:latin typeface="Roboto"/>
                <a:cs typeface="Roboto"/>
              </a:rPr>
              <a:t>A</a:t>
            </a:r>
            <a:r>
              <a:rPr sz="1750" spc="204" dirty="0">
                <a:latin typeface="Roboto"/>
                <a:cs typeface="Roboto"/>
              </a:rPr>
              <a:t> </a:t>
            </a:r>
            <a:r>
              <a:rPr sz="1750" spc="-80" dirty="0">
                <a:latin typeface="Roboto"/>
                <a:cs typeface="Roboto"/>
              </a:rPr>
              <a:t>p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-95" dirty="0">
                <a:latin typeface="Roboto"/>
                <a:cs typeface="Roboto"/>
              </a:rPr>
              <a:t>a</a:t>
            </a:r>
            <a:r>
              <a:rPr sz="1750" spc="-160" dirty="0">
                <a:latin typeface="Roboto"/>
                <a:cs typeface="Roboto"/>
              </a:rPr>
              <a:t> </a:t>
            </a:r>
            <a:r>
              <a:rPr sz="1750" spc="-35" dirty="0">
                <a:latin typeface="Roboto"/>
                <a:cs typeface="Roboto"/>
              </a:rPr>
              <a:t>ti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spc="-20" dirty="0">
                <a:latin typeface="Roboto"/>
                <a:cs typeface="Roboto"/>
              </a:rPr>
              <a:t>en</a:t>
            </a:r>
            <a:r>
              <a:rPr sz="1750" spc="-145" dirty="0">
                <a:latin typeface="Roboto"/>
                <a:cs typeface="Roboto"/>
              </a:rPr>
              <a:t> </a:t>
            </a:r>
            <a:r>
              <a:rPr sz="1750" spc="-55" dirty="0">
                <a:latin typeface="Roboto"/>
                <a:cs typeface="Roboto"/>
              </a:rPr>
              <a:t>t</a:t>
            </a:r>
            <a:r>
              <a:rPr sz="1750" spc="125" dirty="0">
                <a:latin typeface="Roboto"/>
                <a:cs typeface="Roboto"/>
              </a:rPr>
              <a:t> </a:t>
            </a:r>
            <a:r>
              <a:rPr sz="1750" spc="-85" dirty="0">
                <a:latin typeface="Roboto"/>
                <a:cs typeface="Roboto"/>
              </a:rPr>
              <a:t>s</a:t>
            </a:r>
            <a:r>
              <a:rPr sz="1750" spc="-245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spc="-15" dirty="0">
                <a:latin typeface="Roboto"/>
                <a:cs typeface="Roboto"/>
              </a:rPr>
              <a:t>ts</a:t>
            </a:r>
            <a:r>
              <a:rPr sz="1750" spc="265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spc="-120" dirty="0">
                <a:latin typeface="Roboto"/>
                <a:cs typeface="Roboto"/>
              </a:rPr>
              <a:t>n</a:t>
            </a:r>
            <a:r>
              <a:rPr sz="1750" spc="300" dirty="0">
                <a:latin typeface="Roboto"/>
                <a:cs typeface="Roboto"/>
              </a:rPr>
              <a:t> </a:t>
            </a:r>
            <a:r>
              <a:rPr sz="1750" spc="-95" dirty="0">
                <a:latin typeface="Roboto"/>
                <a:cs typeface="Roboto"/>
              </a:rPr>
              <a:t>a</a:t>
            </a:r>
            <a:r>
              <a:rPr sz="1750" spc="290" dirty="0">
                <a:latin typeface="Roboto"/>
                <a:cs typeface="Roboto"/>
              </a:rPr>
              <a:t> </a:t>
            </a:r>
            <a:r>
              <a:rPr sz="1750" spc="-10" dirty="0">
                <a:latin typeface="Roboto"/>
                <a:cs typeface="Roboto"/>
              </a:rPr>
              <a:t>ch</a:t>
            </a:r>
            <a:r>
              <a:rPr sz="1750" spc="-145" dirty="0">
                <a:latin typeface="Roboto"/>
                <a:cs typeface="Roboto"/>
              </a:rPr>
              <a:t> </a:t>
            </a:r>
            <a:r>
              <a:rPr sz="1750" spc="-95" dirty="0">
                <a:latin typeface="Roboto"/>
                <a:cs typeface="Roboto"/>
              </a:rPr>
              <a:t>a</a:t>
            </a:r>
            <a:r>
              <a:rPr sz="1750" spc="-22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spc="-20" dirty="0">
                <a:latin typeface="Roboto"/>
                <a:cs typeface="Roboto"/>
              </a:rPr>
              <a:t>r</a:t>
            </a:r>
            <a:r>
              <a:rPr sz="1750" spc="75" dirty="0">
                <a:latin typeface="Roboto"/>
                <a:cs typeface="Roboto"/>
              </a:rPr>
              <a:t> </a:t>
            </a:r>
            <a:r>
              <a:rPr sz="1750" spc="-80" dirty="0">
                <a:latin typeface="Roboto"/>
                <a:cs typeface="Roboto"/>
              </a:rPr>
              <a:t>b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15" dirty="0">
                <a:latin typeface="Roboto"/>
                <a:cs typeface="Roboto"/>
              </a:rPr>
              <a:t>en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110" dirty="0">
                <a:latin typeface="Roboto"/>
                <a:cs typeface="Roboto"/>
              </a:rPr>
              <a:t>d</a:t>
            </a:r>
            <a:r>
              <a:rPr sz="1750" spc="-165" dirty="0">
                <a:latin typeface="Roboto"/>
                <a:cs typeface="Roboto"/>
              </a:rPr>
              <a:t> </a:t>
            </a:r>
            <a:r>
              <a:rPr sz="1750" spc="-85" dirty="0">
                <a:latin typeface="Roboto"/>
                <a:cs typeface="Roboto"/>
              </a:rPr>
              <a:t>s</a:t>
            </a:r>
            <a:r>
              <a:rPr sz="1750" spc="265" dirty="0">
                <a:latin typeface="Roboto"/>
                <a:cs typeface="Roboto"/>
              </a:rPr>
              <a:t> </a:t>
            </a:r>
            <a:r>
              <a:rPr sz="1750" spc="30" dirty="0">
                <a:latin typeface="Roboto"/>
                <a:cs typeface="Roboto"/>
              </a:rPr>
              <a:t>at</a:t>
            </a:r>
            <a:r>
              <a:rPr sz="1750" spc="185" dirty="0">
                <a:latin typeface="Roboto"/>
                <a:cs typeface="Roboto"/>
              </a:rPr>
              <a:t> </a:t>
            </a:r>
            <a:r>
              <a:rPr sz="1750" spc="-30" dirty="0">
                <a:latin typeface="Roboto"/>
                <a:cs typeface="Roboto"/>
              </a:rPr>
              <a:t>th</a:t>
            </a:r>
            <a:r>
              <a:rPr sz="1750" spc="-145" dirty="0">
                <a:latin typeface="Roboto"/>
                <a:cs typeface="Roboto"/>
              </a:rPr>
              <a:t> </a:t>
            </a:r>
            <a:r>
              <a:rPr sz="1750" spc="-60" dirty="0">
                <a:latin typeface="Roboto"/>
                <a:cs typeface="Roboto"/>
              </a:rPr>
              <a:t>e</a:t>
            </a:r>
            <a:r>
              <a:rPr sz="1750" spc="215" dirty="0">
                <a:latin typeface="Roboto"/>
                <a:cs typeface="Roboto"/>
              </a:rPr>
              <a:t> </a:t>
            </a:r>
            <a:r>
              <a:rPr sz="1750" spc="-15" dirty="0">
                <a:latin typeface="Roboto"/>
                <a:cs typeface="Roboto"/>
              </a:rPr>
              <a:t>w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95" dirty="0">
                <a:latin typeface="Roboto"/>
                <a:cs typeface="Roboto"/>
              </a:rPr>
              <a:t>a</a:t>
            </a:r>
            <a:r>
              <a:rPr sz="1750" spc="-22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spc="25" dirty="0">
                <a:latin typeface="Roboto"/>
                <a:cs typeface="Roboto"/>
              </a:rPr>
              <a:t>st</a:t>
            </a:r>
            <a:r>
              <a:rPr sz="1750" spc="185" dirty="0">
                <a:latin typeface="Roboto"/>
                <a:cs typeface="Roboto"/>
              </a:rPr>
              <a:t> </a:t>
            </a:r>
            <a:r>
              <a:rPr sz="1750" spc="-5" dirty="0">
                <a:latin typeface="Roboto"/>
                <a:cs typeface="Roboto"/>
              </a:rPr>
              <a:t>an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110" dirty="0">
                <a:latin typeface="Roboto"/>
                <a:cs typeface="Roboto"/>
              </a:rPr>
              <a:t>d</a:t>
            </a:r>
            <a:r>
              <a:rPr sz="1750" spc="345" dirty="0">
                <a:latin typeface="Roboto"/>
                <a:cs typeface="Roboto"/>
              </a:rPr>
              <a:t> </a:t>
            </a:r>
            <a:r>
              <a:rPr sz="1750" spc="25" dirty="0">
                <a:latin typeface="Roboto"/>
                <a:cs typeface="Roboto"/>
              </a:rPr>
              <a:t>tou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20" dirty="0">
                <a:latin typeface="Roboto"/>
                <a:cs typeface="Roboto"/>
              </a:rPr>
              <a:t>ch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30" dirty="0">
                <a:latin typeface="Roboto"/>
                <a:cs typeface="Roboto"/>
              </a:rPr>
              <a:t>es</a:t>
            </a:r>
            <a:r>
              <a:rPr sz="1750" spc="200" dirty="0">
                <a:latin typeface="Roboto"/>
                <a:cs typeface="Roboto"/>
              </a:rPr>
              <a:t> </a:t>
            </a:r>
            <a:r>
              <a:rPr sz="1750" spc="-120" dirty="0">
                <a:latin typeface="Roboto"/>
                <a:cs typeface="Roboto"/>
              </a:rPr>
              <a:t>h</a:t>
            </a:r>
            <a:r>
              <a:rPr sz="1750" spc="-145" dirty="0">
                <a:latin typeface="Roboto"/>
                <a:cs typeface="Roboto"/>
              </a:rPr>
              <a:t> </a:t>
            </a:r>
            <a:r>
              <a:rPr sz="1750" spc="-35" dirty="0">
                <a:latin typeface="Roboto"/>
                <a:cs typeface="Roboto"/>
              </a:rPr>
              <a:t>is</a:t>
            </a:r>
            <a:r>
              <a:rPr sz="1750" spc="265" dirty="0">
                <a:latin typeface="Roboto"/>
                <a:cs typeface="Roboto"/>
              </a:rPr>
              <a:t> </a:t>
            </a:r>
            <a:r>
              <a:rPr sz="1750" spc="65" dirty="0">
                <a:latin typeface="Roboto"/>
                <a:cs typeface="Roboto"/>
              </a:rPr>
              <a:t>feet</a:t>
            </a:r>
            <a:r>
              <a:rPr sz="1750" spc="-40" dirty="0">
                <a:latin typeface="Roboto"/>
                <a:cs typeface="Roboto"/>
              </a:rPr>
              <a:t> </a:t>
            </a:r>
            <a:r>
              <a:rPr sz="1750" spc="-80" dirty="0">
                <a:latin typeface="Roboto"/>
                <a:cs typeface="Roboto"/>
              </a:rPr>
              <a:t>b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15" dirty="0">
                <a:latin typeface="Roboto"/>
                <a:cs typeface="Roboto"/>
              </a:rPr>
              <a:t>en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110" dirty="0">
                <a:latin typeface="Roboto"/>
                <a:cs typeface="Roboto"/>
              </a:rPr>
              <a:t>d</a:t>
            </a:r>
            <a:r>
              <a:rPr sz="1750" spc="-165" dirty="0">
                <a:latin typeface="Roboto"/>
                <a:cs typeface="Roboto"/>
              </a:rPr>
              <a:t> </a:t>
            </a:r>
            <a:r>
              <a:rPr sz="1750" spc="30" dirty="0">
                <a:latin typeface="Roboto"/>
                <a:cs typeface="Roboto"/>
              </a:rPr>
              <a:t>op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-120" dirty="0">
                <a:latin typeface="Roboto"/>
                <a:cs typeface="Roboto"/>
              </a:rPr>
              <a:t>n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25" dirty="0">
                <a:latin typeface="Roboto"/>
                <a:cs typeface="Roboto"/>
              </a:rPr>
              <a:t>ea</a:t>
            </a:r>
            <a:r>
              <a:rPr sz="1750" spc="225" dirty="0">
                <a:latin typeface="Roboto"/>
                <a:cs typeface="Roboto"/>
              </a:rPr>
              <a:t> </a:t>
            </a:r>
            <a:r>
              <a:rPr sz="1750" spc="-95" dirty="0">
                <a:latin typeface="Roboto"/>
                <a:cs typeface="Roboto"/>
              </a:rPr>
              <a:t>a</a:t>
            </a:r>
            <a:r>
              <a:rPr sz="1750" spc="-160" dirty="0">
                <a:latin typeface="Roboto"/>
                <a:cs typeface="Roboto"/>
              </a:rPr>
              <a:t> </a:t>
            </a:r>
            <a:r>
              <a:rPr sz="1750" spc="15" dirty="0">
                <a:latin typeface="Roboto"/>
                <a:cs typeface="Roboto"/>
              </a:rPr>
              <a:t>lso</a:t>
            </a:r>
            <a:r>
              <a:rPr sz="1750" spc="28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kn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60" dirty="0">
                <a:latin typeface="Roboto"/>
                <a:cs typeface="Roboto"/>
              </a:rPr>
              <a:t>ow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120" dirty="0">
                <a:latin typeface="Roboto"/>
                <a:cs typeface="Roboto"/>
              </a:rPr>
              <a:t>n</a:t>
            </a:r>
            <a:r>
              <a:rPr sz="1750" spc="300" dirty="0">
                <a:latin typeface="Roboto"/>
                <a:cs typeface="Roboto"/>
              </a:rPr>
              <a:t> </a:t>
            </a:r>
            <a:r>
              <a:rPr sz="1750" spc="15" dirty="0">
                <a:latin typeface="Roboto"/>
                <a:cs typeface="Roboto"/>
              </a:rPr>
              <a:t>as</a:t>
            </a:r>
            <a:r>
              <a:rPr sz="1750" spc="265" dirty="0">
                <a:latin typeface="Roboto"/>
                <a:cs typeface="Roboto"/>
              </a:rPr>
              <a:t> </a:t>
            </a:r>
            <a:r>
              <a:rPr sz="1750" spc="45" dirty="0">
                <a:latin typeface="Roboto"/>
                <a:cs typeface="Roboto"/>
              </a:rPr>
              <a:t>flexo</a:t>
            </a:r>
            <a:r>
              <a:rPr sz="1750" spc="285" dirty="0">
                <a:latin typeface="Roboto"/>
                <a:cs typeface="Roboto"/>
              </a:rPr>
              <a:t> </a:t>
            </a:r>
            <a:r>
              <a:rPr sz="1750" spc="-110" dirty="0">
                <a:latin typeface="Roboto"/>
                <a:cs typeface="Roboto"/>
              </a:rPr>
              <a:t>d</a:t>
            </a:r>
            <a:r>
              <a:rPr sz="1750" spc="-165" dirty="0">
                <a:latin typeface="Roboto"/>
                <a:cs typeface="Roboto"/>
              </a:rPr>
              <a:t> </a:t>
            </a:r>
            <a:r>
              <a:rPr sz="1750" spc="45" dirty="0">
                <a:latin typeface="Roboto"/>
                <a:cs typeface="Roboto"/>
              </a:rPr>
              <a:t>ysp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-120" dirty="0">
                <a:latin typeface="Roboto"/>
                <a:cs typeface="Roboto"/>
              </a:rPr>
              <a:t>n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10" dirty="0">
                <a:latin typeface="Roboto"/>
                <a:cs typeface="Roboto"/>
              </a:rPr>
              <a:t>ea</a:t>
            </a:r>
            <a:r>
              <a:rPr sz="1750" spc="29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spc="-55" dirty="0">
                <a:latin typeface="Roboto"/>
                <a:cs typeface="Roboto"/>
              </a:rPr>
              <a:t>t</a:t>
            </a:r>
            <a:r>
              <a:rPr sz="1750" spc="185" dirty="0">
                <a:latin typeface="Roboto"/>
                <a:cs typeface="Roboto"/>
              </a:rPr>
              <a:t> </a:t>
            </a:r>
            <a:r>
              <a:rPr sz="1750" spc="60" dirty="0">
                <a:latin typeface="Roboto"/>
                <a:cs typeface="Roboto"/>
              </a:rPr>
              <a:t>con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85" dirty="0">
                <a:latin typeface="Roboto"/>
                <a:cs typeface="Roboto"/>
              </a:rPr>
              <a:t>s</a:t>
            </a:r>
            <a:r>
              <a:rPr sz="1750" spc="-245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spc="75" dirty="0">
                <a:latin typeface="Roboto"/>
                <a:cs typeface="Roboto"/>
              </a:rPr>
              <a:t>der</a:t>
            </a:r>
            <a:r>
              <a:rPr sz="1750" spc="14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spc="5" dirty="0">
                <a:latin typeface="Roboto"/>
                <a:cs typeface="Roboto"/>
              </a:rPr>
              <a:t>f</a:t>
            </a:r>
            <a:r>
              <a:rPr sz="1750" spc="90" dirty="0">
                <a:latin typeface="Roboto"/>
                <a:cs typeface="Roboto"/>
              </a:rPr>
              <a:t> </a:t>
            </a:r>
            <a:r>
              <a:rPr sz="1750" spc="-110" dirty="0">
                <a:latin typeface="Roboto"/>
                <a:cs typeface="Roboto"/>
              </a:rPr>
              <a:t>d</a:t>
            </a:r>
            <a:r>
              <a:rPr sz="1750" spc="-165" dirty="0">
                <a:latin typeface="Roboto"/>
                <a:cs typeface="Roboto"/>
              </a:rPr>
              <a:t> </a:t>
            </a:r>
            <a:r>
              <a:rPr sz="1750" spc="45" dirty="0">
                <a:latin typeface="Roboto"/>
                <a:cs typeface="Roboto"/>
              </a:rPr>
              <a:t>ysp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-120" dirty="0">
                <a:latin typeface="Roboto"/>
                <a:cs typeface="Roboto"/>
              </a:rPr>
              <a:t>n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25" dirty="0">
                <a:latin typeface="Roboto"/>
                <a:cs typeface="Roboto"/>
              </a:rPr>
              <a:t>ea</a:t>
            </a:r>
            <a:r>
              <a:rPr sz="1750" spc="-45" dirty="0">
                <a:latin typeface="Roboto"/>
                <a:cs typeface="Roboto"/>
              </a:rPr>
              <a:t> </a:t>
            </a:r>
            <a:r>
              <a:rPr sz="1750" spc="70" dirty="0">
                <a:latin typeface="Roboto"/>
                <a:cs typeface="Roboto"/>
              </a:rPr>
              <a:t>occu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20" dirty="0">
                <a:latin typeface="Roboto"/>
                <a:cs typeface="Roboto"/>
              </a:rPr>
              <a:t>r</a:t>
            </a:r>
            <a:r>
              <a:rPr sz="1750" spc="140" dirty="0">
                <a:latin typeface="Roboto"/>
                <a:cs typeface="Roboto"/>
              </a:rPr>
              <a:t> </a:t>
            </a:r>
            <a:r>
              <a:rPr sz="1750" spc="-15" dirty="0">
                <a:latin typeface="Roboto"/>
                <a:cs typeface="Roboto"/>
              </a:rPr>
              <a:t>w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spc="-30" dirty="0">
                <a:latin typeface="Roboto"/>
                <a:cs typeface="Roboto"/>
              </a:rPr>
              <a:t>th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spc="-120" dirty="0">
                <a:latin typeface="Roboto"/>
                <a:cs typeface="Roboto"/>
              </a:rPr>
              <a:t>n</a:t>
            </a:r>
            <a:r>
              <a:rPr sz="1750" spc="300" dirty="0">
                <a:latin typeface="Roboto"/>
                <a:cs typeface="Roboto"/>
              </a:rPr>
              <a:t> </a:t>
            </a:r>
            <a:r>
              <a:rPr sz="1750" spc="-110" dirty="0">
                <a:latin typeface="Roboto"/>
                <a:cs typeface="Roboto"/>
              </a:rPr>
              <a:t>3</a:t>
            </a:r>
            <a:r>
              <a:rPr sz="1750" spc="-175" dirty="0">
                <a:latin typeface="Roboto"/>
                <a:cs typeface="Roboto"/>
              </a:rPr>
              <a:t> </a:t>
            </a:r>
            <a:r>
              <a:rPr sz="1750" spc="-90" dirty="0">
                <a:latin typeface="Roboto"/>
                <a:cs typeface="Roboto"/>
              </a:rPr>
              <a:t>0</a:t>
            </a:r>
            <a:r>
              <a:rPr sz="1750" spc="260" dirty="0">
                <a:latin typeface="Roboto"/>
                <a:cs typeface="Roboto"/>
              </a:rPr>
              <a:t> </a:t>
            </a:r>
            <a:r>
              <a:rPr sz="1750" spc="70" dirty="0">
                <a:latin typeface="Roboto"/>
                <a:cs typeface="Roboto"/>
              </a:rPr>
              <a:t>sec</a:t>
            </a:r>
            <a:r>
              <a:rPr sz="1750" spc="220" dirty="0">
                <a:latin typeface="Roboto"/>
                <a:cs typeface="Roboto"/>
              </a:rPr>
              <a:t> </a:t>
            </a:r>
            <a:r>
              <a:rPr sz="1750" spc="70" dirty="0">
                <a:latin typeface="Roboto"/>
                <a:cs typeface="Roboto"/>
              </a:rPr>
              <a:t>of</a:t>
            </a:r>
            <a:r>
              <a:rPr sz="1750" spc="155" dirty="0">
                <a:latin typeface="Roboto"/>
                <a:cs typeface="Roboto"/>
              </a:rPr>
              <a:t> </a:t>
            </a:r>
            <a:r>
              <a:rPr sz="1750" spc="-80" dirty="0">
                <a:latin typeface="Roboto"/>
                <a:cs typeface="Roboto"/>
              </a:rPr>
              <a:t>b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-20" dirty="0">
                <a:latin typeface="Roboto"/>
                <a:cs typeface="Roboto"/>
              </a:rPr>
              <a:t>en</a:t>
            </a:r>
            <a:r>
              <a:rPr sz="1750" spc="-145" dirty="0">
                <a:latin typeface="Roboto"/>
                <a:cs typeface="Roboto"/>
              </a:rPr>
              <a:t> </a:t>
            </a:r>
            <a:r>
              <a:rPr sz="1750" spc="-110" dirty="0">
                <a:latin typeface="Roboto"/>
                <a:cs typeface="Roboto"/>
              </a:rPr>
              <a:t>d</a:t>
            </a:r>
            <a:r>
              <a:rPr sz="1750" spc="-165" dirty="0">
                <a:latin typeface="Roboto"/>
                <a:cs typeface="Roboto"/>
              </a:rPr>
              <a:t> </a:t>
            </a:r>
            <a:r>
              <a:rPr sz="1750" spc="-50" dirty="0">
                <a:latin typeface="Roboto"/>
                <a:cs typeface="Roboto"/>
              </a:rPr>
              <a:t>in</a:t>
            </a:r>
            <a:r>
              <a:rPr sz="1750" spc="-145" dirty="0">
                <a:latin typeface="Roboto"/>
                <a:cs typeface="Roboto"/>
              </a:rPr>
              <a:t> </a:t>
            </a:r>
            <a:r>
              <a:rPr sz="1750" spc="-110" dirty="0">
                <a:latin typeface="Roboto"/>
                <a:cs typeface="Roboto"/>
              </a:rPr>
              <a:t>g</a:t>
            </a:r>
            <a:endParaRPr sz="17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771" y="48579"/>
            <a:ext cx="7642859" cy="4323397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108" y="147084"/>
            <a:ext cx="7244080" cy="530860"/>
          </a:xfrm>
          <a:custGeom>
            <a:avLst/>
            <a:gdLst/>
            <a:ahLst/>
            <a:cxnLst/>
            <a:rect l="l" t="t" r="r" b="b"/>
            <a:pathLst>
              <a:path w="7244080" h="530860">
                <a:moveTo>
                  <a:pt x="7243552" y="530304"/>
                </a:moveTo>
                <a:lnTo>
                  <a:pt x="0" y="530304"/>
                </a:lnTo>
                <a:lnTo>
                  <a:pt x="0" y="0"/>
                </a:lnTo>
                <a:lnTo>
                  <a:pt x="7243552" y="0"/>
                </a:lnTo>
                <a:lnTo>
                  <a:pt x="7243552" y="530304"/>
                </a:lnTo>
                <a:close/>
              </a:path>
            </a:pathLst>
          </a:custGeom>
          <a:solidFill>
            <a:srgbClr val="45818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29733" y="-19032"/>
            <a:ext cx="17422134" cy="487806"/>
          </a:xfrm>
          <a:prstGeom prst="rect">
            <a:avLst/>
          </a:prstGeom>
        </p:spPr>
        <p:txBody>
          <a:bodyPr vert="horz" wrap="square" lIns="0" tIns="124948" rIns="0" bIns="0" rtlCol="0">
            <a:spAutoFit/>
          </a:bodyPr>
          <a:lstStyle/>
          <a:p>
            <a:pPr marL="61601">
              <a:spcBef>
                <a:spcPts val="90"/>
              </a:spcBef>
            </a:pPr>
            <a:r>
              <a:rPr spc="-225" dirty="0"/>
              <a:t>PRECIPITATING</a:t>
            </a:r>
            <a:r>
              <a:rPr spc="-140" dirty="0"/>
              <a:t> </a:t>
            </a:r>
            <a:r>
              <a:rPr spc="-265" dirty="0"/>
              <a:t>AND</a:t>
            </a:r>
            <a:r>
              <a:rPr spc="-150" dirty="0"/>
              <a:t> </a:t>
            </a:r>
            <a:r>
              <a:rPr spc="-260" dirty="0"/>
              <a:t>RELIEVING</a:t>
            </a:r>
            <a:r>
              <a:rPr spc="-140" dirty="0"/>
              <a:t> </a:t>
            </a:r>
            <a:r>
              <a:rPr spc="-300" dirty="0"/>
              <a:t>FACTORS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2387" y="1205012"/>
            <a:ext cx="3089275" cy="1782539"/>
          </a:xfrm>
          <a:prstGeom prst="rect">
            <a:avLst/>
          </a:prstGeom>
          <a:solidFill>
            <a:srgbClr val="F9CB9C"/>
          </a:solidFill>
        </p:spPr>
        <p:txBody>
          <a:bodyPr vert="horz" wrap="square" lIns="0" tIns="0" rIns="0" bIns="0" rtlCol="0">
            <a:spAutoFit/>
          </a:bodyPr>
          <a:lstStyle/>
          <a:p>
            <a:pPr marL="72398">
              <a:lnSpc>
                <a:spcPts val="1545"/>
              </a:lnSpc>
            </a:pPr>
            <a:r>
              <a:rPr sz="1300" spc="-50" dirty="0">
                <a:latin typeface="Roboto"/>
                <a:cs typeface="Roboto"/>
              </a:rPr>
              <a:t>P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65" dirty="0">
                <a:latin typeface="Roboto"/>
                <a:cs typeface="Roboto"/>
              </a:rPr>
              <a:t>REC</a:t>
            </a:r>
            <a:r>
              <a:rPr sz="1300" spc="-75" dirty="0">
                <a:latin typeface="Roboto"/>
                <a:cs typeface="Roboto"/>
              </a:rPr>
              <a:t> </a:t>
            </a:r>
            <a:r>
              <a:rPr sz="1300" spc="-10" dirty="0">
                <a:latin typeface="Roboto"/>
                <a:cs typeface="Roboto"/>
              </a:rPr>
              <a:t>IP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ITATIN</a:t>
            </a:r>
            <a:r>
              <a:rPr sz="1300" spc="-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G</a:t>
            </a:r>
            <a:r>
              <a:rPr sz="1300" spc="365" dirty="0">
                <a:latin typeface="Roboto"/>
                <a:cs typeface="Roboto"/>
              </a:rPr>
              <a:t> </a:t>
            </a:r>
            <a:r>
              <a:rPr sz="1300" spc="85" dirty="0">
                <a:latin typeface="Roboto"/>
                <a:cs typeface="Roboto"/>
              </a:rPr>
              <a:t>FACTO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spc="35" dirty="0">
                <a:latin typeface="Roboto"/>
                <a:cs typeface="Roboto"/>
              </a:rPr>
              <a:t>RS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65"/>
              </a:spcBef>
            </a:pPr>
            <a:endParaRPr sz="1200">
              <a:latin typeface="Roboto"/>
              <a:cs typeface="Roboto"/>
            </a:endParaRPr>
          </a:p>
          <a:p>
            <a:pPr>
              <a:spcBef>
                <a:spcPts val="5"/>
              </a:spcBef>
            </a:pPr>
            <a:r>
              <a:rPr sz="1300" spc="-265" dirty="0">
                <a:latin typeface="Roboto"/>
                <a:cs typeface="Roboto"/>
              </a:rPr>
              <a:t>1</a:t>
            </a:r>
            <a:r>
              <a:rPr sz="1300" spc="40" dirty="0">
                <a:latin typeface="Roboto"/>
                <a:cs typeface="Roboto"/>
              </a:rPr>
              <a:t> </a:t>
            </a:r>
            <a:r>
              <a:rPr sz="1300" spc="-110" dirty="0">
                <a:latin typeface="Roboto"/>
                <a:cs typeface="Roboto"/>
              </a:rPr>
              <a:t>. </a:t>
            </a:r>
            <a:r>
              <a:rPr sz="1300" spc="50" dirty="0">
                <a:latin typeface="Roboto"/>
                <a:cs typeface="Roboto"/>
              </a:rPr>
              <a:t>Exercise</a:t>
            </a:r>
            <a:endParaRPr sz="1300">
              <a:latin typeface="Roboto"/>
              <a:cs typeface="Roboto"/>
            </a:endParaRPr>
          </a:p>
          <a:p>
            <a:pPr marL="160673" indent="-161308">
              <a:spcBef>
                <a:spcPts val="225"/>
              </a:spcBef>
              <a:buAutoNum type="arabicPeriod" startAt="2"/>
              <a:tabLst>
                <a:tab pos="160673" algn="l"/>
              </a:tabLst>
            </a:pPr>
            <a:r>
              <a:rPr sz="1300" spc="55" dirty="0">
                <a:latin typeface="Roboto"/>
                <a:cs typeface="Roboto"/>
              </a:rPr>
              <a:t>Expo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sure</a:t>
            </a:r>
            <a:r>
              <a:rPr sz="1300" spc="229" dirty="0">
                <a:latin typeface="Roboto"/>
                <a:cs typeface="Roboto"/>
              </a:rPr>
              <a:t> </a:t>
            </a:r>
            <a:r>
              <a:rPr sz="1300" spc="-30" dirty="0">
                <a:latin typeface="Roboto"/>
                <a:cs typeface="Roboto"/>
              </a:rPr>
              <a:t>(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cig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50" dirty="0">
                <a:latin typeface="Roboto"/>
                <a:cs typeface="Roboto"/>
              </a:rPr>
              <a:t>rette,</a:t>
            </a:r>
            <a:r>
              <a:rPr sz="1300" spc="16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erg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)</a:t>
            </a:r>
            <a:endParaRPr sz="1300">
              <a:latin typeface="Roboto"/>
              <a:cs typeface="Roboto"/>
            </a:endParaRPr>
          </a:p>
          <a:p>
            <a:pPr marL="160038" indent="-160673">
              <a:spcBef>
                <a:spcPts val="225"/>
              </a:spcBef>
              <a:buAutoNum type="arabicPeriod" startAt="2"/>
              <a:tabLst>
                <a:tab pos="160038" algn="l"/>
              </a:tabLst>
            </a:pPr>
            <a:r>
              <a:rPr sz="1300" spc="-60" dirty="0">
                <a:latin typeface="Roboto"/>
                <a:cs typeface="Roboto"/>
              </a:rPr>
              <a:t>O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cc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pa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t</a:t>
            </a:r>
            <a:r>
              <a:rPr sz="1300" spc="-204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7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on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l</a:t>
            </a:r>
            <a:r>
              <a:rPr sz="1300" spc="229" dirty="0">
                <a:latin typeface="Roboto"/>
                <a:cs typeface="Roboto"/>
              </a:rPr>
              <a:t> </a:t>
            </a:r>
            <a:r>
              <a:rPr sz="1300" spc="55" dirty="0">
                <a:latin typeface="Roboto"/>
                <a:cs typeface="Roboto"/>
              </a:rPr>
              <a:t>expo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20" dirty="0">
                <a:latin typeface="Roboto"/>
                <a:cs typeface="Roboto"/>
              </a:rPr>
              <a:t>sure</a:t>
            </a:r>
            <a:endParaRPr sz="1300">
              <a:latin typeface="Roboto"/>
              <a:cs typeface="Roboto"/>
            </a:endParaRPr>
          </a:p>
          <a:p>
            <a:pPr marL="160038" indent="-160673">
              <a:spcBef>
                <a:spcPts val="225"/>
              </a:spcBef>
              <a:buAutoNum type="arabicPeriod" startAt="2"/>
              <a:tabLst>
                <a:tab pos="160038" algn="l"/>
              </a:tabLst>
            </a:pPr>
            <a:r>
              <a:rPr sz="1300" spc="-60" dirty="0">
                <a:latin typeface="Roboto"/>
                <a:cs typeface="Roboto"/>
              </a:rPr>
              <a:t>O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be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70" dirty="0">
                <a:latin typeface="Roboto"/>
                <a:cs typeface="Roboto"/>
              </a:rPr>
              <a:t>s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ty</a:t>
            </a:r>
            <a:endParaRPr sz="1300">
              <a:latin typeface="Roboto"/>
              <a:cs typeface="Roboto"/>
            </a:endParaRPr>
          </a:p>
          <a:p>
            <a:pPr marL="160038" indent="-160673">
              <a:spcBef>
                <a:spcPts val="225"/>
              </a:spcBef>
              <a:buAutoNum type="arabicPeriod" startAt="2"/>
              <a:tabLst>
                <a:tab pos="160038" algn="l"/>
              </a:tabLst>
            </a:pPr>
            <a:r>
              <a:rPr sz="1300" spc="65" dirty="0">
                <a:latin typeface="Roboto"/>
                <a:cs typeface="Roboto"/>
              </a:rPr>
              <a:t>Severe</a:t>
            </a:r>
            <a:r>
              <a:rPr sz="1300" spc="18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w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eig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h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</a:t>
            </a:r>
            <a:r>
              <a:rPr sz="1300" spc="190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oss</a:t>
            </a:r>
            <a:endParaRPr sz="1300">
              <a:latin typeface="Roboto"/>
              <a:cs typeface="Roboto"/>
            </a:endParaRPr>
          </a:p>
          <a:p>
            <a:pPr marL="160038" indent="-160673">
              <a:spcBef>
                <a:spcPts val="225"/>
              </a:spcBef>
              <a:buAutoNum type="arabicPeriod" startAt="2"/>
              <a:tabLst>
                <a:tab pos="160038" algn="l"/>
              </a:tabLst>
            </a:pPr>
            <a:r>
              <a:rPr sz="1300" spc="-100" dirty="0">
                <a:latin typeface="Roboto"/>
                <a:cs typeface="Roboto"/>
              </a:rPr>
              <a:t>M</a:t>
            </a:r>
            <a:r>
              <a:rPr sz="1300" spc="-95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d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ca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t</a:t>
            </a:r>
            <a:r>
              <a:rPr sz="1300" spc="-204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on</a:t>
            </a:r>
            <a:endParaRPr sz="1300">
              <a:latin typeface="Roboto"/>
              <a:cs typeface="Robo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31414" y="1152383"/>
            <a:ext cx="2905760" cy="1125308"/>
          </a:xfrm>
          <a:prstGeom prst="rect">
            <a:avLst/>
          </a:prstGeom>
          <a:solidFill>
            <a:srgbClr val="F5B06A"/>
          </a:solidFill>
        </p:spPr>
        <p:txBody>
          <a:bodyPr vert="horz" wrap="square" lIns="0" tIns="1905" rIns="0" bIns="0" rtlCol="0">
            <a:spAutoFit/>
          </a:bodyPr>
          <a:lstStyle/>
          <a:p>
            <a:pPr marL="69858">
              <a:spcBef>
                <a:spcPts val="15"/>
              </a:spcBef>
            </a:pPr>
            <a:r>
              <a:rPr sz="1300" spc="65" dirty="0">
                <a:latin typeface="Roboto"/>
                <a:cs typeface="Roboto"/>
              </a:rPr>
              <a:t>RELIEVI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spc="-100" dirty="0">
                <a:latin typeface="Roboto"/>
                <a:cs typeface="Roboto"/>
              </a:rPr>
              <a:t>N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G</a:t>
            </a:r>
            <a:r>
              <a:rPr sz="1300" spc="229" dirty="0">
                <a:latin typeface="Roboto"/>
                <a:cs typeface="Roboto"/>
              </a:rPr>
              <a:t> </a:t>
            </a:r>
            <a:r>
              <a:rPr sz="1300" spc="85" dirty="0">
                <a:latin typeface="Roboto"/>
                <a:cs typeface="Roboto"/>
              </a:rPr>
              <a:t>FACTO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25" dirty="0">
                <a:latin typeface="Roboto"/>
                <a:cs typeface="Roboto"/>
              </a:rPr>
              <a:t>RS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70"/>
              </a:spcBef>
            </a:pPr>
            <a:endParaRPr sz="12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r>
              <a:rPr sz="1300" spc="-265" dirty="0">
                <a:latin typeface="Roboto"/>
                <a:cs typeface="Roboto"/>
              </a:rPr>
              <a:t>1</a:t>
            </a:r>
            <a:r>
              <a:rPr sz="1300" spc="65" dirty="0">
                <a:latin typeface="Roboto"/>
                <a:cs typeface="Roboto"/>
              </a:rPr>
              <a:t> </a:t>
            </a:r>
            <a:r>
              <a:rPr sz="1300" spc="-110" dirty="0">
                <a:latin typeface="Roboto"/>
                <a:cs typeface="Roboto"/>
              </a:rPr>
              <a:t>.</a:t>
            </a:r>
            <a:r>
              <a:rPr sz="1300" spc="-9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Re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st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570"/>
              </a:spcBef>
            </a:pPr>
            <a:endParaRPr sz="1200">
              <a:latin typeface="Roboto"/>
              <a:cs typeface="Roboto"/>
            </a:endParaRPr>
          </a:p>
          <a:p>
            <a:pPr marL="199413" indent="-202588">
              <a:buSzPct val="96153"/>
              <a:buChar char="•"/>
              <a:tabLst>
                <a:tab pos="199413" algn="l"/>
              </a:tabLst>
            </a:pPr>
            <a:r>
              <a:rPr sz="1300" spc="-100" dirty="0">
                <a:latin typeface="Roboto"/>
                <a:cs typeface="Roboto"/>
              </a:rPr>
              <a:t>M</a:t>
            </a:r>
            <a:r>
              <a:rPr sz="1300" spc="-95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d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ca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t</a:t>
            </a:r>
            <a:r>
              <a:rPr sz="1300" spc="-204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on</a:t>
            </a:r>
            <a:endParaRPr sz="13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9855" y="167327"/>
            <a:ext cx="7244080" cy="320601"/>
          </a:xfrm>
          <a:prstGeom prst="rect">
            <a:avLst/>
          </a:prstGeom>
          <a:solidFill>
            <a:srgbClr val="664EA6"/>
          </a:solidFill>
        </p:spPr>
        <p:txBody>
          <a:bodyPr vert="horz" wrap="square" lIns="0" tIns="0" rIns="0" bIns="0" rtlCol="0">
            <a:spAutoFit/>
          </a:bodyPr>
          <a:lstStyle/>
          <a:p>
            <a:pPr marL="69858">
              <a:lnSpc>
                <a:spcPts val="2465"/>
              </a:lnSpc>
            </a:pPr>
            <a:r>
              <a:rPr spc="-280" dirty="0"/>
              <a:t>ASSOCIATED</a:t>
            </a:r>
            <a:r>
              <a:rPr spc="-155" dirty="0"/>
              <a:t> </a:t>
            </a:r>
            <a:r>
              <a:rPr spc="-100" dirty="0"/>
              <a:t>SYMPTOMS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385" y="1735324"/>
            <a:ext cx="3932554" cy="1556195"/>
          </a:xfrm>
          <a:prstGeom prst="rect">
            <a:avLst/>
          </a:prstGeom>
          <a:solidFill>
            <a:srgbClr val="C27BA0"/>
          </a:solidFill>
        </p:spPr>
        <p:txBody>
          <a:bodyPr vert="horz" wrap="square" lIns="0" tIns="1905" rIns="0" bIns="0" rtlCol="0">
            <a:spAutoFit/>
          </a:bodyPr>
          <a:lstStyle/>
          <a:p>
            <a:pPr marL="72398">
              <a:spcBef>
                <a:spcPts val="15"/>
              </a:spcBef>
            </a:pPr>
            <a:r>
              <a:rPr sz="1300" spc="-110" dirty="0">
                <a:latin typeface="Roboto"/>
                <a:cs typeface="Roboto"/>
              </a:rPr>
              <a:t>.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Ch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st</a:t>
            </a:r>
            <a:r>
              <a:rPr sz="1300" spc="1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pa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-</a:t>
            </a:r>
            <a:r>
              <a:rPr sz="1300" spc="-35" dirty="0">
                <a:latin typeface="Roboto"/>
                <a:cs typeface="Roboto"/>
              </a:rPr>
              <a:t>c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10" dirty="0">
                <a:latin typeface="Roboto"/>
                <a:cs typeface="Roboto"/>
              </a:rPr>
              <a:t>en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tra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l,</a:t>
            </a:r>
            <a:r>
              <a:rPr sz="1300" spc="140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p</a:t>
            </a:r>
            <a:r>
              <a:rPr sz="1300" spc="-105" dirty="0">
                <a:latin typeface="Roboto"/>
                <a:cs typeface="Roboto"/>
              </a:rPr>
              <a:t> l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10" dirty="0">
                <a:latin typeface="Roboto"/>
                <a:cs typeface="Roboto"/>
              </a:rPr>
              <a:t>eu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rit</a:t>
            </a:r>
            <a:r>
              <a:rPr sz="1300" spc="-20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c</a:t>
            </a:r>
            <a:r>
              <a:rPr sz="1300" spc="20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o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</a:t>
            </a:r>
            <a:r>
              <a:rPr sz="1300" spc="10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pe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ric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20" dirty="0">
                <a:latin typeface="Roboto"/>
                <a:cs typeface="Roboto"/>
              </a:rPr>
              <a:t>rd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l</a:t>
            </a:r>
            <a:endParaRPr sz="1300">
              <a:latin typeface="Roboto"/>
              <a:cs typeface="Roboto"/>
            </a:endParaRPr>
          </a:p>
          <a:p>
            <a:pPr marL="72398">
              <a:spcBef>
                <a:spcPts val="225"/>
              </a:spcBef>
            </a:pPr>
            <a:r>
              <a:rPr sz="1300" dirty="0">
                <a:latin typeface="Roboto"/>
                <a:cs typeface="Roboto"/>
              </a:rPr>
              <a:t>.</a:t>
            </a:r>
            <a:r>
              <a:rPr sz="1300" spc="1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W</a:t>
            </a:r>
            <a:r>
              <a:rPr sz="1300" spc="-85" dirty="0">
                <a:latin typeface="Roboto"/>
                <a:cs typeface="Roboto"/>
              </a:rPr>
              <a:t> h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ee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ze</a:t>
            </a:r>
            <a:endParaRPr sz="1300">
              <a:latin typeface="Roboto"/>
              <a:cs typeface="Roboto"/>
            </a:endParaRPr>
          </a:p>
          <a:p>
            <a:pPr marL="72398">
              <a:spcBef>
                <a:spcPts val="225"/>
              </a:spcBef>
            </a:pPr>
            <a:r>
              <a:rPr sz="1300" spc="-110" dirty="0">
                <a:latin typeface="Roboto"/>
                <a:cs typeface="Roboto"/>
              </a:rPr>
              <a:t>. </a:t>
            </a:r>
            <a:r>
              <a:rPr sz="1300" spc="55" dirty="0">
                <a:latin typeface="Roboto"/>
                <a:cs typeface="Roboto"/>
              </a:rPr>
              <a:t>Fever</a:t>
            </a:r>
            <a:endParaRPr sz="1300">
              <a:latin typeface="Roboto"/>
              <a:cs typeface="Roboto"/>
            </a:endParaRPr>
          </a:p>
          <a:p>
            <a:pPr marL="72398">
              <a:spcBef>
                <a:spcPts val="225"/>
              </a:spcBef>
            </a:pPr>
            <a:r>
              <a:rPr sz="1300" spc="-110" dirty="0">
                <a:latin typeface="Roboto"/>
                <a:cs typeface="Roboto"/>
              </a:rPr>
              <a:t>.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Co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ug</a:t>
            </a:r>
            <a:r>
              <a:rPr sz="1300" spc="-7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h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-sp</a:t>
            </a:r>
            <a:r>
              <a:rPr sz="1300" spc="-10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tu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m</a:t>
            </a:r>
            <a:r>
              <a:rPr sz="1300" spc="36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prod</a:t>
            </a:r>
            <a:r>
              <a:rPr sz="1300" spc="-7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ctio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n</a:t>
            </a:r>
            <a:r>
              <a:rPr sz="1300" spc="28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d</a:t>
            </a:r>
            <a:r>
              <a:rPr sz="1300" spc="26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co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30" dirty="0">
                <a:latin typeface="Roboto"/>
                <a:cs typeface="Roboto"/>
              </a:rPr>
              <a:t>lo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r</a:t>
            </a:r>
            <a:endParaRPr sz="1300">
              <a:latin typeface="Roboto"/>
              <a:cs typeface="Roboto"/>
            </a:endParaRPr>
          </a:p>
          <a:p>
            <a:pPr marL="72398">
              <a:spcBef>
                <a:spcPts val="225"/>
              </a:spcBef>
            </a:pPr>
            <a:r>
              <a:rPr sz="1300" spc="-110" dirty="0">
                <a:latin typeface="Roboto"/>
                <a:cs typeface="Roboto"/>
              </a:rPr>
              <a:t>. </a:t>
            </a:r>
            <a:r>
              <a:rPr sz="1300" dirty="0">
                <a:latin typeface="Roboto"/>
                <a:cs typeface="Roboto"/>
              </a:rPr>
              <a:t>Ch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g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</a:t>
            </a:r>
            <a:r>
              <a:rPr sz="1300" spc="2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in</a:t>
            </a:r>
            <a:r>
              <a:rPr sz="1300" spc="260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p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itch</a:t>
            </a:r>
            <a:r>
              <a:rPr sz="1300" spc="26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o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f</a:t>
            </a:r>
            <a:r>
              <a:rPr sz="1300" spc="114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vo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20" dirty="0">
                <a:latin typeface="Roboto"/>
                <a:cs typeface="Roboto"/>
              </a:rPr>
              <a:t>ic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e</a:t>
            </a:r>
            <a:endParaRPr sz="1300">
              <a:latin typeface="Roboto"/>
              <a:cs typeface="Roboto"/>
            </a:endParaRPr>
          </a:p>
          <a:p>
            <a:pPr marL="72398">
              <a:spcBef>
                <a:spcPts val="225"/>
              </a:spcBef>
            </a:pPr>
            <a:r>
              <a:rPr sz="1300" spc="-110" dirty="0">
                <a:latin typeface="Roboto"/>
                <a:cs typeface="Roboto"/>
              </a:rPr>
              <a:t>. </a:t>
            </a:r>
            <a:r>
              <a:rPr sz="1300" spc="-50" dirty="0">
                <a:latin typeface="Roboto"/>
                <a:cs typeface="Roboto"/>
              </a:rPr>
              <a:t>P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30" dirty="0">
                <a:latin typeface="Roboto"/>
                <a:cs typeface="Roboto"/>
              </a:rPr>
              <a:t>lp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ta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t</a:t>
            </a:r>
            <a:r>
              <a:rPr sz="1300" spc="-204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on</a:t>
            </a:r>
            <a:r>
              <a:rPr sz="1300" spc="27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d</a:t>
            </a:r>
            <a:r>
              <a:rPr sz="1300" spc="2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syn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co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pe</a:t>
            </a:r>
            <a:endParaRPr sz="1300">
              <a:latin typeface="Roboto"/>
              <a:cs typeface="Roboto"/>
            </a:endParaRPr>
          </a:p>
          <a:p>
            <a:pPr marL="72398">
              <a:spcBef>
                <a:spcPts val="225"/>
              </a:spcBef>
            </a:pPr>
            <a:r>
              <a:rPr sz="1300" dirty="0">
                <a:latin typeface="Roboto"/>
                <a:cs typeface="Roboto"/>
              </a:rPr>
              <a:t>.</a:t>
            </a:r>
            <a:r>
              <a:rPr sz="1300" spc="120" dirty="0">
                <a:latin typeface="Roboto"/>
                <a:cs typeface="Roboto"/>
              </a:rPr>
              <a:t> </a:t>
            </a:r>
            <a:r>
              <a:rPr sz="1300" spc="-95" dirty="0">
                <a:latin typeface="Roboto"/>
                <a:cs typeface="Roboto"/>
              </a:rPr>
              <a:t>H</a:t>
            </a:r>
            <a:r>
              <a:rPr sz="1300" spc="-75" dirty="0">
                <a:latin typeface="Roboto"/>
                <a:cs typeface="Roboto"/>
              </a:rPr>
              <a:t> </a:t>
            </a:r>
            <a:r>
              <a:rPr sz="1300" spc="-40" dirty="0">
                <a:latin typeface="Roboto"/>
                <a:cs typeface="Roboto"/>
              </a:rPr>
              <a:t>e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o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45" dirty="0">
                <a:latin typeface="Roboto"/>
                <a:cs typeface="Roboto"/>
              </a:rPr>
              <a:t>ptysis</a:t>
            </a:r>
            <a:endParaRPr sz="1300"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72330" y="1735322"/>
            <a:ext cx="3576320" cy="1330492"/>
          </a:xfrm>
          <a:prstGeom prst="rect">
            <a:avLst/>
          </a:prstGeom>
          <a:solidFill>
            <a:srgbClr val="D5A6BD"/>
          </a:solidFill>
        </p:spPr>
        <p:txBody>
          <a:bodyPr vert="horz" wrap="square" lIns="0" tIns="1905" rIns="0" bIns="0" rtlCol="0">
            <a:spAutoFit/>
          </a:bodyPr>
          <a:lstStyle/>
          <a:p>
            <a:pPr marL="69858">
              <a:spcBef>
                <a:spcPts val="15"/>
              </a:spcBef>
            </a:pPr>
            <a:r>
              <a:rPr sz="1300" dirty="0">
                <a:latin typeface="Roboto"/>
                <a:cs typeface="Roboto"/>
              </a:rPr>
              <a:t>.</a:t>
            </a:r>
            <a:r>
              <a:rPr sz="1300" spc="204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D</a:t>
            </a:r>
            <a:r>
              <a:rPr sz="1300" spc="-9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ysph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g </a:t>
            </a:r>
            <a:r>
              <a:rPr sz="1300" dirty="0">
                <a:latin typeface="Roboto"/>
                <a:cs typeface="Roboto"/>
              </a:rPr>
              <a:t>ia</a:t>
            </a:r>
            <a:r>
              <a:rPr sz="1300" spc="24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d</a:t>
            </a:r>
            <a:r>
              <a:rPr sz="1300" spc="23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o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d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yn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o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ph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g</a:t>
            </a:r>
            <a:r>
              <a:rPr sz="1300" spc="-15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7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a</a:t>
            </a:r>
            <a:endParaRPr sz="1300">
              <a:latin typeface="Roboto"/>
              <a:cs typeface="Roboto"/>
            </a:endParaRPr>
          </a:p>
          <a:p>
            <a:pPr marL="69858">
              <a:spcBef>
                <a:spcPts val="225"/>
              </a:spcBef>
            </a:pPr>
            <a:r>
              <a:rPr sz="1300" spc="-110" dirty="0">
                <a:latin typeface="Roboto"/>
                <a:cs typeface="Roboto"/>
              </a:rPr>
              <a:t>. </a:t>
            </a:r>
            <a:r>
              <a:rPr sz="1300" dirty="0">
                <a:latin typeface="Roboto"/>
                <a:cs typeface="Roboto"/>
              </a:rPr>
              <a:t>Vom</a:t>
            </a:r>
            <a:r>
              <a:rPr sz="1300" spc="-50" dirty="0">
                <a:latin typeface="Roboto"/>
                <a:cs typeface="Roboto"/>
              </a:rPr>
              <a:t> </a:t>
            </a:r>
            <a:r>
              <a:rPr sz="1300" spc="-20" dirty="0">
                <a:latin typeface="Roboto"/>
                <a:cs typeface="Roboto"/>
              </a:rPr>
              <a:t>it</a:t>
            </a:r>
            <a:r>
              <a:rPr sz="1300" spc="-204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g</a:t>
            </a:r>
            <a:r>
              <a:rPr sz="1300" spc="25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d</a:t>
            </a:r>
            <a:r>
              <a:rPr sz="1300" spc="25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d</a:t>
            </a:r>
            <a:r>
              <a:rPr sz="1300" spc="-75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ia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rrh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oe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a</a:t>
            </a:r>
            <a:endParaRPr sz="1300">
              <a:latin typeface="Roboto"/>
              <a:cs typeface="Roboto"/>
            </a:endParaRPr>
          </a:p>
          <a:p>
            <a:pPr marL="69858">
              <a:spcBef>
                <a:spcPts val="225"/>
              </a:spcBef>
            </a:pPr>
            <a:r>
              <a:rPr sz="1300" spc="-110" dirty="0">
                <a:latin typeface="Roboto"/>
                <a:cs typeface="Roboto"/>
              </a:rPr>
              <a:t>.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spc="-95" dirty="0">
                <a:latin typeface="Roboto"/>
                <a:cs typeface="Roboto"/>
              </a:rPr>
              <a:t>H</a:t>
            </a:r>
            <a:r>
              <a:rPr sz="1300" spc="-6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rt</a:t>
            </a:r>
            <a:r>
              <a:rPr sz="1300" spc="130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b</a:t>
            </a:r>
            <a:r>
              <a:rPr sz="1300" spc="-110" dirty="0">
                <a:latin typeface="Roboto"/>
                <a:cs typeface="Roboto"/>
              </a:rPr>
              <a:t> </a:t>
            </a:r>
            <a:r>
              <a:rPr sz="1300" spc="-25" dirty="0">
                <a:latin typeface="Roboto"/>
                <a:cs typeface="Roboto"/>
              </a:rPr>
              <a:t>urn</a:t>
            </a:r>
            <a:endParaRPr sz="1300">
              <a:latin typeface="Roboto"/>
              <a:cs typeface="Roboto"/>
            </a:endParaRPr>
          </a:p>
          <a:p>
            <a:pPr marL="69858">
              <a:spcBef>
                <a:spcPts val="225"/>
              </a:spcBef>
            </a:pPr>
            <a:r>
              <a:rPr sz="1300" spc="-110" dirty="0">
                <a:latin typeface="Roboto"/>
                <a:cs typeface="Roboto"/>
              </a:rPr>
              <a:t>.</a:t>
            </a:r>
            <a:r>
              <a:rPr sz="1300" spc="-105" dirty="0">
                <a:latin typeface="Roboto"/>
                <a:cs typeface="Roboto"/>
              </a:rPr>
              <a:t> </a:t>
            </a:r>
            <a:r>
              <a:rPr sz="1300" spc="-100" dirty="0">
                <a:latin typeface="Roboto"/>
                <a:cs typeface="Roboto"/>
              </a:rPr>
              <a:t>M</a:t>
            </a:r>
            <a:r>
              <a:rPr sz="1300" spc="-9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u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sc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105" dirty="0">
                <a:latin typeface="Roboto"/>
                <a:cs typeface="Roboto"/>
              </a:rPr>
              <a:t>l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</a:t>
            </a:r>
            <a:r>
              <a:rPr sz="1300" spc="19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w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kn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ess</a:t>
            </a:r>
            <a:r>
              <a:rPr sz="1300" spc="229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o</a:t>
            </a:r>
            <a:r>
              <a:rPr sz="1300" spc="-12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r</a:t>
            </a:r>
            <a:r>
              <a:rPr sz="1300" spc="100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m</a:t>
            </a:r>
            <a:r>
              <a:rPr sz="1300" spc="-5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ya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45" dirty="0">
                <a:latin typeface="Roboto"/>
                <a:cs typeface="Roboto"/>
              </a:rPr>
              <a:t>lg</a:t>
            </a:r>
            <a:r>
              <a:rPr sz="1300" spc="-7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a</a:t>
            </a:r>
            <a:endParaRPr sz="1300">
              <a:latin typeface="Roboto"/>
              <a:cs typeface="Roboto"/>
            </a:endParaRPr>
          </a:p>
          <a:p>
            <a:pPr marL="69858">
              <a:spcBef>
                <a:spcPts val="225"/>
              </a:spcBef>
            </a:pPr>
            <a:r>
              <a:rPr sz="1300" spc="-110" dirty="0">
                <a:latin typeface="Roboto"/>
                <a:cs typeface="Roboto"/>
              </a:rPr>
              <a:t>. </a:t>
            </a:r>
            <a:r>
              <a:rPr sz="1300" dirty="0">
                <a:latin typeface="Roboto"/>
                <a:cs typeface="Roboto"/>
              </a:rPr>
              <a:t>Visu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l</a:t>
            </a:r>
            <a:r>
              <a:rPr sz="1300" spc="24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d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i</a:t>
            </a:r>
            <a:r>
              <a:rPr sz="1300" spc="-16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stu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rb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3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ce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s</a:t>
            </a:r>
            <a:r>
              <a:rPr sz="1300" spc="14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n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d</a:t>
            </a:r>
            <a:r>
              <a:rPr sz="1300" spc="31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he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90" dirty="0">
                <a:latin typeface="Roboto"/>
                <a:cs typeface="Roboto"/>
              </a:rPr>
              <a:t>d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c</a:t>
            </a:r>
            <a:r>
              <a:rPr sz="1300" spc="-145" dirty="0">
                <a:latin typeface="Roboto"/>
                <a:cs typeface="Roboto"/>
              </a:rPr>
              <a:t> </a:t>
            </a:r>
            <a:r>
              <a:rPr sz="1300" spc="-85" dirty="0">
                <a:latin typeface="Roboto"/>
                <a:cs typeface="Roboto"/>
              </a:rPr>
              <a:t>h</a:t>
            </a:r>
            <a:r>
              <a:rPr sz="1300" spc="-13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e</a:t>
            </a:r>
            <a:endParaRPr sz="1300">
              <a:latin typeface="Roboto"/>
              <a:cs typeface="Roboto"/>
            </a:endParaRPr>
          </a:p>
          <a:p>
            <a:pPr marL="69858">
              <a:spcBef>
                <a:spcPts val="225"/>
              </a:spcBef>
            </a:pPr>
            <a:r>
              <a:rPr sz="1300" spc="-110" dirty="0">
                <a:latin typeface="Roboto"/>
                <a:cs typeface="Roboto"/>
              </a:rPr>
              <a:t>.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B</a:t>
            </a:r>
            <a:r>
              <a:rPr sz="1300" spc="-12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on</a:t>
            </a:r>
            <a:r>
              <a:rPr sz="1300" spc="-140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e</a:t>
            </a:r>
            <a:r>
              <a:rPr sz="1300" spc="155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p</a:t>
            </a:r>
            <a:r>
              <a:rPr sz="1300" spc="-114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a</a:t>
            </a:r>
            <a:r>
              <a:rPr sz="1300" spc="-150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in</a:t>
            </a:r>
            <a:endParaRPr sz="13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1686" y="128192"/>
            <a:ext cx="7244080" cy="530860"/>
          </a:xfrm>
          <a:custGeom>
            <a:avLst/>
            <a:gdLst/>
            <a:ahLst/>
            <a:cxnLst/>
            <a:rect l="l" t="t" r="r" b="b"/>
            <a:pathLst>
              <a:path w="7244080" h="530860">
                <a:moveTo>
                  <a:pt x="7243552" y="530304"/>
                </a:moveTo>
                <a:lnTo>
                  <a:pt x="0" y="530304"/>
                </a:lnTo>
                <a:lnTo>
                  <a:pt x="0" y="0"/>
                </a:lnTo>
                <a:lnTo>
                  <a:pt x="7243552" y="0"/>
                </a:lnTo>
                <a:lnTo>
                  <a:pt x="7243552" y="530304"/>
                </a:lnTo>
                <a:close/>
              </a:path>
            </a:pathLst>
          </a:custGeom>
          <a:solidFill>
            <a:srgbClr val="664E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197802" y="54534"/>
            <a:ext cx="3101340" cy="3917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1">
              <a:spcBef>
                <a:spcPts val="114"/>
              </a:spcBef>
            </a:pPr>
            <a:r>
              <a:rPr sz="2450" spc="-370" dirty="0"/>
              <a:t>ASSOCIATED</a:t>
            </a:r>
            <a:r>
              <a:rPr sz="2450" spc="-405" dirty="0"/>
              <a:t> </a:t>
            </a:r>
            <a:r>
              <a:rPr sz="2450" spc="-345" dirty="0"/>
              <a:t>SYMPTOMS</a:t>
            </a:r>
            <a:endParaRPr sz="2450"/>
          </a:p>
        </p:txBody>
      </p:sp>
      <p:sp>
        <p:nvSpPr>
          <p:cNvPr id="4" name="object 4"/>
          <p:cNvSpPr txBox="1"/>
          <p:nvPr/>
        </p:nvSpPr>
        <p:spPr>
          <a:xfrm>
            <a:off x="80963" y="-2105091"/>
            <a:ext cx="7366634" cy="2496581"/>
          </a:xfrm>
          <a:prstGeom prst="rect">
            <a:avLst/>
          </a:prstGeom>
          <a:solidFill>
            <a:srgbClr val="D5A6BD"/>
          </a:solidFill>
        </p:spPr>
        <p:txBody>
          <a:bodyPr vert="horz" wrap="square" lIns="0" tIns="0" rIns="0" bIns="0" rtlCol="0">
            <a:spAutoFit/>
          </a:bodyPr>
          <a:lstStyle/>
          <a:p>
            <a:pPr marL="72398">
              <a:lnSpc>
                <a:spcPts val="1595"/>
              </a:lnSpc>
            </a:pPr>
            <a:r>
              <a:rPr sz="1650" dirty="0">
                <a:latin typeface="Roboto"/>
                <a:cs typeface="Roboto"/>
              </a:rPr>
              <a:t>.</a:t>
            </a:r>
            <a:r>
              <a:rPr sz="1650" spc="-80" dirty="0">
                <a:latin typeface="Roboto"/>
                <a:cs typeface="Roboto"/>
              </a:rPr>
              <a:t> Dysphagia</a:t>
            </a:r>
            <a:r>
              <a:rPr sz="1650" spc="-20" dirty="0">
                <a:latin typeface="Roboto"/>
                <a:cs typeface="Roboto"/>
              </a:rPr>
              <a:t> </a:t>
            </a:r>
            <a:r>
              <a:rPr sz="1650" spc="-95" dirty="0">
                <a:latin typeface="Roboto"/>
                <a:cs typeface="Roboto"/>
              </a:rPr>
              <a:t>and</a:t>
            </a:r>
            <a:r>
              <a:rPr sz="1650" spc="-20" dirty="0">
                <a:latin typeface="Roboto"/>
                <a:cs typeface="Roboto"/>
              </a:rPr>
              <a:t> </a:t>
            </a:r>
            <a:r>
              <a:rPr sz="1650" spc="-10" dirty="0">
                <a:latin typeface="Roboto"/>
                <a:cs typeface="Roboto"/>
              </a:rPr>
              <a:t>odynophagia</a:t>
            </a:r>
            <a:endParaRPr sz="1650">
              <a:latin typeface="Roboto"/>
              <a:cs typeface="Roboto"/>
            </a:endParaRPr>
          </a:p>
          <a:p>
            <a:pPr marL="72398" marR="5247605">
              <a:lnSpc>
                <a:spcPct val="180300"/>
              </a:lnSpc>
            </a:pPr>
            <a:r>
              <a:rPr sz="1650" spc="-150" dirty="0">
                <a:latin typeface="Roboto"/>
                <a:cs typeface="Roboto"/>
              </a:rPr>
              <a:t>.</a:t>
            </a:r>
            <a:r>
              <a:rPr sz="1650" spc="-250" dirty="0">
                <a:latin typeface="Roboto"/>
                <a:cs typeface="Roboto"/>
              </a:rPr>
              <a:t> </a:t>
            </a:r>
            <a:r>
              <a:rPr sz="1650" spc="-90" dirty="0">
                <a:latin typeface="Roboto"/>
                <a:cs typeface="Roboto"/>
              </a:rPr>
              <a:t>Vomiting</a:t>
            </a:r>
            <a:r>
              <a:rPr sz="1650" spc="5" dirty="0">
                <a:latin typeface="Roboto"/>
                <a:cs typeface="Roboto"/>
              </a:rPr>
              <a:t> </a:t>
            </a:r>
            <a:r>
              <a:rPr sz="1650" spc="-95" dirty="0">
                <a:latin typeface="Roboto"/>
                <a:cs typeface="Roboto"/>
              </a:rPr>
              <a:t>and</a:t>
            </a:r>
            <a:r>
              <a:rPr sz="1650" spc="10" dirty="0">
                <a:latin typeface="Roboto"/>
                <a:cs typeface="Roboto"/>
              </a:rPr>
              <a:t> </a:t>
            </a:r>
            <a:r>
              <a:rPr sz="1650" spc="-75" dirty="0">
                <a:latin typeface="Roboto"/>
                <a:cs typeface="Roboto"/>
              </a:rPr>
              <a:t>diarrhoea </a:t>
            </a:r>
            <a:r>
              <a:rPr sz="1650" spc="-80" dirty="0">
                <a:latin typeface="Roboto"/>
                <a:cs typeface="Roboto"/>
              </a:rPr>
              <a:t>Heart</a:t>
            </a:r>
            <a:r>
              <a:rPr sz="1650" spc="-20" dirty="0">
                <a:latin typeface="Roboto"/>
                <a:cs typeface="Roboto"/>
              </a:rPr>
              <a:t> burn</a:t>
            </a:r>
            <a:endParaRPr sz="1650">
              <a:latin typeface="Roboto"/>
              <a:cs typeface="Roboto"/>
            </a:endParaRPr>
          </a:p>
          <a:p>
            <a:pPr marL="72398">
              <a:spcBef>
                <a:spcPts val="1590"/>
              </a:spcBef>
            </a:pPr>
            <a:r>
              <a:rPr sz="1650" spc="-150" dirty="0">
                <a:latin typeface="Roboto"/>
                <a:cs typeface="Roboto"/>
              </a:rPr>
              <a:t>.</a:t>
            </a:r>
            <a:r>
              <a:rPr sz="1650" spc="-254" dirty="0">
                <a:latin typeface="Roboto"/>
                <a:cs typeface="Roboto"/>
              </a:rPr>
              <a:t> </a:t>
            </a:r>
            <a:r>
              <a:rPr sz="1650" spc="-85" dirty="0">
                <a:latin typeface="Roboto"/>
                <a:cs typeface="Roboto"/>
              </a:rPr>
              <a:t>Muscle</a:t>
            </a:r>
            <a:r>
              <a:rPr sz="1650" spc="-70" dirty="0">
                <a:latin typeface="Roboto"/>
                <a:cs typeface="Roboto"/>
              </a:rPr>
              <a:t> </a:t>
            </a:r>
            <a:r>
              <a:rPr sz="1650" spc="-95" dirty="0">
                <a:latin typeface="Roboto"/>
                <a:cs typeface="Roboto"/>
              </a:rPr>
              <a:t>weakness</a:t>
            </a:r>
            <a:r>
              <a:rPr sz="1650" spc="-25" dirty="0">
                <a:latin typeface="Roboto"/>
                <a:cs typeface="Roboto"/>
              </a:rPr>
              <a:t> </a:t>
            </a:r>
            <a:r>
              <a:rPr sz="1650" spc="-50" dirty="0">
                <a:latin typeface="Roboto"/>
                <a:cs typeface="Roboto"/>
              </a:rPr>
              <a:t>or</a:t>
            </a:r>
            <a:r>
              <a:rPr sz="1650" spc="-100" dirty="0">
                <a:latin typeface="Roboto"/>
                <a:cs typeface="Roboto"/>
              </a:rPr>
              <a:t> </a:t>
            </a:r>
            <a:r>
              <a:rPr sz="1650" spc="-10" dirty="0">
                <a:latin typeface="Roboto"/>
                <a:cs typeface="Roboto"/>
              </a:rPr>
              <a:t>myalgia</a:t>
            </a:r>
            <a:endParaRPr sz="1650">
              <a:latin typeface="Roboto"/>
              <a:cs typeface="Roboto"/>
            </a:endParaRPr>
          </a:p>
          <a:p>
            <a:pPr marL="72398">
              <a:spcBef>
                <a:spcPts val="1590"/>
              </a:spcBef>
            </a:pPr>
            <a:r>
              <a:rPr sz="1650" spc="-150" dirty="0">
                <a:latin typeface="Roboto"/>
                <a:cs typeface="Roboto"/>
              </a:rPr>
              <a:t>.</a:t>
            </a:r>
            <a:r>
              <a:rPr sz="1650" spc="-260" dirty="0">
                <a:latin typeface="Roboto"/>
                <a:cs typeface="Roboto"/>
              </a:rPr>
              <a:t> </a:t>
            </a:r>
            <a:r>
              <a:rPr sz="1650" spc="-80" dirty="0">
                <a:latin typeface="Roboto"/>
                <a:cs typeface="Roboto"/>
              </a:rPr>
              <a:t>Visual</a:t>
            </a:r>
            <a:r>
              <a:rPr sz="1650" spc="65" dirty="0">
                <a:latin typeface="Roboto"/>
                <a:cs typeface="Roboto"/>
              </a:rPr>
              <a:t> </a:t>
            </a:r>
            <a:r>
              <a:rPr sz="1650" spc="-85" dirty="0">
                <a:latin typeface="Roboto"/>
                <a:cs typeface="Roboto"/>
              </a:rPr>
              <a:t>disturbances</a:t>
            </a:r>
            <a:r>
              <a:rPr sz="1650" spc="-105" dirty="0">
                <a:latin typeface="Roboto"/>
                <a:cs typeface="Roboto"/>
              </a:rPr>
              <a:t> </a:t>
            </a:r>
            <a:r>
              <a:rPr sz="1650" spc="-70" dirty="0">
                <a:latin typeface="Roboto"/>
                <a:cs typeface="Roboto"/>
              </a:rPr>
              <a:t>and</a:t>
            </a:r>
            <a:r>
              <a:rPr sz="1650" spc="30" dirty="0">
                <a:latin typeface="Roboto"/>
                <a:cs typeface="Roboto"/>
              </a:rPr>
              <a:t> </a:t>
            </a:r>
            <a:r>
              <a:rPr sz="1650" spc="-10" dirty="0">
                <a:latin typeface="Roboto"/>
                <a:cs typeface="Roboto"/>
              </a:rPr>
              <a:t>headache</a:t>
            </a:r>
            <a:endParaRPr sz="1650">
              <a:latin typeface="Roboto"/>
              <a:cs typeface="Roboto"/>
            </a:endParaRPr>
          </a:p>
          <a:p>
            <a:pPr marL="72398">
              <a:spcBef>
                <a:spcPts val="1590"/>
              </a:spcBef>
            </a:pPr>
            <a:r>
              <a:rPr sz="1650" spc="-150" dirty="0">
                <a:latin typeface="Roboto"/>
                <a:cs typeface="Roboto"/>
              </a:rPr>
              <a:t>.</a:t>
            </a:r>
            <a:r>
              <a:rPr sz="1650" spc="-254" dirty="0">
                <a:latin typeface="Roboto"/>
                <a:cs typeface="Roboto"/>
              </a:rPr>
              <a:t> </a:t>
            </a:r>
            <a:r>
              <a:rPr sz="1650" spc="-90" dirty="0">
                <a:latin typeface="Roboto"/>
                <a:cs typeface="Roboto"/>
              </a:rPr>
              <a:t>Bone</a:t>
            </a:r>
            <a:r>
              <a:rPr sz="1650" spc="-75" dirty="0">
                <a:latin typeface="Roboto"/>
                <a:cs typeface="Roboto"/>
              </a:rPr>
              <a:t> </a:t>
            </a:r>
            <a:r>
              <a:rPr sz="1650" spc="-20" dirty="0">
                <a:latin typeface="Roboto"/>
                <a:cs typeface="Roboto"/>
              </a:rPr>
              <a:t>pain</a:t>
            </a:r>
            <a:endParaRPr sz="16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2096" y="551904"/>
            <a:ext cx="6945630" cy="3643629"/>
          </a:xfrm>
          <a:custGeom>
            <a:avLst/>
            <a:gdLst/>
            <a:ahLst/>
            <a:cxnLst/>
            <a:rect l="l" t="t" r="r" b="b"/>
            <a:pathLst>
              <a:path w="6945630" h="3643629">
                <a:moveTo>
                  <a:pt x="6945367" y="3643393"/>
                </a:moveTo>
                <a:lnTo>
                  <a:pt x="0" y="3643393"/>
                </a:lnTo>
                <a:lnTo>
                  <a:pt x="0" y="0"/>
                </a:lnTo>
                <a:lnTo>
                  <a:pt x="6945367" y="0"/>
                </a:lnTo>
                <a:lnTo>
                  <a:pt x="6945367" y="3643393"/>
                </a:lnTo>
                <a:close/>
              </a:path>
            </a:pathLst>
          </a:custGeom>
          <a:solidFill>
            <a:srgbClr val="74A5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6861" y="-2243713"/>
            <a:ext cx="4427220" cy="268406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1">
              <a:spcBef>
                <a:spcPts val="90"/>
              </a:spcBef>
            </a:pPr>
            <a:r>
              <a:rPr sz="2200" dirty="0">
                <a:latin typeface="Roboto"/>
                <a:cs typeface="Roboto"/>
              </a:rPr>
              <a:t>**O</a:t>
            </a:r>
            <a:r>
              <a:rPr sz="2200" spc="-215" dirty="0">
                <a:latin typeface="Roboto"/>
                <a:cs typeface="Roboto"/>
              </a:rPr>
              <a:t> </a:t>
            </a:r>
            <a:r>
              <a:rPr sz="2200" spc="-25" dirty="0">
                <a:latin typeface="Roboto"/>
                <a:cs typeface="Roboto"/>
              </a:rPr>
              <a:t>TH</a:t>
            </a:r>
            <a:r>
              <a:rPr sz="2200" spc="-140" dirty="0">
                <a:latin typeface="Roboto"/>
                <a:cs typeface="Roboto"/>
              </a:rPr>
              <a:t> </a:t>
            </a:r>
            <a:r>
              <a:rPr sz="2200" spc="-75" dirty="0">
                <a:latin typeface="Roboto"/>
                <a:cs typeface="Roboto"/>
              </a:rPr>
              <a:t>E</a:t>
            </a:r>
            <a:r>
              <a:rPr sz="2200" spc="-250" dirty="0">
                <a:latin typeface="Roboto"/>
                <a:cs typeface="Roboto"/>
              </a:rPr>
              <a:t> </a:t>
            </a:r>
            <a:r>
              <a:rPr sz="2200" dirty="0">
                <a:latin typeface="Roboto"/>
                <a:cs typeface="Roboto"/>
              </a:rPr>
              <a:t>R</a:t>
            </a:r>
            <a:r>
              <a:rPr sz="2200" spc="270" dirty="0">
                <a:latin typeface="Roboto"/>
                <a:cs typeface="Roboto"/>
              </a:rPr>
              <a:t> </a:t>
            </a:r>
            <a:r>
              <a:rPr sz="2200" dirty="0">
                <a:latin typeface="Roboto"/>
                <a:cs typeface="Roboto"/>
              </a:rPr>
              <a:t>RE</a:t>
            </a:r>
            <a:r>
              <a:rPr sz="2200" spc="-254" dirty="0">
                <a:latin typeface="Roboto"/>
                <a:cs typeface="Roboto"/>
              </a:rPr>
              <a:t> </a:t>
            </a:r>
            <a:r>
              <a:rPr sz="2200" spc="85" dirty="0">
                <a:latin typeface="Roboto"/>
                <a:cs typeface="Roboto"/>
              </a:rPr>
              <a:t>LEVAN</a:t>
            </a:r>
            <a:r>
              <a:rPr sz="2200" spc="-140" dirty="0">
                <a:latin typeface="Roboto"/>
                <a:cs typeface="Roboto"/>
              </a:rPr>
              <a:t> </a:t>
            </a:r>
            <a:r>
              <a:rPr sz="2200" dirty="0">
                <a:latin typeface="Roboto"/>
                <a:cs typeface="Roboto"/>
              </a:rPr>
              <a:t>T</a:t>
            </a:r>
            <a:r>
              <a:rPr sz="2200" spc="320" dirty="0">
                <a:latin typeface="Roboto"/>
                <a:cs typeface="Roboto"/>
              </a:rPr>
              <a:t> </a:t>
            </a:r>
            <a:r>
              <a:rPr sz="2200" spc="-195" dirty="0">
                <a:latin typeface="Roboto"/>
                <a:cs typeface="Roboto"/>
              </a:rPr>
              <a:t>H</a:t>
            </a:r>
            <a:r>
              <a:rPr sz="2200" spc="-135" dirty="0">
                <a:latin typeface="Roboto"/>
                <a:cs typeface="Roboto"/>
              </a:rPr>
              <a:t> </a:t>
            </a:r>
            <a:r>
              <a:rPr sz="2200" spc="-210" dirty="0">
                <a:latin typeface="Roboto"/>
                <a:cs typeface="Roboto"/>
              </a:rPr>
              <a:t>I</a:t>
            </a:r>
            <a:r>
              <a:rPr sz="2200" spc="-225" dirty="0">
                <a:latin typeface="Roboto"/>
                <a:cs typeface="Roboto"/>
              </a:rPr>
              <a:t> </a:t>
            </a:r>
            <a:r>
              <a:rPr sz="2200" spc="55" dirty="0">
                <a:latin typeface="Roboto"/>
                <a:cs typeface="Roboto"/>
              </a:rPr>
              <a:t>STO</a:t>
            </a:r>
            <a:r>
              <a:rPr sz="2200" spc="-215" dirty="0">
                <a:latin typeface="Roboto"/>
                <a:cs typeface="Roboto"/>
              </a:rPr>
              <a:t> </a:t>
            </a:r>
            <a:r>
              <a:rPr sz="2200" spc="85" dirty="0">
                <a:latin typeface="Roboto"/>
                <a:cs typeface="Roboto"/>
              </a:rPr>
              <a:t>RY*</a:t>
            </a:r>
            <a:endParaRPr sz="2200">
              <a:latin typeface="Roboto"/>
              <a:cs typeface="Roboto"/>
            </a:endParaRPr>
          </a:p>
          <a:p>
            <a:pPr>
              <a:spcBef>
                <a:spcPts val="1015"/>
              </a:spcBef>
            </a:pPr>
            <a:endParaRPr sz="2000">
              <a:latin typeface="Roboto"/>
              <a:cs typeface="Roboto"/>
            </a:endParaRPr>
          </a:p>
          <a:p>
            <a:pPr marL="12701"/>
            <a:r>
              <a:rPr sz="2200" spc="-190" dirty="0">
                <a:latin typeface="Roboto"/>
                <a:cs typeface="Roboto"/>
              </a:rPr>
              <a:t>.</a:t>
            </a:r>
            <a:r>
              <a:rPr sz="2200" spc="-225" dirty="0">
                <a:latin typeface="Roboto"/>
                <a:cs typeface="Roboto"/>
              </a:rPr>
              <a:t> </a:t>
            </a:r>
            <a:r>
              <a:rPr sz="2200" spc="-90" dirty="0">
                <a:latin typeface="Roboto"/>
                <a:cs typeface="Roboto"/>
              </a:rPr>
              <a:t>P</a:t>
            </a:r>
            <a:r>
              <a:rPr sz="2200" spc="-250" dirty="0">
                <a:latin typeface="Roboto"/>
                <a:cs typeface="Roboto"/>
              </a:rPr>
              <a:t> </a:t>
            </a:r>
            <a:r>
              <a:rPr sz="2200" spc="60" dirty="0">
                <a:latin typeface="Roboto"/>
                <a:cs typeface="Roboto"/>
              </a:rPr>
              <a:t>ast</a:t>
            </a:r>
            <a:r>
              <a:rPr sz="2200" spc="315" dirty="0">
                <a:latin typeface="Roboto"/>
                <a:cs typeface="Roboto"/>
              </a:rPr>
              <a:t> </a:t>
            </a:r>
            <a:r>
              <a:rPr sz="2200" spc="-140" dirty="0">
                <a:latin typeface="Roboto"/>
                <a:cs typeface="Roboto"/>
              </a:rPr>
              <a:t>m</a:t>
            </a:r>
            <a:r>
              <a:rPr sz="2200" spc="-155" dirty="0">
                <a:latin typeface="Roboto"/>
                <a:cs typeface="Roboto"/>
              </a:rPr>
              <a:t> </a:t>
            </a:r>
            <a:r>
              <a:rPr sz="2200" dirty="0">
                <a:latin typeface="Roboto"/>
                <a:cs typeface="Roboto"/>
              </a:rPr>
              <a:t>ed</a:t>
            </a:r>
            <a:r>
              <a:rPr sz="2200" spc="-220" dirty="0">
                <a:latin typeface="Roboto"/>
                <a:cs typeface="Roboto"/>
              </a:rPr>
              <a:t> </a:t>
            </a:r>
            <a:r>
              <a:rPr sz="2200" spc="-165" dirty="0">
                <a:latin typeface="Roboto"/>
                <a:cs typeface="Roboto"/>
              </a:rPr>
              <a:t>i</a:t>
            </a:r>
            <a:r>
              <a:rPr sz="2200" spc="-275" dirty="0">
                <a:latin typeface="Roboto"/>
                <a:cs typeface="Roboto"/>
              </a:rPr>
              <a:t> </a:t>
            </a:r>
            <a:r>
              <a:rPr sz="2200" dirty="0">
                <a:latin typeface="Roboto"/>
                <a:cs typeface="Roboto"/>
              </a:rPr>
              <a:t>cal</a:t>
            </a:r>
            <a:r>
              <a:rPr sz="2200" spc="365" dirty="0">
                <a:latin typeface="Roboto"/>
                <a:cs typeface="Roboto"/>
              </a:rPr>
              <a:t> </a:t>
            </a:r>
            <a:r>
              <a:rPr sz="2200" spc="-155" dirty="0">
                <a:latin typeface="Roboto"/>
                <a:cs typeface="Roboto"/>
              </a:rPr>
              <a:t>h</a:t>
            </a:r>
            <a:r>
              <a:rPr sz="2200" spc="-200" dirty="0">
                <a:latin typeface="Roboto"/>
                <a:cs typeface="Roboto"/>
              </a:rPr>
              <a:t> </a:t>
            </a:r>
            <a:r>
              <a:rPr sz="2200" spc="-165" dirty="0">
                <a:latin typeface="Roboto"/>
                <a:cs typeface="Roboto"/>
              </a:rPr>
              <a:t>i</a:t>
            </a:r>
            <a:r>
              <a:rPr sz="2200" spc="-275" dirty="0">
                <a:latin typeface="Roboto"/>
                <a:cs typeface="Roboto"/>
              </a:rPr>
              <a:t> </a:t>
            </a:r>
            <a:r>
              <a:rPr sz="2200" dirty="0">
                <a:latin typeface="Roboto"/>
                <a:cs typeface="Roboto"/>
              </a:rPr>
              <a:t>sto</a:t>
            </a:r>
            <a:r>
              <a:rPr sz="2200" spc="-229" dirty="0">
                <a:latin typeface="Roboto"/>
                <a:cs typeface="Roboto"/>
              </a:rPr>
              <a:t> </a:t>
            </a:r>
            <a:r>
              <a:rPr sz="2200" spc="-25" dirty="0">
                <a:latin typeface="Roboto"/>
                <a:cs typeface="Roboto"/>
              </a:rPr>
              <a:t>ry</a:t>
            </a:r>
            <a:endParaRPr sz="2200">
              <a:latin typeface="Roboto"/>
              <a:cs typeface="Roboto"/>
            </a:endParaRPr>
          </a:p>
          <a:p>
            <a:pPr marL="12701">
              <a:spcBef>
                <a:spcPts val="359"/>
              </a:spcBef>
            </a:pPr>
            <a:r>
              <a:rPr sz="2200" spc="-190" dirty="0">
                <a:latin typeface="Roboto"/>
                <a:cs typeface="Roboto"/>
              </a:rPr>
              <a:t>.</a:t>
            </a:r>
            <a:r>
              <a:rPr sz="2200" spc="-210" dirty="0">
                <a:latin typeface="Roboto"/>
                <a:cs typeface="Roboto"/>
              </a:rPr>
              <a:t> </a:t>
            </a:r>
            <a:r>
              <a:rPr sz="2200" spc="-90" dirty="0">
                <a:latin typeface="Roboto"/>
                <a:cs typeface="Roboto"/>
              </a:rPr>
              <a:t>P</a:t>
            </a:r>
            <a:r>
              <a:rPr sz="2200" spc="-245" dirty="0">
                <a:latin typeface="Roboto"/>
                <a:cs typeface="Roboto"/>
              </a:rPr>
              <a:t> </a:t>
            </a:r>
            <a:r>
              <a:rPr sz="2200" spc="60" dirty="0">
                <a:latin typeface="Roboto"/>
                <a:cs typeface="Roboto"/>
              </a:rPr>
              <a:t>ast</a:t>
            </a:r>
            <a:r>
              <a:rPr sz="2200" spc="350" dirty="0">
                <a:latin typeface="Roboto"/>
                <a:cs typeface="Roboto"/>
              </a:rPr>
              <a:t> </a:t>
            </a:r>
            <a:r>
              <a:rPr sz="2200" dirty="0">
                <a:latin typeface="Roboto"/>
                <a:cs typeface="Roboto"/>
              </a:rPr>
              <a:t>surg</a:t>
            </a:r>
            <a:r>
              <a:rPr sz="2200" spc="-210" dirty="0">
                <a:latin typeface="Roboto"/>
                <a:cs typeface="Roboto"/>
              </a:rPr>
              <a:t> </a:t>
            </a:r>
            <a:r>
              <a:rPr sz="2200" spc="-165" dirty="0">
                <a:latin typeface="Roboto"/>
                <a:cs typeface="Roboto"/>
              </a:rPr>
              <a:t>i</a:t>
            </a:r>
            <a:r>
              <a:rPr sz="2200" spc="-260" dirty="0">
                <a:latin typeface="Roboto"/>
                <a:cs typeface="Roboto"/>
              </a:rPr>
              <a:t> </a:t>
            </a:r>
            <a:r>
              <a:rPr sz="2200" dirty="0">
                <a:latin typeface="Roboto"/>
                <a:cs typeface="Roboto"/>
              </a:rPr>
              <a:t>cal</a:t>
            </a:r>
            <a:r>
              <a:rPr sz="2200" spc="459" dirty="0">
                <a:latin typeface="Roboto"/>
                <a:cs typeface="Roboto"/>
              </a:rPr>
              <a:t> </a:t>
            </a:r>
            <a:r>
              <a:rPr sz="2200" spc="-155" dirty="0">
                <a:latin typeface="Roboto"/>
                <a:cs typeface="Roboto"/>
              </a:rPr>
              <a:t>h</a:t>
            </a:r>
            <a:r>
              <a:rPr sz="2200" spc="-250" dirty="0">
                <a:latin typeface="Roboto"/>
                <a:cs typeface="Roboto"/>
              </a:rPr>
              <a:t> </a:t>
            </a:r>
            <a:r>
              <a:rPr sz="2200" spc="-165" dirty="0">
                <a:latin typeface="Roboto"/>
                <a:cs typeface="Roboto"/>
              </a:rPr>
              <a:t>i</a:t>
            </a:r>
            <a:r>
              <a:rPr sz="2200" spc="-265" dirty="0">
                <a:latin typeface="Roboto"/>
                <a:cs typeface="Roboto"/>
              </a:rPr>
              <a:t> </a:t>
            </a:r>
            <a:r>
              <a:rPr sz="2200" spc="65" dirty="0">
                <a:latin typeface="Roboto"/>
                <a:cs typeface="Roboto"/>
              </a:rPr>
              <a:t>story</a:t>
            </a:r>
            <a:endParaRPr sz="2200">
              <a:latin typeface="Roboto"/>
              <a:cs typeface="Roboto"/>
            </a:endParaRPr>
          </a:p>
          <a:p>
            <a:pPr marL="12701">
              <a:spcBef>
                <a:spcPts val="355"/>
              </a:spcBef>
            </a:pPr>
            <a:r>
              <a:rPr sz="2200" dirty="0">
                <a:latin typeface="Roboto"/>
                <a:cs typeface="Roboto"/>
              </a:rPr>
              <a:t>.</a:t>
            </a:r>
            <a:r>
              <a:rPr sz="2200" spc="315" dirty="0">
                <a:latin typeface="Roboto"/>
                <a:cs typeface="Roboto"/>
              </a:rPr>
              <a:t> </a:t>
            </a:r>
            <a:r>
              <a:rPr sz="2200" spc="-140" dirty="0">
                <a:latin typeface="Roboto"/>
                <a:cs typeface="Roboto"/>
              </a:rPr>
              <a:t>D</a:t>
            </a:r>
            <a:r>
              <a:rPr sz="2200" spc="-215" dirty="0">
                <a:latin typeface="Roboto"/>
                <a:cs typeface="Roboto"/>
              </a:rPr>
              <a:t> </a:t>
            </a:r>
            <a:r>
              <a:rPr sz="2200" dirty="0">
                <a:latin typeface="Roboto"/>
                <a:cs typeface="Roboto"/>
              </a:rPr>
              <a:t>rug</a:t>
            </a:r>
            <a:r>
              <a:rPr sz="2200" spc="390" dirty="0">
                <a:latin typeface="Roboto"/>
                <a:cs typeface="Roboto"/>
              </a:rPr>
              <a:t> </a:t>
            </a:r>
            <a:r>
              <a:rPr sz="2200" spc="-155" dirty="0">
                <a:latin typeface="Roboto"/>
                <a:cs typeface="Roboto"/>
              </a:rPr>
              <a:t>h</a:t>
            </a:r>
            <a:r>
              <a:rPr sz="2200" spc="-220" dirty="0">
                <a:latin typeface="Roboto"/>
                <a:cs typeface="Roboto"/>
              </a:rPr>
              <a:t> </a:t>
            </a:r>
            <a:r>
              <a:rPr sz="2200" spc="-165" dirty="0">
                <a:latin typeface="Roboto"/>
                <a:cs typeface="Roboto"/>
              </a:rPr>
              <a:t>i</a:t>
            </a:r>
            <a:r>
              <a:rPr sz="2200" spc="-290" dirty="0">
                <a:latin typeface="Roboto"/>
                <a:cs typeface="Roboto"/>
              </a:rPr>
              <a:t> </a:t>
            </a:r>
            <a:r>
              <a:rPr sz="2200" dirty="0">
                <a:latin typeface="Roboto"/>
                <a:cs typeface="Roboto"/>
              </a:rPr>
              <a:t>sto</a:t>
            </a:r>
            <a:r>
              <a:rPr sz="2200" spc="-250" dirty="0">
                <a:latin typeface="Roboto"/>
                <a:cs typeface="Roboto"/>
              </a:rPr>
              <a:t> </a:t>
            </a:r>
            <a:r>
              <a:rPr sz="2200" spc="-25" dirty="0">
                <a:latin typeface="Roboto"/>
                <a:cs typeface="Roboto"/>
              </a:rPr>
              <a:t>ry</a:t>
            </a:r>
            <a:endParaRPr sz="2200">
              <a:latin typeface="Roboto"/>
              <a:cs typeface="Roboto"/>
            </a:endParaRPr>
          </a:p>
          <a:p>
            <a:pPr marL="12701">
              <a:spcBef>
                <a:spcPts val="355"/>
              </a:spcBef>
            </a:pPr>
            <a:r>
              <a:rPr sz="2200" spc="-190" dirty="0">
                <a:latin typeface="Roboto"/>
                <a:cs typeface="Roboto"/>
              </a:rPr>
              <a:t>.</a:t>
            </a:r>
            <a:r>
              <a:rPr sz="2200" spc="-240" dirty="0">
                <a:latin typeface="Roboto"/>
                <a:cs typeface="Roboto"/>
              </a:rPr>
              <a:t> </a:t>
            </a:r>
            <a:r>
              <a:rPr sz="2200" spc="-130" dirty="0">
                <a:latin typeface="Roboto"/>
                <a:cs typeface="Roboto"/>
              </a:rPr>
              <a:t>O</a:t>
            </a:r>
            <a:r>
              <a:rPr sz="2200" spc="-229" dirty="0">
                <a:latin typeface="Roboto"/>
                <a:cs typeface="Roboto"/>
              </a:rPr>
              <a:t> </a:t>
            </a:r>
            <a:r>
              <a:rPr sz="2200" spc="90" dirty="0">
                <a:latin typeface="Roboto"/>
                <a:cs typeface="Roboto"/>
              </a:rPr>
              <a:t>ccup</a:t>
            </a:r>
            <a:r>
              <a:rPr sz="2200" spc="-225" dirty="0">
                <a:latin typeface="Roboto"/>
                <a:cs typeface="Roboto"/>
              </a:rPr>
              <a:t> </a:t>
            </a:r>
            <a:r>
              <a:rPr sz="2200" spc="65" dirty="0">
                <a:latin typeface="Roboto"/>
                <a:cs typeface="Roboto"/>
              </a:rPr>
              <a:t>ation</a:t>
            </a:r>
            <a:r>
              <a:rPr sz="2200" spc="-220" dirty="0">
                <a:latin typeface="Roboto"/>
                <a:cs typeface="Roboto"/>
              </a:rPr>
              <a:t> </a:t>
            </a:r>
            <a:r>
              <a:rPr sz="2200" spc="-120" dirty="0">
                <a:latin typeface="Roboto"/>
                <a:cs typeface="Roboto"/>
              </a:rPr>
              <a:t>a</a:t>
            </a:r>
            <a:r>
              <a:rPr sz="2200" spc="-295" dirty="0">
                <a:latin typeface="Roboto"/>
                <a:cs typeface="Roboto"/>
              </a:rPr>
              <a:t> </a:t>
            </a:r>
            <a:r>
              <a:rPr sz="2200" dirty="0">
                <a:latin typeface="Roboto"/>
                <a:cs typeface="Roboto"/>
              </a:rPr>
              <a:t>l</a:t>
            </a:r>
            <a:r>
              <a:rPr sz="2200" spc="250" dirty="0">
                <a:latin typeface="Roboto"/>
                <a:cs typeface="Roboto"/>
              </a:rPr>
              <a:t> </a:t>
            </a:r>
            <a:r>
              <a:rPr sz="2200" spc="-155" dirty="0">
                <a:latin typeface="Roboto"/>
                <a:cs typeface="Roboto"/>
              </a:rPr>
              <a:t>h</a:t>
            </a:r>
            <a:r>
              <a:rPr sz="2200" spc="-220" dirty="0">
                <a:latin typeface="Roboto"/>
                <a:cs typeface="Roboto"/>
              </a:rPr>
              <a:t> </a:t>
            </a:r>
            <a:r>
              <a:rPr sz="2200" spc="-165" dirty="0">
                <a:latin typeface="Roboto"/>
                <a:cs typeface="Roboto"/>
              </a:rPr>
              <a:t>i</a:t>
            </a:r>
            <a:r>
              <a:rPr sz="2200" spc="-290" dirty="0">
                <a:latin typeface="Roboto"/>
                <a:cs typeface="Roboto"/>
              </a:rPr>
              <a:t> </a:t>
            </a:r>
            <a:r>
              <a:rPr sz="2200" dirty="0">
                <a:latin typeface="Roboto"/>
                <a:cs typeface="Roboto"/>
              </a:rPr>
              <a:t>sto</a:t>
            </a:r>
            <a:r>
              <a:rPr sz="2200" spc="-250" dirty="0">
                <a:latin typeface="Roboto"/>
                <a:cs typeface="Roboto"/>
              </a:rPr>
              <a:t> </a:t>
            </a:r>
            <a:r>
              <a:rPr sz="2200" spc="-25" dirty="0">
                <a:latin typeface="Roboto"/>
                <a:cs typeface="Roboto"/>
              </a:rPr>
              <a:t>ry</a:t>
            </a:r>
            <a:endParaRPr sz="2200">
              <a:latin typeface="Roboto"/>
              <a:cs typeface="Roboto"/>
            </a:endParaRPr>
          </a:p>
          <a:p>
            <a:pPr marL="12701">
              <a:spcBef>
                <a:spcPts val="355"/>
              </a:spcBef>
            </a:pPr>
            <a:r>
              <a:rPr sz="2200" dirty="0">
                <a:latin typeface="Roboto"/>
                <a:cs typeface="Roboto"/>
              </a:rPr>
              <a:t>.</a:t>
            </a:r>
            <a:r>
              <a:rPr sz="2200" spc="120" dirty="0">
                <a:latin typeface="Roboto"/>
                <a:cs typeface="Roboto"/>
              </a:rPr>
              <a:t> </a:t>
            </a:r>
            <a:r>
              <a:rPr sz="2200" spc="-85" dirty="0">
                <a:latin typeface="Roboto"/>
                <a:cs typeface="Roboto"/>
              </a:rPr>
              <a:t>S</a:t>
            </a:r>
            <a:r>
              <a:rPr sz="2200" spc="-254" dirty="0">
                <a:latin typeface="Roboto"/>
                <a:cs typeface="Roboto"/>
              </a:rPr>
              <a:t> </a:t>
            </a:r>
            <a:r>
              <a:rPr sz="2200" spc="-140" dirty="0">
                <a:latin typeface="Roboto"/>
                <a:cs typeface="Roboto"/>
              </a:rPr>
              <a:t>m</a:t>
            </a:r>
            <a:r>
              <a:rPr sz="2200" spc="-180" dirty="0">
                <a:latin typeface="Roboto"/>
                <a:cs typeface="Roboto"/>
              </a:rPr>
              <a:t> </a:t>
            </a:r>
            <a:r>
              <a:rPr sz="2200" spc="60" dirty="0">
                <a:latin typeface="Roboto"/>
                <a:cs typeface="Roboto"/>
              </a:rPr>
              <a:t>okin</a:t>
            </a:r>
            <a:r>
              <a:rPr sz="2200" spc="-220" dirty="0">
                <a:latin typeface="Roboto"/>
                <a:cs typeface="Roboto"/>
              </a:rPr>
              <a:t> </a:t>
            </a:r>
            <a:r>
              <a:rPr sz="2200" dirty="0">
                <a:latin typeface="Roboto"/>
                <a:cs typeface="Roboto"/>
              </a:rPr>
              <a:t>g</a:t>
            </a:r>
            <a:r>
              <a:rPr sz="2200" spc="315" dirty="0">
                <a:latin typeface="Roboto"/>
                <a:cs typeface="Roboto"/>
              </a:rPr>
              <a:t> </a:t>
            </a:r>
            <a:r>
              <a:rPr sz="2200" spc="-155" dirty="0">
                <a:latin typeface="Roboto"/>
                <a:cs typeface="Roboto"/>
              </a:rPr>
              <a:t>h</a:t>
            </a:r>
            <a:r>
              <a:rPr sz="2200" spc="-280" dirty="0">
                <a:latin typeface="Roboto"/>
                <a:cs typeface="Roboto"/>
              </a:rPr>
              <a:t> </a:t>
            </a:r>
            <a:r>
              <a:rPr sz="2200" spc="-165" dirty="0">
                <a:latin typeface="Roboto"/>
                <a:cs typeface="Roboto"/>
              </a:rPr>
              <a:t>i</a:t>
            </a:r>
            <a:r>
              <a:rPr sz="2200" spc="-290" dirty="0">
                <a:latin typeface="Roboto"/>
                <a:cs typeface="Roboto"/>
              </a:rPr>
              <a:t> </a:t>
            </a:r>
            <a:r>
              <a:rPr sz="2200" spc="65" dirty="0">
                <a:latin typeface="Roboto"/>
                <a:cs typeface="Roboto"/>
              </a:rPr>
              <a:t>story</a:t>
            </a:r>
            <a:endParaRPr sz="22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2387" y="106602"/>
            <a:ext cx="7714615" cy="468630"/>
          </a:xfrm>
          <a:custGeom>
            <a:avLst/>
            <a:gdLst/>
            <a:ahLst/>
            <a:cxnLst/>
            <a:rect l="l" t="t" r="r" b="b"/>
            <a:pathLst>
              <a:path w="7714615" h="468630">
                <a:moveTo>
                  <a:pt x="7714511" y="468206"/>
                </a:moveTo>
                <a:lnTo>
                  <a:pt x="0" y="468206"/>
                </a:lnTo>
                <a:lnTo>
                  <a:pt x="0" y="0"/>
                </a:lnTo>
                <a:lnTo>
                  <a:pt x="7714511" y="0"/>
                </a:lnTo>
                <a:lnTo>
                  <a:pt x="7714511" y="468206"/>
                </a:lnTo>
                <a:close/>
              </a:path>
            </a:pathLst>
          </a:custGeom>
          <a:solidFill>
            <a:srgbClr val="DE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32387" y="805591"/>
            <a:ext cx="7714615" cy="3225165"/>
          </a:xfrm>
          <a:custGeom>
            <a:avLst/>
            <a:gdLst/>
            <a:ahLst/>
            <a:cxnLst/>
            <a:rect l="l" t="t" r="r" b="b"/>
            <a:pathLst>
              <a:path w="7714615" h="3225165">
                <a:moveTo>
                  <a:pt x="7714511" y="3225060"/>
                </a:moveTo>
                <a:lnTo>
                  <a:pt x="0" y="3225060"/>
                </a:lnTo>
                <a:lnTo>
                  <a:pt x="0" y="0"/>
                </a:lnTo>
                <a:lnTo>
                  <a:pt x="7714511" y="0"/>
                </a:lnTo>
                <a:lnTo>
                  <a:pt x="7714511" y="3225060"/>
                </a:lnTo>
                <a:close/>
              </a:path>
            </a:pathLst>
          </a:custGeom>
          <a:solidFill>
            <a:srgbClr val="F9CB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7783" y="-2707559"/>
            <a:ext cx="6762115" cy="373531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68342" indent="-355641">
              <a:spcBef>
                <a:spcPts val="130"/>
              </a:spcBef>
              <a:buSzPct val="97560"/>
              <a:buFont typeface="Arial"/>
              <a:buChar char="●"/>
              <a:tabLst>
                <a:tab pos="368342" algn="l"/>
              </a:tabLst>
            </a:pPr>
            <a:r>
              <a:rPr sz="2050" b="1" spc="-190" dirty="0">
                <a:latin typeface="Arial"/>
                <a:cs typeface="Arial"/>
              </a:rPr>
              <a:t>PHYSICAL</a:t>
            </a:r>
            <a:r>
              <a:rPr sz="2050" b="1" spc="-165" dirty="0">
                <a:latin typeface="Arial"/>
                <a:cs typeface="Arial"/>
              </a:rPr>
              <a:t> </a:t>
            </a:r>
            <a:r>
              <a:rPr sz="2050" b="1" spc="-95" dirty="0">
                <a:latin typeface="Arial"/>
                <a:cs typeface="Arial"/>
              </a:rPr>
              <a:t>EXAMINATIONS:-</a:t>
            </a:r>
            <a:endParaRPr sz="2050">
              <a:latin typeface="Arial"/>
              <a:cs typeface="Arial"/>
            </a:endParaRPr>
          </a:p>
          <a:p>
            <a:pPr>
              <a:spcBef>
                <a:spcPts val="755"/>
              </a:spcBef>
            </a:pPr>
            <a:endParaRPr sz="1900">
              <a:latin typeface="Arial"/>
              <a:cs typeface="Arial"/>
            </a:endParaRPr>
          </a:p>
          <a:p>
            <a:pPr marL="12701"/>
            <a:r>
              <a:rPr sz="1750" spc="-125" dirty="0">
                <a:latin typeface="Roboto"/>
                <a:cs typeface="Roboto"/>
              </a:rPr>
              <a:t>G</a:t>
            </a:r>
            <a:r>
              <a:rPr sz="1750" spc="-7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en</a:t>
            </a:r>
            <a:r>
              <a:rPr sz="1750" spc="-18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eral</a:t>
            </a:r>
            <a:r>
              <a:rPr sz="1750" spc="405" dirty="0">
                <a:latin typeface="Roboto"/>
                <a:cs typeface="Roboto"/>
              </a:rPr>
              <a:t> </a:t>
            </a:r>
            <a:r>
              <a:rPr sz="1750" spc="-55" dirty="0">
                <a:latin typeface="Roboto"/>
                <a:cs typeface="Roboto"/>
              </a:rPr>
              <a:t>in</a:t>
            </a:r>
            <a:r>
              <a:rPr sz="1750" spc="-18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sp</a:t>
            </a:r>
            <a:r>
              <a:rPr sz="1750" spc="-165" dirty="0">
                <a:latin typeface="Roboto"/>
                <a:cs typeface="Roboto"/>
              </a:rPr>
              <a:t> </a:t>
            </a:r>
            <a:r>
              <a:rPr sz="1750" spc="65" dirty="0">
                <a:latin typeface="Roboto"/>
                <a:cs typeface="Roboto"/>
              </a:rPr>
              <a:t>ection</a:t>
            </a:r>
            <a:endParaRPr sz="1750">
              <a:latin typeface="Roboto"/>
              <a:cs typeface="Roboto"/>
            </a:endParaRPr>
          </a:p>
          <a:p>
            <a:pPr>
              <a:spcBef>
                <a:spcPts val="700"/>
              </a:spcBef>
            </a:pPr>
            <a:endParaRPr sz="1600">
              <a:latin typeface="Roboto"/>
              <a:cs typeface="Roboto"/>
            </a:endParaRPr>
          </a:p>
          <a:p>
            <a:pPr marL="12701"/>
            <a:r>
              <a:rPr sz="1750" dirty="0">
                <a:latin typeface="Roboto"/>
                <a:cs typeface="Roboto"/>
              </a:rPr>
              <a:t>.</a:t>
            </a:r>
            <a:r>
              <a:rPr sz="1750" spc="31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An</a:t>
            </a:r>
            <a:r>
              <a:rPr sz="1750" spc="-195" dirty="0">
                <a:latin typeface="Roboto"/>
                <a:cs typeface="Roboto"/>
              </a:rPr>
              <a:t> </a:t>
            </a:r>
            <a:r>
              <a:rPr sz="1750" spc="65" dirty="0">
                <a:latin typeface="Roboto"/>
                <a:cs typeface="Roboto"/>
              </a:rPr>
              <a:t>xiety</a:t>
            </a:r>
            <a:r>
              <a:rPr sz="1750" spc="175" dirty="0">
                <a:latin typeface="Roboto"/>
                <a:cs typeface="Roboto"/>
              </a:rPr>
              <a:t> </a:t>
            </a:r>
            <a:r>
              <a:rPr sz="1750" spc="-100" dirty="0">
                <a:latin typeface="Roboto"/>
                <a:cs typeface="Roboto"/>
              </a:rPr>
              <a:t>m</a:t>
            </a:r>
            <a:r>
              <a:rPr sz="1750" spc="-6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ay</a:t>
            </a:r>
            <a:r>
              <a:rPr sz="1750" spc="245" dirty="0">
                <a:latin typeface="Roboto"/>
                <a:cs typeface="Roboto"/>
              </a:rPr>
              <a:t> </a:t>
            </a:r>
            <a:r>
              <a:rPr sz="1750" spc="-55" dirty="0">
                <a:latin typeface="Roboto"/>
                <a:cs typeface="Roboto"/>
              </a:rPr>
              <a:t>in</a:t>
            </a:r>
            <a:r>
              <a:rPr sz="1750" spc="-125" dirty="0">
                <a:latin typeface="Roboto"/>
                <a:cs typeface="Roboto"/>
              </a:rPr>
              <a:t> </a:t>
            </a:r>
            <a:r>
              <a:rPr sz="1750" spc="-114" dirty="0">
                <a:latin typeface="Roboto"/>
                <a:cs typeface="Roboto"/>
              </a:rPr>
              <a:t>d</a:t>
            </a:r>
            <a:r>
              <a:rPr sz="1750" spc="-215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15" dirty="0">
                <a:latin typeface="Roboto"/>
                <a:cs typeface="Roboto"/>
              </a:rPr>
              <a:t> </a:t>
            </a:r>
            <a:r>
              <a:rPr sz="1750" spc="70" dirty="0">
                <a:latin typeface="Roboto"/>
                <a:cs typeface="Roboto"/>
              </a:rPr>
              <a:t>cate</a:t>
            </a:r>
            <a:r>
              <a:rPr sz="1750" spc="325" dirty="0">
                <a:latin typeface="Roboto"/>
                <a:cs typeface="Roboto"/>
              </a:rPr>
              <a:t> </a:t>
            </a:r>
            <a:r>
              <a:rPr sz="1750" spc="-85" dirty="0">
                <a:latin typeface="Roboto"/>
                <a:cs typeface="Roboto"/>
              </a:rPr>
              <a:t>p</a:t>
            </a:r>
            <a:r>
              <a:rPr sz="1750" spc="-18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atien</a:t>
            </a:r>
            <a:r>
              <a:rPr sz="1750" spc="-12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</a:t>
            </a:r>
            <a:r>
              <a:rPr sz="1750" spc="225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h</a:t>
            </a:r>
            <a:r>
              <a:rPr sz="1750" spc="-195" dirty="0">
                <a:latin typeface="Roboto"/>
                <a:cs typeface="Roboto"/>
              </a:rPr>
              <a:t> </a:t>
            </a:r>
            <a:r>
              <a:rPr sz="1750" spc="75" dirty="0">
                <a:latin typeface="Roboto"/>
                <a:cs typeface="Roboto"/>
              </a:rPr>
              <a:t>ave</a:t>
            </a:r>
            <a:r>
              <a:rPr sz="1750" spc="260" dirty="0">
                <a:latin typeface="Roboto"/>
                <a:cs typeface="Roboto"/>
              </a:rPr>
              <a:t> </a:t>
            </a:r>
            <a:r>
              <a:rPr sz="1750" spc="-10" dirty="0">
                <a:latin typeface="Roboto"/>
                <a:cs typeface="Roboto"/>
              </a:rPr>
              <a:t>An</a:t>
            </a:r>
            <a:r>
              <a:rPr sz="1750" spc="-125" dirty="0">
                <a:latin typeface="Roboto"/>
                <a:cs typeface="Roboto"/>
              </a:rPr>
              <a:t> </a:t>
            </a:r>
            <a:r>
              <a:rPr sz="1750" spc="65" dirty="0">
                <a:latin typeface="Roboto"/>
                <a:cs typeface="Roboto"/>
              </a:rPr>
              <a:t>xiety</a:t>
            </a:r>
            <a:r>
              <a:rPr sz="1750" spc="175" dirty="0">
                <a:latin typeface="Roboto"/>
                <a:cs typeface="Roboto"/>
              </a:rPr>
              <a:t> </a:t>
            </a:r>
            <a:r>
              <a:rPr sz="1750" spc="-100" dirty="0">
                <a:latin typeface="Roboto"/>
                <a:cs typeface="Roboto"/>
              </a:rPr>
              <a:t>D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1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sord</a:t>
            </a:r>
            <a:r>
              <a:rPr sz="1750" spc="-145" dirty="0">
                <a:latin typeface="Roboto"/>
                <a:cs typeface="Roboto"/>
              </a:rPr>
              <a:t> </a:t>
            </a:r>
            <a:r>
              <a:rPr sz="1750" spc="40" dirty="0">
                <a:latin typeface="Roboto"/>
                <a:cs typeface="Roboto"/>
              </a:rPr>
              <a:t>er</a:t>
            </a:r>
            <a:endParaRPr sz="1750">
              <a:latin typeface="Roboto"/>
              <a:cs typeface="Roboto"/>
            </a:endParaRPr>
          </a:p>
          <a:p>
            <a:pPr marL="12701">
              <a:spcBef>
                <a:spcPts val="320"/>
              </a:spcBef>
            </a:pPr>
            <a:r>
              <a:rPr sz="1750" spc="-155" dirty="0">
                <a:latin typeface="Roboto"/>
                <a:cs typeface="Roboto"/>
              </a:rPr>
              <a:t>.</a:t>
            </a:r>
            <a:r>
              <a:rPr sz="1750" spc="-175" dirty="0">
                <a:latin typeface="Roboto"/>
                <a:cs typeface="Roboto"/>
              </a:rPr>
              <a:t> </a:t>
            </a:r>
            <a:r>
              <a:rPr sz="1750" spc="60" dirty="0">
                <a:latin typeface="Roboto"/>
                <a:cs typeface="Roboto"/>
              </a:rPr>
              <a:t>Resp</a:t>
            </a:r>
            <a:r>
              <a:rPr sz="1750" spc="-195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spc="-30" dirty="0">
                <a:latin typeface="Roboto"/>
                <a:cs typeface="Roboto"/>
              </a:rPr>
              <a:t>ra</a:t>
            </a:r>
            <a:r>
              <a:rPr sz="1750" spc="-150" dirty="0">
                <a:latin typeface="Roboto"/>
                <a:cs typeface="Roboto"/>
              </a:rPr>
              <a:t> </a:t>
            </a:r>
            <a:r>
              <a:rPr sz="1750" spc="55" dirty="0">
                <a:latin typeface="Roboto"/>
                <a:cs typeface="Roboto"/>
              </a:rPr>
              <a:t>tory</a:t>
            </a:r>
            <a:r>
              <a:rPr sz="1750" spc="150" dirty="0">
                <a:latin typeface="Roboto"/>
                <a:cs typeface="Roboto"/>
              </a:rPr>
              <a:t> </a:t>
            </a:r>
            <a:r>
              <a:rPr sz="1750" spc="-100" dirty="0">
                <a:latin typeface="Roboto"/>
                <a:cs typeface="Roboto"/>
              </a:rPr>
              <a:t>D</a:t>
            </a:r>
            <a:r>
              <a:rPr sz="1750" spc="-150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5" dirty="0">
                <a:latin typeface="Roboto"/>
                <a:cs typeface="Roboto"/>
              </a:rPr>
              <a:t> </a:t>
            </a:r>
            <a:r>
              <a:rPr sz="1750" spc="65" dirty="0">
                <a:latin typeface="Roboto"/>
                <a:cs typeface="Roboto"/>
              </a:rPr>
              <a:t>stress</a:t>
            </a:r>
            <a:r>
              <a:rPr sz="1750" spc="215" dirty="0">
                <a:latin typeface="Roboto"/>
                <a:cs typeface="Roboto"/>
              </a:rPr>
              <a:t> </a:t>
            </a:r>
            <a:r>
              <a:rPr sz="1750" spc="-50" dirty="0">
                <a:latin typeface="Roboto"/>
                <a:cs typeface="Roboto"/>
              </a:rPr>
              <a:t>?</a:t>
            </a:r>
            <a:endParaRPr sz="1750">
              <a:latin typeface="Roboto"/>
              <a:cs typeface="Roboto"/>
            </a:endParaRPr>
          </a:p>
          <a:p>
            <a:pPr marL="12701">
              <a:spcBef>
                <a:spcPts val="260"/>
              </a:spcBef>
            </a:pPr>
            <a:r>
              <a:rPr sz="1750" spc="-155" dirty="0">
                <a:latin typeface="Roboto"/>
                <a:cs typeface="Roboto"/>
              </a:rPr>
              <a:t>.</a:t>
            </a:r>
            <a:r>
              <a:rPr sz="1750" spc="-17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Ab</a:t>
            </a:r>
            <a:r>
              <a:rPr sz="1750" spc="-195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5" dirty="0">
                <a:latin typeface="Roboto"/>
                <a:cs typeface="Roboto"/>
              </a:rPr>
              <a:t> </a:t>
            </a:r>
            <a:r>
              <a:rPr sz="1750" spc="-150" dirty="0">
                <a:latin typeface="Roboto"/>
                <a:cs typeface="Roboto"/>
              </a:rPr>
              <a:t>l</a:t>
            </a:r>
            <a:r>
              <a:rPr sz="1750" spc="-265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ty</a:t>
            </a:r>
            <a:r>
              <a:rPr sz="1750" spc="229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to</a:t>
            </a:r>
            <a:r>
              <a:rPr sz="1750" spc="310" dirty="0">
                <a:latin typeface="Roboto"/>
                <a:cs typeface="Roboto"/>
              </a:rPr>
              <a:t> </a:t>
            </a:r>
            <a:r>
              <a:rPr sz="1750" spc="110" dirty="0">
                <a:latin typeface="Roboto"/>
                <a:cs typeface="Roboto"/>
              </a:rPr>
              <a:t>speak-</a:t>
            </a:r>
            <a:r>
              <a:rPr sz="1750" dirty="0">
                <a:latin typeface="Roboto"/>
                <a:cs typeface="Roboto"/>
              </a:rPr>
              <a:t>in</a:t>
            </a:r>
            <a:r>
              <a:rPr sz="1750" spc="32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sen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ten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85" dirty="0">
                <a:latin typeface="Roboto"/>
                <a:cs typeface="Roboto"/>
              </a:rPr>
              <a:t>ces,</a:t>
            </a:r>
            <a:r>
              <a:rPr sz="1750" spc="145" dirty="0">
                <a:latin typeface="Roboto"/>
                <a:cs typeface="Roboto"/>
              </a:rPr>
              <a:t> </a:t>
            </a:r>
            <a:r>
              <a:rPr sz="1750" spc="-85" dirty="0">
                <a:latin typeface="Roboto"/>
                <a:cs typeface="Roboto"/>
              </a:rPr>
              <a:t>p</a:t>
            </a:r>
            <a:r>
              <a:rPr sz="1750" spc="-19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h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80" dirty="0">
                <a:latin typeface="Roboto"/>
                <a:cs typeface="Roboto"/>
              </a:rPr>
              <a:t>rase,</a:t>
            </a:r>
            <a:r>
              <a:rPr sz="1750" spc="145" dirty="0">
                <a:latin typeface="Roboto"/>
                <a:cs typeface="Roboto"/>
              </a:rPr>
              <a:t> </a:t>
            </a:r>
            <a:r>
              <a:rPr sz="1750" spc="-20" dirty="0">
                <a:latin typeface="Roboto"/>
                <a:cs typeface="Roboto"/>
              </a:rPr>
              <a:t>w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ord</a:t>
            </a:r>
            <a:r>
              <a:rPr sz="1750" spc="-15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,</a:t>
            </a:r>
            <a:r>
              <a:rPr sz="1750" spc="145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u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n</a:t>
            </a:r>
            <a:r>
              <a:rPr sz="1750" spc="-13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ab</a:t>
            </a:r>
            <a:r>
              <a:rPr sz="1750" spc="-195" dirty="0">
                <a:latin typeface="Roboto"/>
                <a:cs typeface="Roboto"/>
              </a:rPr>
              <a:t> </a:t>
            </a:r>
            <a:r>
              <a:rPr sz="1750" spc="-150" dirty="0">
                <a:latin typeface="Roboto"/>
                <a:cs typeface="Roboto"/>
              </a:rPr>
              <a:t>l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e</a:t>
            </a:r>
            <a:r>
              <a:rPr sz="1750" spc="23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to</a:t>
            </a:r>
            <a:r>
              <a:rPr sz="1750" spc="3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sp</a:t>
            </a:r>
            <a:r>
              <a:rPr sz="1750" spc="-190" dirty="0">
                <a:latin typeface="Roboto"/>
                <a:cs typeface="Roboto"/>
              </a:rPr>
              <a:t> </a:t>
            </a:r>
            <a:r>
              <a:rPr sz="1750" spc="-10" dirty="0">
                <a:latin typeface="Roboto"/>
                <a:cs typeface="Roboto"/>
              </a:rPr>
              <a:t>ea</a:t>
            </a:r>
            <a:r>
              <a:rPr sz="1750" spc="-150" dirty="0">
                <a:latin typeface="Roboto"/>
                <a:cs typeface="Roboto"/>
              </a:rPr>
              <a:t> </a:t>
            </a:r>
            <a:r>
              <a:rPr sz="1750" spc="-50" dirty="0">
                <a:latin typeface="Roboto"/>
                <a:cs typeface="Roboto"/>
              </a:rPr>
              <a:t>k</a:t>
            </a:r>
            <a:endParaRPr sz="1750">
              <a:latin typeface="Roboto"/>
              <a:cs typeface="Roboto"/>
            </a:endParaRPr>
          </a:p>
          <a:p>
            <a:pPr marL="12701">
              <a:spcBef>
                <a:spcPts val="260"/>
              </a:spcBef>
            </a:pPr>
            <a:r>
              <a:rPr sz="1750" spc="-155" dirty="0">
                <a:latin typeface="Roboto"/>
                <a:cs typeface="Roboto"/>
              </a:rPr>
              <a:t>.</a:t>
            </a:r>
            <a:r>
              <a:rPr sz="1750" spc="-175" dirty="0">
                <a:latin typeface="Roboto"/>
                <a:cs typeface="Roboto"/>
              </a:rPr>
              <a:t> I</a:t>
            </a:r>
            <a:r>
              <a:rPr sz="1750" spc="-23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s</a:t>
            </a:r>
            <a:r>
              <a:rPr sz="1750" spc="285" dirty="0">
                <a:latin typeface="Roboto"/>
                <a:cs typeface="Roboto"/>
              </a:rPr>
              <a:t> </a:t>
            </a:r>
            <a:r>
              <a:rPr sz="1750" spc="-35" dirty="0">
                <a:latin typeface="Roboto"/>
                <a:cs typeface="Roboto"/>
              </a:rPr>
              <a:t>th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ere</a:t>
            </a:r>
            <a:r>
              <a:rPr sz="1750" spc="235" dirty="0">
                <a:latin typeface="Roboto"/>
                <a:cs typeface="Roboto"/>
              </a:rPr>
              <a:t> </a:t>
            </a:r>
            <a:r>
              <a:rPr sz="1750" spc="-95" dirty="0">
                <a:latin typeface="Roboto"/>
                <a:cs typeface="Roboto"/>
              </a:rPr>
              <a:t>a</a:t>
            </a:r>
            <a:r>
              <a:rPr sz="1750" spc="-155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n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y</a:t>
            </a:r>
            <a:r>
              <a:rPr sz="1750" spc="155" dirty="0">
                <a:latin typeface="Roboto"/>
                <a:cs typeface="Roboto"/>
              </a:rPr>
              <a:t> </a:t>
            </a:r>
            <a:r>
              <a:rPr sz="1750" spc="-95" dirty="0">
                <a:latin typeface="Roboto"/>
                <a:cs typeface="Roboto"/>
              </a:rPr>
              <a:t>a</a:t>
            </a:r>
            <a:r>
              <a:rPr sz="1750" spc="-15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u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-114" dirty="0">
                <a:latin typeface="Roboto"/>
                <a:cs typeface="Roboto"/>
              </a:rPr>
              <a:t>d</a:t>
            </a:r>
            <a:r>
              <a:rPr sz="1750" spc="-155" dirty="0">
                <a:latin typeface="Roboto"/>
                <a:cs typeface="Roboto"/>
              </a:rPr>
              <a:t> </a:t>
            </a:r>
            <a:r>
              <a:rPr sz="1750" spc="-40" dirty="0">
                <a:latin typeface="Roboto"/>
                <a:cs typeface="Roboto"/>
              </a:rPr>
              <a:t>ib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-150" dirty="0">
                <a:latin typeface="Roboto"/>
                <a:cs typeface="Roboto"/>
              </a:rPr>
              <a:t>l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e</a:t>
            </a:r>
            <a:r>
              <a:rPr sz="1750" spc="229" dirty="0">
                <a:latin typeface="Roboto"/>
                <a:cs typeface="Roboto"/>
              </a:rPr>
              <a:t> </a:t>
            </a:r>
            <a:r>
              <a:rPr sz="1750" spc="-20" dirty="0">
                <a:latin typeface="Roboto"/>
                <a:cs typeface="Roboto"/>
              </a:rPr>
              <a:t>w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h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80" dirty="0">
                <a:latin typeface="Roboto"/>
                <a:cs typeface="Roboto"/>
              </a:rPr>
              <a:t>eeze</a:t>
            </a:r>
            <a:r>
              <a:rPr sz="1750" spc="235" dirty="0">
                <a:latin typeface="Roboto"/>
                <a:cs typeface="Roboto"/>
              </a:rPr>
              <a:t> </a:t>
            </a:r>
            <a:r>
              <a:rPr sz="1750" spc="60" dirty="0">
                <a:latin typeface="Roboto"/>
                <a:cs typeface="Roboto"/>
              </a:rPr>
              <a:t>or</a:t>
            </a:r>
            <a:r>
              <a:rPr sz="1750" spc="16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strid</a:t>
            </a:r>
            <a:r>
              <a:rPr sz="1750" spc="-16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or?</a:t>
            </a:r>
            <a:r>
              <a:rPr sz="1750" spc="280" dirty="0">
                <a:latin typeface="Roboto"/>
                <a:cs typeface="Roboto"/>
              </a:rPr>
              <a:t> </a:t>
            </a:r>
            <a:r>
              <a:rPr sz="1750" spc="-175" dirty="0">
                <a:latin typeface="Roboto"/>
                <a:cs typeface="Roboto"/>
              </a:rPr>
              <a:t>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s</a:t>
            </a:r>
            <a:r>
              <a:rPr sz="1750" spc="285" dirty="0">
                <a:latin typeface="Roboto"/>
                <a:cs typeface="Roboto"/>
              </a:rPr>
              <a:t> </a:t>
            </a:r>
            <a:r>
              <a:rPr sz="1750" spc="-35" dirty="0">
                <a:latin typeface="Roboto"/>
                <a:cs typeface="Roboto"/>
              </a:rPr>
              <a:t>th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e</a:t>
            </a:r>
            <a:r>
              <a:rPr sz="1750" spc="300" dirty="0">
                <a:latin typeface="Roboto"/>
                <a:cs typeface="Roboto"/>
              </a:rPr>
              <a:t> </a:t>
            </a:r>
            <a:r>
              <a:rPr sz="1750" spc="70" dirty="0">
                <a:latin typeface="Roboto"/>
                <a:cs typeface="Roboto"/>
              </a:rPr>
              <a:t>voice</a:t>
            </a:r>
            <a:r>
              <a:rPr sz="1750" spc="305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h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70" dirty="0">
                <a:latin typeface="Roboto"/>
                <a:cs typeface="Roboto"/>
              </a:rPr>
              <a:t>oarse?</a:t>
            </a:r>
            <a:endParaRPr sz="1750">
              <a:latin typeface="Roboto"/>
              <a:cs typeface="Roboto"/>
            </a:endParaRPr>
          </a:p>
          <a:p>
            <a:pPr marL="12701">
              <a:spcBef>
                <a:spcPts val="320"/>
              </a:spcBef>
            </a:pPr>
            <a:r>
              <a:rPr sz="1750" spc="-155" dirty="0">
                <a:latin typeface="Roboto"/>
                <a:cs typeface="Roboto"/>
              </a:rPr>
              <a:t>.</a:t>
            </a:r>
            <a:r>
              <a:rPr sz="1750" spc="-17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Pa</a:t>
            </a:r>
            <a:r>
              <a:rPr sz="1750" spc="-155" dirty="0">
                <a:latin typeface="Roboto"/>
                <a:cs typeface="Roboto"/>
              </a:rPr>
              <a:t> </a:t>
            </a:r>
            <a:r>
              <a:rPr sz="1750" spc="-40" dirty="0">
                <a:latin typeface="Roboto"/>
                <a:cs typeface="Roboto"/>
              </a:rPr>
              <a:t>ti</a:t>
            </a:r>
            <a:r>
              <a:rPr sz="1750" spc="-225" dirty="0">
                <a:latin typeface="Roboto"/>
                <a:cs typeface="Roboto"/>
              </a:rPr>
              <a:t> </a:t>
            </a:r>
            <a:r>
              <a:rPr sz="1750" spc="-25" dirty="0">
                <a:latin typeface="Roboto"/>
                <a:cs typeface="Roboto"/>
              </a:rPr>
              <a:t>en</a:t>
            </a:r>
            <a:r>
              <a:rPr sz="1750" spc="-14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t's</a:t>
            </a:r>
            <a:r>
              <a:rPr sz="1750" spc="280" dirty="0">
                <a:latin typeface="Roboto"/>
                <a:cs typeface="Roboto"/>
              </a:rPr>
              <a:t> </a:t>
            </a:r>
            <a:r>
              <a:rPr sz="1750" spc="-85" dirty="0">
                <a:latin typeface="Roboto"/>
                <a:cs typeface="Roboto"/>
              </a:rPr>
              <a:t>p</a:t>
            </a:r>
            <a:r>
              <a:rPr sz="1750" spc="-195" dirty="0">
                <a:latin typeface="Roboto"/>
                <a:cs typeface="Roboto"/>
              </a:rPr>
              <a:t> </a:t>
            </a:r>
            <a:r>
              <a:rPr sz="1750" spc="50" dirty="0">
                <a:latin typeface="Roboto"/>
                <a:cs typeface="Roboto"/>
              </a:rPr>
              <a:t>osition</a:t>
            </a:r>
            <a:endParaRPr sz="1750">
              <a:latin typeface="Roboto"/>
              <a:cs typeface="Roboto"/>
            </a:endParaRPr>
          </a:p>
          <a:p>
            <a:pPr marL="12701">
              <a:spcBef>
                <a:spcPts val="260"/>
              </a:spcBef>
            </a:pPr>
            <a:r>
              <a:rPr sz="1750" spc="-155" dirty="0">
                <a:latin typeface="Roboto"/>
                <a:cs typeface="Roboto"/>
              </a:rPr>
              <a:t>.</a:t>
            </a:r>
            <a:r>
              <a:rPr sz="1750" spc="-175" dirty="0">
                <a:latin typeface="Roboto"/>
                <a:cs typeface="Roboto"/>
              </a:rPr>
              <a:t> </a:t>
            </a:r>
            <a:r>
              <a:rPr sz="1750" spc="55" dirty="0">
                <a:latin typeface="Roboto"/>
                <a:cs typeface="Roboto"/>
              </a:rPr>
              <a:t>Cyan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60" dirty="0">
                <a:latin typeface="Roboto"/>
                <a:cs typeface="Roboto"/>
              </a:rPr>
              <a:t>osis</a:t>
            </a:r>
            <a:r>
              <a:rPr sz="1750" spc="290" dirty="0">
                <a:latin typeface="Roboto"/>
                <a:cs typeface="Roboto"/>
              </a:rPr>
              <a:t> </a:t>
            </a:r>
            <a:r>
              <a:rPr sz="1750" spc="60" dirty="0">
                <a:latin typeface="Roboto"/>
                <a:cs typeface="Roboto"/>
              </a:rPr>
              <a:t>or</a:t>
            </a:r>
            <a:r>
              <a:rPr sz="1750" spc="155" dirty="0">
                <a:latin typeface="Roboto"/>
                <a:cs typeface="Roboto"/>
              </a:rPr>
              <a:t> </a:t>
            </a:r>
            <a:r>
              <a:rPr sz="1750" spc="-10" dirty="0">
                <a:latin typeface="Roboto"/>
                <a:cs typeface="Roboto"/>
              </a:rPr>
              <a:t>pa</a:t>
            </a:r>
            <a:r>
              <a:rPr sz="1750" spc="-150" dirty="0">
                <a:latin typeface="Roboto"/>
                <a:cs typeface="Roboto"/>
              </a:rPr>
              <a:t> l</a:t>
            </a:r>
            <a:r>
              <a:rPr sz="1750" spc="-270" dirty="0">
                <a:latin typeface="Roboto"/>
                <a:cs typeface="Roboto"/>
              </a:rPr>
              <a:t> </a:t>
            </a:r>
            <a:r>
              <a:rPr sz="1750" spc="-150" dirty="0">
                <a:latin typeface="Roboto"/>
                <a:cs typeface="Roboto"/>
              </a:rPr>
              <a:t>l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25" dirty="0">
                <a:latin typeface="Roboto"/>
                <a:cs typeface="Roboto"/>
              </a:rPr>
              <a:t>or?</a:t>
            </a:r>
            <a:endParaRPr sz="1750">
              <a:latin typeface="Roboto"/>
              <a:cs typeface="Roboto"/>
            </a:endParaRPr>
          </a:p>
          <a:p>
            <a:pPr marL="368342" marR="856078" indent="-356276">
              <a:lnSpc>
                <a:spcPts val="2420"/>
              </a:lnSpc>
              <a:spcBef>
                <a:spcPts val="40"/>
              </a:spcBef>
            </a:pPr>
            <a:r>
              <a:rPr sz="1750" spc="-155" dirty="0">
                <a:latin typeface="Roboto"/>
                <a:cs typeface="Roboto"/>
              </a:rPr>
              <a:t>.</a:t>
            </a:r>
            <a:r>
              <a:rPr sz="1750" spc="-180" dirty="0">
                <a:latin typeface="Roboto"/>
                <a:cs typeface="Roboto"/>
              </a:rPr>
              <a:t> </a:t>
            </a:r>
            <a:r>
              <a:rPr sz="1750" spc="-145" dirty="0">
                <a:latin typeface="Roboto"/>
                <a:cs typeface="Roboto"/>
              </a:rPr>
              <a:t>M</a:t>
            </a:r>
            <a:r>
              <a:rPr sz="1750" spc="-12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en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25" dirty="0">
                <a:latin typeface="Roboto"/>
                <a:cs typeface="Roboto"/>
              </a:rPr>
              <a:t>ta</a:t>
            </a:r>
            <a:r>
              <a:rPr sz="1750" spc="-16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l</a:t>
            </a:r>
            <a:r>
              <a:rPr sz="1750" spc="60" dirty="0">
                <a:latin typeface="Roboto"/>
                <a:cs typeface="Roboto"/>
              </a:rPr>
              <a:t> </a:t>
            </a:r>
            <a:r>
              <a:rPr sz="1750" spc="-60" dirty="0">
                <a:latin typeface="Roboto"/>
                <a:cs typeface="Roboto"/>
              </a:rPr>
              <a:t>S</a:t>
            </a:r>
            <a:r>
              <a:rPr sz="1750" spc="-215" dirty="0">
                <a:latin typeface="Roboto"/>
                <a:cs typeface="Roboto"/>
              </a:rPr>
              <a:t> </a:t>
            </a:r>
            <a:r>
              <a:rPr sz="1750" spc="-25" dirty="0">
                <a:latin typeface="Roboto"/>
                <a:cs typeface="Roboto"/>
              </a:rPr>
              <a:t>ta</a:t>
            </a:r>
            <a:r>
              <a:rPr sz="1750" spc="-220" dirty="0">
                <a:latin typeface="Roboto"/>
                <a:cs typeface="Roboto"/>
              </a:rPr>
              <a:t> </a:t>
            </a:r>
            <a:r>
              <a:rPr sz="1750" spc="-35" dirty="0">
                <a:latin typeface="Roboto"/>
                <a:cs typeface="Roboto"/>
              </a:rPr>
              <a:t>tu</a:t>
            </a:r>
            <a:r>
              <a:rPr sz="1750" spc="-145" dirty="0">
                <a:latin typeface="Roboto"/>
                <a:cs typeface="Roboto"/>
              </a:rPr>
              <a:t> </a:t>
            </a:r>
            <a:r>
              <a:rPr sz="1750" spc="-90" dirty="0">
                <a:latin typeface="Roboto"/>
                <a:cs typeface="Roboto"/>
              </a:rPr>
              <a:t>s</a:t>
            </a:r>
            <a:r>
              <a:rPr sz="1750" spc="-24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:</a:t>
            </a:r>
            <a:r>
              <a:rPr sz="1750" spc="180" dirty="0">
                <a:latin typeface="Roboto"/>
                <a:cs typeface="Roboto"/>
              </a:rPr>
              <a:t> </a:t>
            </a:r>
            <a:r>
              <a:rPr sz="1750" spc="-20" dirty="0">
                <a:latin typeface="Roboto"/>
                <a:cs typeface="Roboto"/>
              </a:rPr>
              <a:t>Al</a:t>
            </a:r>
            <a:r>
              <a:rPr sz="1750" spc="-215" dirty="0">
                <a:latin typeface="Roboto"/>
                <a:cs typeface="Roboto"/>
              </a:rPr>
              <a:t> </a:t>
            </a:r>
            <a:r>
              <a:rPr sz="1750" spc="55" dirty="0">
                <a:latin typeface="Roboto"/>
                <a:cs typeface="Roboto"/>
              </a:rPr>
              <a:t>tered</a:t>
            </a:r>
            <a:r>
              <a:rPr sz="1750" spc="254" dirty="0">
                <a:latin typeface="Roboto"/>
                <a:cs typeface="Roboto"/>
              </a:rPr>
              <a:t> </a:t>
            </a:r>
            <a:r>
              <a:rPr sz="1750" spc="-100" dirty="0">
                <a:latin typeface="Roboto"/>
                <a:cs typeface="Roboto"/>
              </a:rPr>
              <a:t>m</a:t>
            </a:r>
            <a:r>
              <a:rPr sz="1750" spc="-9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en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25" dirty="0">
                <a:latin typeface="Roboto"/>
                <a:cs typeface="Roboto"/>
              </a:rPr>
              <a:t>ta</a:t>
            </a:r>
            <a:r>
              <a:rPr sz="1750" spc="-22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l</a:t>
            </a:r>
            <a:r>
              <a:rPr sz="1750" spc="265" dirty="0">
                <a:latin typeface="Roboto"/>
                <a:cs typeface="Roboto"/>
              </a:rPr>
              <a:t> </a:t>
            </a:r>
            <a:r>
              <a:rPr sz="1750" spc="55" dirty="0">
                <a:latin typeface="Roboto"/>
                <a:cs typeface="Roboto"/>
              </a:rPr>
              <a:t>statu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s</a:t>
            </a:r>
            <a:r>
              <a:rPr sz="1750" spc="23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-</a:t>
            </a:r>
            <a:r>
              <a:rPr sz="1750" spc="105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h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75" dirty="0">
                <a:latin typeface="Roboto"/>
                <a:cs typeface="Roboto"/>
              </a:rPr>
              <a:t>ypoxem</a:t>
            </a:r>
            <a:r>
              <a:rPr sz="1750" spc="-105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9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a</a:t>
            </a:r>
            <a:r>
              <a:rPr sz="1750" spc="260" dirty="0">
                <a:latin typeface="Roboto"/>
                <a:cs typeface="Roboto"/>
              </a:rPr>
              <a:t> </a:t>
            </a:r>
            <a:r>
              <a:rPr sz="1750" spc="-25" dirty="0">
                <a:latin typeface="Roboto"/>
                <a:cs typeface="Roboto"/>
              </a:rPr>
              <a:t>or </a:t>
            </a:r>
            <a:r>
              <a:rPr sz="1750" spc="-125" dirty="0">
                <a:latin typeface="Roboto"/>
                <a:cs typeface="Roboto"/>
              </a:rPr>
              <a:t>h</a:t>
            </a:r>
            <a:r>
              <a:rPr sz="1750" spc="-19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yp</a:t>
            </a:r>
            <a:r>
              <a:rPr sz="1750" spc="-185" dirty="0">
                <a:latin typeface="Roboto"/>
                <a:cs typeface="Roboto"/>
              </a:rPr>
              <a:t> </a:t>
            </a:r>
            <a:r>
              <a:rPr sz="1750" spc="75" dirty="0">
                <a:latin typeface="Roboto"/>
                <a:cs typeface="Roboto"/>
              </a:rPr>
              <a:t>ercap</a:t>
            </a:r>
            <a:r>
              <a:rPr sz="1750" spc="-18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n</a:t>
            </a:r>
            <a:r>
              <a:rPr sz="1750" spc="-195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15" dirty="0">
                <a:latin typeface="Roboto"/>
                <a:cs typeface="Roboto"/>
              </a:rPr>
              <a:t> </a:t>
            </a:r>
            <a:r>
              <a:rPr sz="1750" spc="-50" dirty="0">
                <a:latin typeface="Roboto"/>
                <a:cs typeface="Roboto"/>
              </a:rPr>
              <a:t>a</a:t>
            </a:r>
            <a:endParaRPr sz="17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387" y="128194"/>
            <a:ext cx="7714615" cy="2677795"/>
          </a:xfrm>
          <a:custGeom>
            <a:avLst/>
            <a:gdLst/>
            <a:ahLst/>
            <a:cxnLst/>
            <a:rect l="l" t="t" r="r" b="b"/>
            <a:pathLst>
              <a:path w="7714615" h="2677795">
                <a:moveTo>
                  <a:pt x="7714511" y="2677187"/>
                </a:moveTo>
                <a:lnTo>
                  <a:pt x="0" y="2677187"/>
                </a:lnTo>
                <a:lnTo>
                  <a:pt x="0" y="0"/>
                </a:lnTo>
                <a:lnTo>
                  <a:pt x="7714511" y="0"/>
                </a:lnTo>
                <a:lnTo>
                  <a:pt x="7714511" y="2677187"/>
                </a:lnTo>
                <a:close/>
              </a:path>
            </a:pathLst>
          </a:custGeom>
          <a:solidFill>
            <a:srgbClr val="93C2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4454" y="193692"/>
            <a:ext cx="6964680" cy="18107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2">
              <a:spcBef>
                <a:spcPts val="100"/>
              </a:spcBef>
            </a:pPr>
            <a:r>
              <a:rPr sz="1750" spc="65" dirty="0">
                <a:latin typeface="Roboto"/>
                <a:cs typeface="Roboto"/>
              </a:rPr>
              <a:t>*Vital</a:t>
            </a:r>
            <a:r>
              <a:rPr sz="1750" spc="250" dirty="0">
                <a:latin typeface="Roboto"/>
                <a:cs typeface="Roboto"/>
              </a:rPr>
              <a:t> </a:t>
            </a:r>
            <a:r>
              <a:rPr sz="1750" spc="-90" dirty="0">
                <a:latin typeface="Roboto"/>
                <a:cs typeface="Roboto"/>
              </a:rPr>
              <a:t>s</a:t>
            </a:r>
            <a:r>
              <a:rPr sz="1750" spc="-240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5" dirty="0">
                <a:latin typeface="Roboto"/>
                <a:cs typeface="Roboto"/>
              </a:rPr>
              <a:t> </a:t>
            </a:r>
            <a:r>
              <a:rPr sz="1750" spc="-114" dirty="0">
                <a:latin typeface="Roboto"/>
                <a:cs typeface="Roboto"/>
              </a:rPr>
              <a:t>g</a:t>
            </a:r>
            <a:r>
              <a:rPr sz="1750" spc="-16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n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25" dirty="0">
                <a:latin typeface="Roboto"/>
                <a:cs typeface="Roboto"/>
              </a:rPr>
              <a:t>s*</a:t>
            </a:r>
            <a:endParaRPr sz="1750">
              <a:latin typeface="Roboto"/>
              <a:cs typeface="Roboto"/>
            </a:endParaRPr>
          </a:p>
          <a:p>
            <a:pPr>
              <a:spcBef>
                <a:spcPts val="760"/>
              </a:spcBef>
            </a:pPr>
            <a:endParaRPr sz="1600">
              <a:latin typeface="Roboto"/>
              <a:cs typeface="Roboto"/>
            </a:endParaRPr>
          </a:p>
          <a:p>
            <a:pPr marL="20322">
              <a:spcBef>
                <a:spcPts val="5"/>
              </a:spcBef>
            </a:pPr>
            <a:r>
              <a:rPr sz="1750" spc="-155" dirty="0">
                <a:latin typeface="Roboto"/>
                <a:cs typeface="Roboto"/>
              </a:rPr>
              <a:t>.</a:t>
            </a:r>
            <a:r>
              <a:rPr sz="1750" spc="-175" dirty="0">
                <a:latin typeface="Roboto"/>
                <a:cs typeface="Roboto"/>
              </a:rPr>
              <a:t> </a:t>
            </a:r>
            <a:r>
              <a:rPr sz="1750" spc="-10" dirty="0">
                <a:latin typeface="Roboto"/>
                <a:cs typeface="Roboto"/>
              </a:rPr>
              <a:t>Pu</a:t>
            </a:r>
            <a:r>
              <a:rPr sz="1750" spc="-14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lse</a:t>
            </a:r>
            <a:r>
              <a:rPr sz="1750" spc="290" dirty="0">
                <a:latin typeface="Roboto"/>
                <a:cs typeface="Roboto"/>
              </a:rPr>
              <a:t> </a:t>
            </a:r>
            <a:r>
              <a:rPr sz="1750" spc="-30" dirty="0">
                <a:latin typeface="Roboto"/>
                <a:cs typeface="Roboto"/>
              </a:rPr>
              <a:t>ra</a:t>
            </a:r>
            <a:r>
              <a:rPr sz="1750" spc="-21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te</a:t>
            </a:r>
            <a:r>
              <a:rPr sz="1750" spc="229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-</a:t>
            </a:r>
            <a:r>
              <a:rPr sz="1750" spc="135" dirty="0">
                <a:latin typeface="Roboto"/>
                <a:cs typeface="Roboto"/>
              </a:rPr>
              <a:t> </a:t>
            </a:r>
            <a:r>
              <a:rPr sz="1750" spc="-110" dirty="0">
                <a:latin typeface="Roboto"/>
                <a:cs typeface="Roboto"/>
              </a:rPr>
              <a:t>U</a:t>
            </a:r>
            <a:r>
              <a:rPr sz="1750" spc="-190" dirty="0">
                <a:latin typeface="Roboto"/>
                <a:cs typeface="Roboto"/>
              </a:rPr>
              <a:t> </a:t>
            </a:r>
            <a:r>
              <a:rPr sz="1750" spc="-10" dirty="0">
                <a:latin typeface="Roboto"/>
                <a:cs typeface="Roboto"/>
              </a:rPr>
              <a:t>su</a:t>
            </a:r>
            <a:r>
              <a:rPr sz="1750" spc="-140" dirty="0">
                <a:latin typeface="Roboto"/>
                <a:cs typeface="Roboto"/>
              </a:rPr>
              <a:t> </a:t>
            </a:r>
            <a:r>
              <a:rPr sz="1750" spc="-95" dirty="0">
                <a:latin typeface="Roboto"/>
                <a:cs typeface="Roboto"/>
              </a:rPr>
              <a:t>a</a:t>
            </a:r>
            <a:r>
              <a:rPr sz="1750" spc="-215" dirty="0">
                <a:latin typeface="Roboto"/>
                <a:cs typeface="Roboto"/>
              </a:rPr>
              <a:t> </a:t>
            </a:r>
            <a:r>
              <a:rPr sz="1750" spc="-150" dirty="0">
                <a:latin typeface="Roboto"/>
                <a:cs typeface="Roboto"/>
              </a:rPr>
              <a:t>l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ly</a:t>
            </a:r>
            <a:r>
              <a:rPr sz="1750" spc="215" dirty="0">
                <a:latin typeface="Roboto"/>
                <a:cs typeface="Roboto"/>
              </a:rPr>
              <a:t> </a:t>
            </a:r>
            <a:r>
              <a:rPr sz="1750" spc="55" dirty="0">
                <a:latin typeface="Roboto"/>
                <a:cs typeface="Roboto"/>
              </a:rPr>
              <a:t>tach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yca</a:t>
            </a:r>
            <a:r>
              <a:rPr sz="1750" spc="-155" dirty="0">
                <a:latin typeface="Roboto"/>
                <a:cs typeface="Roboto"/>
              </a:rPr>
              <a:t> </a:t>
            </a:r>
            <a:r>
              <a:rPr sz="1750" spc="-40" dirty="0">
                <a:latin typeface="Roboto"/>
                <a:cs typeface="Roboto"/>
              </a:rPr>
              <a:t>rd</a:t>
            </a:r>
            <a:r>
              <a:rPr sz="1750" spc="-160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5" dirty="0">
                <a:latin typeface="Roboto"/>
                <a:cs typeface="Roboto"/>
              </a:rPr>
              <a:t> </a:t>
            </a:r>
            <a:r>
              <a:rPr sz="1750" spc="-95" dirty="0">
                <a:latin typeface="Roboto"/>
                <a:cs typeface="Roboto"/>
              </a:rPr>
              <a:t>a</a:t>
            </a:r>
            <a:r>
              <a:rPr sz="1750" spc="-21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,</a:t>
            </a:r>
            <a:r>
              <a:rPr sz="1750" spc="135" dirty="0">
                <a:latin typeface="Roboto"/>
                <a:cs typeface="Roboto"/>
              </a:rPr>
              <a:t> </a:t>
            </a:r>
            <a:r>
              <a:rPr sz="1750" spc="-105" dirty="0">
                <a:latin typeface="Roboto"/>
                <a:cs typeface="Roboto"/>
              </a:rPr>
              <a:t>B</a:t>
            </a:r>
            <a:r>
              <a:rPr sz="1750" spc="-160" dirty="0">
                <a:latin typeface="Roboto"/>
                <a:cs typeface="Roboto"/>
              </a:rPr>
              <a:t> </a:t>
            </a:r>
            <a:r>
              <a:rPr sz="1750" spc="120" dirty="0">
                <a:latin typeface="Roboto"/>
                <a:cs typeface="Roboto"/>
              </a:rPr>
              <a:t>RADYCARDIA</a:t>
            </a:r>
            <a:r>
              <a:rPr sz="1750" spc="28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in</a:t>
            </a:r>
            <a:r>
              <a:rPr sz="1750" spc="315" dirty="0">
                <a:latin typeface="Roboto"/>
                <a:cs typeface="Roboto"/>
              </a:rPr>
              <a:t> </a:t>
            </a:r>
            <a:r>
              <a:rPr sz="1750" spc="70" dirty="0">
                <a:latin typeface="Roboto"/>
                <a:cs typeface="Roboto"/>
              </a:rPr>
              <a:t>severe</a:t>
            </a:r>
            <a:endParaRPr sz="1750">
              <a:latin typeface="Roboto"/>
              <a:cs typeface="Roboto"/>
            </a:endParaRPr>
          </a:p>
          <a:p>
            <a:pPr marL="12701" marR="5081">
              <a:lnSpc>
                <a:spcPts val="2420"/>
              </a:lnSpc>
              <a:spcBef>
                <a:spcPts val="70"/>
              </a:spcBef>
            </a:pPr>
            <a:r>
              <a:rPr sz="1750" spc="-125" dirty="0">
                <a:latin typeface="Roboto"/>
                <a:cs typeface="Roboto"/>
              </a:rPr>
              <a:t>h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yp</a:t>
            </a:r>
            <a:r>
              <a:rPr sz="1750" spc="-195" dirty="0">
                <a:latin typeface="Roboto"/>
                <a:cs typeface="Roboto"/>
              </a:rPr>
              <a:t> </a:t>
            </a:r>
            <a:r>
              <a:rPr sz="1750" spc="65" dirty="0">
                <a:latin typeface="Roboto"/>
                <a:cs typeface="Roboto"/>
              </a:rPr>
              <a:t>oxem</a:t>
            </a:r>
            <a:r>
              <a:rPr sz="1750" spc="-150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a</a:t>
            </a:r>
            <a:r>
              <a:rPr sz="1750" spc="305" dirty="0">
                <a:latin typeface="Roboto"/>
                <a:cs typeface="Roboto"/>
              </a:rPr>
              <a:t> </a:t>
            </a:r>
            <a:r>
              <a:rPr sz="1750" spc="75" dirty="0">
                <a:latin typeface="Roboto"/>
                <a:cs typeface="Roboto"/>
              </a:rPr>
              <a:t>Resp</a:t>
            </a:r>
            <a:r>
              <a:rPr sz="1750" spc="-19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ira</a:t>
            </a:r>
            <a:r>
              <a:rPr sz="1750" spc="-215" dirty="0">
                <a:latin typeface="Roboto"/>
                <a:cs typeface="Roboto"/>
              </a:rPr>
              <a:t> </a:t>
            </a:r>
            <a:r>
              <a:rPr sz="1750" spc="55" dirty="0">
                <a:latin typeface="Roboto"/>
                <a:cs typeface="Roboto"/>
              </a:rPr>
              <a:t>tory</a:t>
            </a:r>
            <a:r>
              <a:rPr sz="1750" spc="220" dirty="0">
                <a:latin typeface="Roboto"/>
                <a:cs typeface="Roboto"/>
              </a:rPr>
              <a:t> </a:t>
            </a:r>
            <a:r>
              <a:rPr sz="1750" spc="60" dirty="0">
                <a:latin typeface="Roboto"/>
                <a:cs typeface="Roboto"/>
              </a:rPr>
              <a:t>Rate</a:t>
            </a:r>
            <a:r>
              <a:rPr sz="1750" spc="29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-</a:t>
            </a:r>
            <a:r>
              <a:rPr sz="1750" spc="140" dirty="0">
                <a:latin typeface="Roboto"/>
                <a:cs typeface="Roboto"/>
              </a:rPr>
              <a:t> </a:t>
            </a:r>
            <a:r>
              <a:rPr sz="1750" spc="65" dirty="0">
                <a:latin typeface="Roboto"/>
                <a:cs typeface="Roboto"/>
              </a:rPr>
              <a:t>TACH</a:t>
            </a:r>
            <a:r>
              <a:rPr sz="1750" spc="-8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YP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145" dirty="0">
                <a:latin typeface="Roboto"/>
                <a:cs typeface="Roboto"/>
              </a:rPr>
              <a:t>N</a:t>
            </a:r>
            <a:r>
              <a:rPr sz="1750" spc="-140" dirty="0">
                <a:latin typeface="Roboto"/>
                <a:cs typeface="Roboto"/>
              </a:rPr>
              <a:t> </a:t>
            </a:r>
            <a:r>
              <a:rPr sz="1750" spc="80" dirty="0">
                <a:latin typeface="Roboto"/>
                <a:cs typeface="Roboto"/>
              </a:rPr>
              <a:t>EA,</a:t>
            </a:r>
            <a:r>
              <a:rPr sz="1750" spc="135" dirty="0">
                <a:latin typeface="Roboto"/>
                <a:cs typeface="Roboto"/>
              </a:rPr>
              <a:t> </a:t>
            </a:r>
            <a:r>
              <a:rPr sz="1750" spc="50" dirty="0">
                <a:latin typeface="Roboto"/>
                <a:cs typeface="Roboto"/>
              </a:rPr>
              <a:t>DAN</a:t>
            </a:r>
            <a:r>
              <a:rPr sz="1750" spc="-14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G</a:t>
            </a:r>
            <a:r>
              <a:rPr sz="1750" spc="-110" dirty="0">
                <a:latin typeface="Roboto"/>
                <a:cs typeface="Roboto"/>
              </a:rPr>
              <a:t> </a:t>
            </a:r>
            <a:r>
              <a:rPr sz="1750" spc="55" dirty="0">
                <a:latin typeface="Roboto"/>
                <a:cs typeface="Roboto"/>
              </a:rPr>
              <a:t>ER</a:t>
            </a:r>
            <a:r>
              <a:rPr sz="1750" spc="240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f</a:t>
            </a:r>
            <a:r>
              <a:rPr sz="1750" spc="105" dirty="0">
                <a:latin typeface="Roboto"/>
                <a:cs typeface="Roboto"/>
              </a:rPr>
              <a:t> </a:t>
            </a:r>
            <a:r>
              <a:rPr sz="1750" spc="-70" dirty="0">
                <a:latin typeface="Roboto"/>
                <a:cs typeface="Roboto"/>
              </a:rPr>
              <a:t>&gt;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-114" dirty="0">
                <a:latin typeface="Roboto"/>
                <a:cs typeface="Roboto"/>
              </a:rPr>
              <a:t>3</a:t>
            </a:r>
            <a:r>
              <a:rPr sz="1750" spc="-170" dirty="0">
                <a:latin typeface="Roboto"/>
                <a:cs typeface="Roboto"/>
              </a:rPr>
              <a:t> </a:t>
            </a:r>
            <a:r>
              <a:rPr sz="1750" spc="-75" dirty="0">
                <a:latin typeface="Roboto"/>
                <a:cs typeface="Roboto"/>
              </a:rPr>
              <a:t>5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-</a:t>
            </a:r>
            <a:r>
              <a:rPr sz="1750" spc="-25" dirty="0">
                <a:latin typeface="Roboto"/>
                <a:cs typeface="Roboto"/>
              </a:rPr>
              <a:t>40 </a:t>
            </a:r>
            <a:r>
              <a:rPr sz="1750" spc="-85" dirty="0">
                <a:latin typeface="Roboto"/>
                <a:cs typeface="Roboto"/>
              </a:rPr>
              <a:t>b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-85" dirty="0">
                <a:latin typeface="Roboto"/>
                <a:cs typeface="Roboto"/>
              </a:rPr>
              <a:t>p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m</a:t>
            </a:r>
            <a:r>
              <a:rPr sz="1750" spc="295" dirty="0">
                <a:latin typeface="Roboto"/>
                <a:cs typeface="Roboto"/>
              </a:rPr>
              <a:t> </a:t>
            </a:r>
            <a:r>
              <a:rPr sz="1750" spc="60" dirty="0">
                <a:latin typeface="Roboto"/>
                <a:cs typeface="Roboto"/>
              </a:rPr>
              <a:t>or</a:t>
            </a:r>
            <a:r>
              <a:rPr sz="1750" spc="13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&lt;</a:t>
            </a:r>
            <a:r>
              <a:rPr sz="1750" spc="-190" dirty="0">
                <a:latin typeface="Roboto"/>
                <a:cs typeface="Roboto"/>
              </a:rPr>
              <a:t> </a:t>
            </a:r>
            <a:r>
              <a:rPr sz="1750" spc="-370" dirty="0">
                <a:latin typeface="Roboto"/>
                <a:cs typeface="Roboto"/>
              </a:rPr>
              <a:t>1</a:t>
            </a:r>
            <a:r>
              <a:rPr sz="1750" spc="85" dirty="0">
                <a:latin typeface="Roboto"/>
                <a:cs typeface="Roboto"/>
              </a:rPr>
              <a:t> </a:t>
            </a:r>
            <a:r>
              <a:rPr sz="1750" spc="-95" dirty="0">
                <a:latin typeface="Roboto"/>
                <a:cs typeface="Roboto"/>
              </a:rPr>
              <a:t>0</a:t>
            </a:r>
            <a:r>
              <a:rPr sz="1750" spc="-18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-</a:t>
            </a:r>
            <a:r>
              <a:rPr sz="1750" spc="-370" dirty="0">
                <a:latin typeface="Roboto"/>
                <a:cs typeface="Roboto"/>
              </a:rPr>
              <a:t>1</a:t>
            </a:r>
            <a:r>
              <a:rPr sz="1750" spc="8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2</a:t>
            </a:r>
            <a:r>
              <a:rPr sz="1750" spc="28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bp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-50" dirty="0">
                <a:latin typeface="Roboto"/>
                <a:cs typeface="Roboto"/>
              </a:rPr>
              <a:t>m</a:t>
            </a:r>
            <a:endParaRPr sz="1750">
              <a:latin typeface="Roboto"/>
              <a:cs typeface="Roboto"/>
            </a:endParaRPr>
          </a:p>
          <a:p>
            <a:pPr marL="20322">
              <a:spcBef>
                <a:spcPts val="65"/>
              </a:spcBef>
            </a:pPr>
            <a:r>
              <a:rPr sz="1750" spc="-155" dirty="0">
                <a:latin typeface="Roboto"/>
                <a:cs typeface="Roboto"/>
              </a:rPr>
              <a:t>.</a:t>
            </a:r>
            <a:r>
              <a:rPr sz="1750" spc="-180" dirty="0">
                <a:latin typeface="Roboto"/>
                <a:cs typeface="Roboto"/>
              </a:rPr>
              <a:t> </a:t>
            </a:r>
            <a:r>
              <a:rPr sz="1750" spc="50" dirty="0">
                <a:latin typeface="Roboto"/>
                <a:cs typeface="Roboto"/>
              </a:rPr>
              <a:t>Tem</a:t>
            </a:r>
            <a:r>
              <a:rPr sz="1750" spc="-155" dirty="0">
                <a:latin typeface="Roboto"/>
                <a:cs typeface="Roboto"/>
              </a:rPr>
              <a:t> </a:t>
            </a:r>
            <a:r>
              <a:rPr sz="1750" spc="-85" dirty="0">
                <a:latin typeface="Roboto"/>
                <a:cs typeface="Roboto"/>
              </a:rPr>
              <a:t>p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60" dirty="0">
                <a:latin typeface="Roboto"/>
                <a:cs typeface="Roboto"/>
              </a:rPr>
              <a:t>eratu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re</a:t>
            </a:r>
            <a:r>
              <a:rPr sz="1750" spc="28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-</a:t>
            </a:r>
            <a:r>
              <a:rPr sz="1750" spc="130" dirty="0">
                <a:latin typeface="Roboto"/>
                <a:cs typeface="Roboto"/>
              </a:rPr>
              <a:t> </a:t>
            </a:r>
            <a:r>
              <a:rPr sz="1750" spc="65" dirty="0">
                <a:latin typeface="Roboto"/>
                <a:cs typeface="Roboto"/>
              </a:rPr>
              <a:t>FEVER</a:t>
            </a:r>
            <a:endParaRPr sz="1750"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553" y="1970881"/>
            <a:ext cx="2009139" cy="3257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1">
              <a:spcBef>
                <a:spcPts val="140"/>
              </a:spcBef>
            </a:pPr>
            <a:r>
              <a:rPr sz="1750" spc="-155" dirty="0">
                <a:latin typeface="Roboto"/>
                <a:cs typeface="Roboto"/>
              </a:rPr>
              <a:t>.</a:t>
            </a:r>
            <a:r>
              <a:rPr sz="1750" spc="-175" dirty="0">
                <a:latin typeface="Roboto"/>
                <a:cs typeface="Roboto"/>
              </a:rPr>
              <a:t> </a:t>
            </a:r>
            <a:r>
              <a:rPr sz="1750" spc="-105" dirty="0">
                <a:latin typeface="Roboto"/>
                <a:cs typeface="Roboto"/>
              </a:rPr>
              <a:t>B</a:t>
            </a:r>
            <a:r>
              <a:rPr sz="1750" spc="-225" dirty="0">
                <a:latin typeface="Roboto"/>
                <a:cs typeface="Roboto"/>
              </a:rPr>
              <a:t> </a:t>
            </a:r>
            <a:r>
              <a:rPr sz="1750" spc="-150" dirty="0">
                <a:latin typeface="Roboto"/>
                <a:cs typeface="Roboto"/>
              </a:rPr>
              <a:t>l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55" dirty="0">
                <a:latin typeface="Roboto"/>
                <a:cs typeface="Roboto"/>
              </a:rPr>
              <a:t>ood</a:t>
            </a:r>
            <a:r>
              <a:rPr sz="1750" spc="365" dirty="0">
                <a:latin typeface="Roboto"/>
                <a:cs typeface="Roboto"/>
              </a:rPr>
              <a:t> </a:t>
            </a:r>
            <a:r>
              <a:rPr sz="1750" spc="65" dirty="0">
                <a:latin typeface="Roboto"/>
                <a:cs typeface="Roboto"/>
              </a:rPr>
              <a:t>Pressu</a:t>
            </a:r>
            <a:r>
              <a:rPr sz="1750" spc="-135" dirty="0">
                <a:latin typeface="Roboto"/>
                <a:cs typeface="Roboto"/>
              </a:rPr>
              <a:t> </a:t>
            </a:r>
            <a:r>
              <a:rPr sz="1750" spc="70" dirty="0">
                <a:latin typeface="Roboto"/>
                <a:cs typeface="Roboto"/>
              </a:rPr>
              <a:t>re-</a:t>
            </a:r>
            <a:r>
              <a:rPr sz="2000" spc="-50" dirty="0">
                <a:latin typeface="Arial"/>
                <a:cs typeface="Arial"/>
              </a:rPr>
              <a:t>↑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62348" y="2007253"/>
            <a:ext cx="4784725" cy="2821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1">
              <a:spcBef>
                <a:spcPts val="100"/>
              </a:spcBef>
            </a:pP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f</a:t>
            </a:r>
            <a:r>
              <a:rPr sz="1750" spc="185" dirty="0">
                <a:latin typeface="Roboto"/>
                <a:cs typeface="Roboto"/>
              </a:rPr>
              <a:t> </a:t>
            </a:r>
            <a:r>
              <a:rPr sz="1750" spc="-114" dirty="0">
                <a:latin typeface="Roboto"/>
                <a:cs typeface="Roboto"/>
              </a:rPr>
              <a:t>d</a:t>
            </a:r>
            <a:r>
              <a:rPr sz="1750" spc="-15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ysp</a:t>
            </a:r>
            <a:r>
              <a:rPr sz="1750" spc="-185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n</a:t>
            </a:r>
            <a:r>
              <a:rPr sz="1750" spc="-13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oea</a:t>
            </a:r>
            <a:r>
              <a:rPr sz="1750" spc="325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s</a:t>
            </a:r>
            <a:r>
              <a:rPr sz="1750" spc="229" dirty="0">
                <a:latin typeface="Roboto"/>
                <a:cs typeface="Roboto"/>
              </a:rPr>
              <a:t> </a:t>
            </a:r>
            <a:r>
              <a:rPr sz="1750" spc="-90" dirty="0">
                <a:latin typeface="Roboto"/>
                <a:cs typeface="Roboto"/>
              </a:rPr>
              <a:t>s</a:t>
            </a:r>
            <a:r>
              <a:rPr sz="1750" spc="-235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5" dirty="0">
                <a:latin typeface="Roboto"/>
                <a:cs typeface="Roboto"/>
              </a:rPr>
              <a:t> </a:t>
            </a:r>
            <a:r>
              <a:rPr sz="1750" spc="-114" dirty="0">
                <a:latin typeface="Roboto"/>
                <a:cs typeface="Roboto"/>
              </a:rPr>
              <a:t>g</a:t>
            </a:r>
            <a:r>
              <a:rPr sz="1750" spc="-15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n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0" dirty="0">
                <a:latin typeface="Roboto"/>
                <a:cs typeface="Roboto"/>
              </a:rPr>
              <a:t> </a:t>
            </a:r>
            <a:r>
              <a:rPr sz="1750" spc="-30" dirty="0">
                <a:latin typeface="Roboto"/>
                <a:cs typeface="Roboto"/>
              </a:rPr>
              <a:t>fi</a:t>
            </a:r>
            <a:r>
              <a:rPr sz="1750" spc="-22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ca</a:t>
            </a:r>
            <a:r>
              <a:rPr sz="1750" spc="-150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n</a:t>
            </a:r>
            <a:r>
              <a:rPr sz="1750" spc="-19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t,</a:t>
            </a:r>
            <a:r>
              <a:rPr sz="1750" spc="150" dirty="0">
                <a:latin typeface="Roboto"/>
                <a:cs typeface="Roboto"/>
              </a:rPr>
              <a:t> </a:t>
            </a:r>
            <a:r>
              <a:rPr sz="1750" spc="-100" dirty="0">
                <a:latin typeface="Roboto"/>
                <a:cs typeface="Roboto"/>
              </a:rPr>
              <a:t>m</a:t>
            </a:r>
            <a:r>
              <a:rPr sz="1750" spc="-7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ay</a:t>
            </a:r>
            <a:r>
              <a:rPr sz="1750" spc="235" dirty="0">
                <a:latin typeface="Roboto"/>
                <a:cs typeface="Roboto"/>
              </a:rPr>
              <a:t> </a:t>
            </a:r>
            <a:r>
              <a:rPr sz="1750" spc="-55" dirty="0">
                <a:latin typeface="Roboto"/>
                <a:cs typeface="Roboto"/>
              </a:rPr>
              <a:t>in</a:t>
            </a:r>
            <a:r>
              <a:rPr sz="1750" spc="-130" dirty="0">
                <a:latin typeface="Roboto"/>
                <a:cs typeface="Roboto"/>
              </a:rPr>
              <a:t> </a:t>
            </a:r>
            <a:r>
              <a:rPr sz="1750" spc="-114" dirty="0">
                <a:latin typeface="Roboto"/>
                <a:cs typeface="Roboto"/>
              </a:rPr>
              <a:t>d</a:t>
            </a:r>
            <a:r>
              <a:rPr sz="1750" spc="-155" dirty="0">
                <a:latin typeface="Roboto"/>
                <a:cs typeface="Roboto"/>
              </a:rPr>
              <a:t> </a:t>
            </a:r>
            <a:r>
              <a:rPr sz="1750" spc="55" dirty="0">
                <a:latin typeface="Roboto"/>
                <a:cs typeface="Roboto"/>
              </a:rPr>
              <a:t>icate</a:t>
            </a:r>
            <a:r>
              <a:rPr sz="1750" spc="315" dirty="0">
                <a:latin typeface="Roboto"/>
                <a:cs typeface="Roboto"/>
              </a:rPr>
              <a:t> </a:t>
            </a:r>
            <a:r>
              <a:rPr sz="1750" spc="-150" dirty="0">
                <a:latin typeface="Roboto"/>
                <a:cs typeface="Roboto"/>
              </a:rPr>
              <a:t>l</a:t>
            </a:r>
            <a:r>
              <a:rPr sz="1750" spc="-270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20" dirty="0">
                <a:latin typeface="Roboto"/>
                <a:cs typeface="Roboto"/>
              </a:rPr>
              <a:t> </a:t>
            </a:r>
            <a:r>
              <a:rPr sz="1750" spc="-25" dirty="0">
                <a:latin typeface="Roboto"/>
                <a:cs typeface="Roboto"/>
              </a:rPr>
              <a:t>fe</a:t>
            </a:r>
            <a:endParaRPr sz="1750">
              <a:latin typeface="Roboto"/>
              <a:cs typeface="Roboto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144" y="3122504"/>
            <a:ext cx="7613650" cy="1069975"/>
          </a:xfrm>
          <a:custGeom>
            <a:avLst/>
            <a:gdLst/>
            <a:ahLst/>
            <a:cxnLst/>
            <a:rect l="l" t="t" r="r" b="b"/>
            <a:pathLst>
              <a:path w="7613650" h="1069975">
                <a:moveTo>
                  <a:pt x="7613308" y="1069514"/>
                </a:moveTo>
                <a:lnTo>
                  <a:pt x="0" y="1069514"/>
                </a:lnTo>
                <a:lnTo>
                  <a:pt x="0" y="0"/>
                </a:lnTo>
                <a:lnTo>
                  <a:pt x="7613308" y="0"/>
                </a:lnTo>
                <a:lnTo>
                  <a:pt x="7613308" y="1069514"/>
                </a:lnTo>
                <a:close/>
              </a:path>
            </a:pathLst>
          </a:custGeom>
          <a:solidFill>
            <a:srgbClr val="C27B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-4602" y="2314908"/>
            <a:ext cx="4045585" cy="18630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612">
              <a:spcBef>
                <a:spcPts val="100"/>
              </a:spcBef>
            </a:pPr>
            <a:r>
              <a:rPr sz="1750" spc="-35" dirty="0">
                <a:latin typeface="Roboto"/>
                <a:cs typeface="Roboto"/>
              </a:rPr>
              <a:t>th</a:t>
            </a:r>
            <a:r>
              <a:rPr sz="1750" spc="-13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rea</a:t>
            </a:r>
            <a:r>
              <a:rPr sz="1750" spc="-14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ten</a:t>
            </a:r>
            <a:r>
              <a:rPr sz="1750" spc="-195" dirty="0">
                <a:latin typeface="Roboto"/>
                <a:cs typeface="Roboto"/>
              </a:rPr>
              <a:t> </a:t>
            </a:r>
            <a:r>
              <a:rPr sz="1750" spc="-130" dirty="0">
                <a:latin typeface="Roboto"/>
                <a:cs typeface="Roboto"/>
              </a:rPr>
              <a:t>i</a:t>
            </a:r>
            <a:r>
              <a:rPr sz="1750" spc="-215" dirty="0">
                <a:latin typeface="Roboto"/>
                <a:cs typeface="Roboto"/>
              </a:rPr>
              <a:t> </a:t>
            </a:r>
            <a:r>
              <a:rPr sz="1750" spc="-125" dirty="0">
                <a:latin typeface="Roboto"/>
                <a:cs typeface="Roboto"/>
              </a:rPr>
              <a:t>n</a:t>
            </a:r>
            <a:r>
              <a:rPr sz="1750" spc="-19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g</a:t>
            </a:r>
            <a:r>
              <a:rPr sz="1750" spc="325" dirty="0">
                <a:latin typeface="Roboto"/>
                <a:cs typeface="Roboto"/>
              </a:rPr>
              <a:t> </a:t>
            </a:r>
            <a:r>
              <a:rPr sz="1750" spc="-85" dirty="0">
                <a:latin typeface="Roboto"/>
                <a:cs typeface="Roboto"/>
              </a:rPr>
              <a:t>p</a:t>
            </a:r>
            <a:r>
              <a:rPr sz="1750" spc="-18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rob</a:t>
            </a:r>
            <a:r>
              <a:rPr sz="1750" spc="-190" dirty="0">
                <a:latin typeface="Roboto"/>
                <a:cs typeface="Roboto"/>
              </a:rPr>
              <a:t> </a:t>
            </a:r>
            <a:r>
              <a:rPr sz="1750" spc="-150" dirty="0">
                <a:latin typeface="Roboto"/>
                <a:cs typeface="Roboto"/>
              </a:rPr>
              <a:t>l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spc="-25" dirty="0">
                <a:latin typeface="Roboto"/>
                <a:cs typeface="Roboto"/>
              </a:rPr>
              <a:t>em</a:t>
            </a:r>
            <a:endParaRPr sz="175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600">
              <a:latin typeface="Roboto"/>
              <a:cs typeface="Roboto"/>
            </a:endParaRPr>
          </a:p>
          <a:p>
            <a:pPr>
              <a:spcBef>
                <a:spcPts val="310"/>
              </a:spcBef>
            </a:pPr>
            <a:endParaRPr sz="1600">
              <a:latin typeface="Roboto"/>
              <a:cs typeface="Roboto"/>
            </a:endParaRPr>
          </a:p>
          <a:p>
            <a:pPr marL="85100">
              <a:lnSpc>
                <a:spcPts val="1975"/>
              </a:lnSpc>
            </a:pPr>
            <a:r>
              <a:rPr sz="1750" spc="-25" dirty="0">
                <a:latin typeface="Roboto"/>
                <a:cs typeface="Roboto"/>
              </a:rPr>
              <a:t>W</a:t>
            </a:r>
            <a:r>
              <a:rPr sz="1750" spc="-130" dirty="0">
                <a:latin typeface="Roboto"/>
                <a:cs typeface="Roboto"/>
              </a:rPr>
              <a:t> </a:t>
            </a:r>
            <a:r>
              <a:rPr sz="1750" spc="-25" dirty="0">
                <a:latin typeface="Roboto"/>
                <a:cs typeface="Roboto"/>
              </a:rPr>
              <a:t>ith</a:t>
            </a:r>
            <a:endParaRPr sz="1750">
              <a:latin typeface="Roboto"/>
              <a:cs typeface="Roboto"/>
            </a:endParaRPr>
          </a:p>
          <a:p>
            <a:pPr marL="165754" indent="-158768">
              <a:lnSpc>
                <a:spcPts val="2095"/>
              </a:lnSpc>
              <a:buSzPct val="108571"/>
              <a:buFont typeface="Arial"/>
              <a:buChar char="●"/>
              <a:tabLst>
                <a:tab pos="165754" algn="l"/>
              </a:tabLst>
            </a:pPr>
            <a:r>
              <a:rPr sz="1750" spc="-75" dirty="0">
                <a:latin typeface="Roboto"/>
                <a:cs typeface="Roboto"/>
              </a:rPr>
              <a:t>C</a:t>
            </a:r>
            <a:r>
              <a:rPr sz="1750" spc="-155" dirty="0">
                <a:latin typeface="Roboto"/>
                <a:cs typeface="Roboto"/>
              </a:rPr>
              <a:t> </a:t>
            </a:r>
            <a:r>
              <a:rPr sz="1750" spc="-145" dirty="0">
                <a:latin typeface="Roboto"/>
                <a:cs typeface="Roboto"/>
              </a:rPr>
              <a:t>H</a:t>
            </a:r>
            <a:r>
              <a:rPr sz="1750" spc="-12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ES</a:t>
            </a:r>
            <a:r>
              <a:rPr sz="1750" spc="-19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</a:t>
            </a:r>
            <a:r>
              <a:rPr sz="1750" spc="250" dirty="0">
                <a:latin typeface="Roboto"/>
                <a:cs typeface="Roboto"/>
              </a:rPr>
              <a:t> </a:t>
            </a:r>
            <a:r>
              <a:rPr sz="1750" spc="70" dirty="0">
                <a:latin typeface="Roboto"/>
                <a:cs typeface="Roboto"/>
              </a:rPr>
              <a:t>EXAM</a:t>
            </a:r>
            <a:r>
              <a:rPr sz="1750" spc="-20" dirty="0">
                <a:latin typeface="Roboto"/>
                <a:cs typeface="Roboto"/>
              </a:rPr>
              <a:t> </a:t>
            </a:r>
            <a:r>
              <a:rPr sz="1750" spc="-60" dirty="0">
                <a:latin typeface="Roboto"/>
                <a:cs typeface="Roboto"/>
              </a:rPr>
              <a:t>IN</a:t>
            </a:r>
            <a:r>
              <a:rPr sz="1750" spc="-12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ATI</a:t>
            </a:r>
            <a:r>
              <a:rPr sz="1750" spc="-155" dirty="0">
                <a:latin typeface="Roboto"/>
                <a:cs typeface="Roboto"/>
              </a:rPr>
              <a:t> </a:t>
            </a:r>
            <a:r>
              <a:rPr sz="1750" spc="-90" dirty="0">
                <a:latin typeface="Roboto"/>
                <a:cs typeface="Roboto"/>
              </a:rPr>
              <a:t>O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-50" dirty="0">
                <a:latin typeface="Roboto"/>
                <a:cs typeface="Roboto"/>
              </a:rPr>
              <a:t>N</a:t>
            </a:r>
            <a:endParaRPr sz="1750">
              <a:latin typeface="Roboto"/>
              <a:cs typeface="Roboto"/>
            </a:endParaRPr>
          </a:p>
          <a:p>
            <a:pPr marL="165754" indent="-158768">
              <a:lnSpc>
                <a:spcPts val="2010"/>
              </a:lnSpc>
              <a:buSzPct val="108571"/>
              <a:buFont typeface="Arial"/>
              <a:buChar char="●"/>
              <a:tabLst>
                <a:tab pos="165754" algn="l"/>
              </a:tabLst>
            </a:pPr>
            <a:r>
              <a:rPr sz="1750" spc="-75" dirty="0">
                <a:latin typeface="Roboto"/>
                <a:cs typeface="Roboto"/>
              </a:rPr>
              <a:t>C</a:t>
            </a:r>
            <a:r>
              <a:rPr sz="1750" spc="-160" dirty="0">
                <a:latin typeface="Roboto"/>
                <a:cs typeface="Roboto"/>
              </a:rPr>
              <a:t> </a:t>
            </a:r>
            <a:r>
              <a:rPr sz="1750" spc="50" dirty="0">
                <a:latin typeface="Roboto"/>
                <a:cs typeface="Roboto"/>
              </a:rPr>
              <a:t>ARD</a:t>
            </a:r>
            <a:r>
              <a:rPr sz="1750" spc="-135" dirty="0">
                <a:latin typeface="Roboto"/>
                <a:cs typeface="Roboto"/>
              </a:rPr>
              <a:t> </a:t>
            </a:r>
            <a:r>
              <a:rPr sz="1750" spc="-35" dirty="0">
                <a:latin typeface="Roboto"/>
                <a:cs typeface="Roboto"/>
              </a:rPr>
              <a:t>IO</a:t>
            </a:r>
            <a:r>
              <a:rPr sz="1750" spc="-140" dirty="0">
                <a:latin typeface="Roboto"/>
                <a:cs typeface="Roboto"/>
              </a:rPr>
              <a:t> </a:t>
            </a:r>
            <a:r>
              <a:rPr sz="1750" spc="65" dirty="0">
                <a:latin typeface="Roboto"/>
                <a:cs typeface="Roboto"/>
              </a:rPr>
              <a:t>VAS</a:t>
            </a:r>
            <a:r>
              <a:rPr sz="1750" spc="-20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CU</a:t>
            </a:r>
            <a:r>
              <a:rPr sz="1750" spc="-114" dirty="0">
                <a:latin typeface="Roboto"/>
                <a:cs typeface="Roboto"/>
              </a:rPr>
              <a:t> </a:t>
            </a:r>
            <a:r>
              <a:rPr sz="1750" spc="75" dirty="0">
                <a:latin typeface="Roboto"/>
                <a:cs typeface="Roboto"/>
              </a:rPr>
              <a:t>LAR</a:t>
            </a:r>
            <a:r>
              <a:rPr sz="1750" spc="270" dirty="0">
                <a:latin typeface="Roboto"/>
                <a:cs typeface="Roboto"/>
              </a:rPr>
              <a:t> </a:t>
            </a:r>
            <a:r>
              <a:rPr sz="1750" spc="70" dirty="0">
                <a:latin typeface="Roboto"/>
                <a:cs typeface="Roboto"/>
              </a:rPr>
              <a:t>EXAM</a:t>
            </a:r>
            <a:r>
              <a:rPr sz="1750" spc="-30" dirty="0">
                <a:latin typeface="Roboto"/>
                <a:cs typeface="Roboto"/>
              </a:rPr>
              <a:t> </a:t>
            </a:r>
            <a:r>
              <a:rPr sz="1750" spc="-60" dirty="0">
                <a:latin typeface="Roboto"/>
                <a:cs typeface="Roboto"/>
              </a:rPr>
              <a:t>IN</a:t>
            </a:r>
            <a:r>
              <a:rPr sz="1750" spc="-135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ATI</a:t>
            </a:r>
            <a:r>
              <a:rPr sz="1750" spc="-160" dirty="0">
                <a:latin typeface="Roboto"/>
                <a:cs typeface="Roboto"/>
              </a:rPr>
              <a:t> </a:t>
            </a:r>
            <a:r>
              <a:rPr sz="1750" spc="-90" dirty="0">
                <a:latin typeface="Roboto"/>
                <a:cs typeface="Roboto"/>
              </a:rPr>
              <a:t>O</a:t>
            </a:r>
            <a:r>
              <a:rPr sz="1750" spc="-210" dirty="0">
                <a:latin typeface="Roboto"/>
                <a:cs typeface="Roboto"/>
              </a:rPr>
              <a:t> </a:t>
            </a:r>
            <a:r>
              <a:rPr sz="1750" spc="-50" dirty="0">
                <a:latin typeface="Roboto"/>
                <a:cs typeface="Roboto"/>
              </a:rPr>
              <a:t>N</a:t>
            </a:r>
            <a:endParaRPr sz="1750">
              <a:latin typeface="Roboto"/>
              <a:cs typeface="Roboto"/>
            </a:endParaRPr>
          </a:p>
          <a:p>
            <a:pPr marL="165754" indent="-158768">
              <a:lnSpc>
                <a:spcPts val="2190"/>
              </a:lnSpc>
              <a:buSzPct val="108571"/>
              <a:buFont typeface="Arial"/>
              <a:buChar char="●"/>
              <a:tabLst>
                <a:tab pos="165754" algn="l"/>
              </a:tabLst>
            </a:pPr>
            <a:r>
              <a:rPr sz="1750" spc="-90" dirty="0">
                <a:latin typeface="Roboto"/>
                <a:cs typeface="Roboto"/>
              </a:rPr>
              <a:t>O</a:t>
            </a:r>
            <a:r>
              <a:rPr sz="1750" spc="-14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TH</a:t>
            </a:r>
            <a:r>
              <a:rPr sz="1750" spc="-130" dirty="0">
                <a:latin typeface="Roboto"/>
                <a:cs typeface="Roboto"/>
              </a:rPr>
              <a:t> </a:t>
            </a:r>
            <a:r>
              <a:rPr sz="1750" spc="55" dirty="0">
                <a:latin typeface="Roboto"/>
                <a:cs typeface="Roboto"/>
              </a:rPr>
              <a:t>ER</a:t>
            </a:r>
            <a:r>
              <a:rPr sz="1750" spc="270" dirty="0">
                <a:latin typeface="Roboto"/>
                <a:cs typeface="Roboto"/>
              </a:rPr>
              <a:t> </a:t>
            </a:r>
            <a:r>
              <a:rPr sz="1750" spc="70" dirty="0">
                <a:latin typeface="Roboto"/>
                <a:cs typeface="Roboto"/>
              </a:rPr>
              <a:t>EXAM</a:t>
            </a:r>
            <a:r>
              <a:rPr sz="1750" spc="-100" dirty="0">
                <a:latin typeface="Roboto"/>
                <a:cs typeface="Roboto"/>
              </a:rPr>
              <a:t> </a:t>
            </a:r>
            <a:r>
              <a:rPr sz="1750" spc="-175" dirty="0">
                <a:latin typeface="Roboto"/>
                <a:cs typeface="Roboto"/>
              </a:rPr>
              <a:t>I</a:t>
            </a:r>
            <a:r>
              <a:rPr sz="1750" spc="-160" dirty="0">
                <a:latin typeface="Roboto"/>
                <a:cs typeface="Roboto"/>
              </a:rPr>
              <a:t> </a:t>
            </a:r>
            <a:r>
              <a:rPr sz="1750" spc="-145" dirty="0">
                <a:latin typeface="Roboto"/>
                <a:cs typeface="Roboto"/>
              </a:rPr>
              <a:t>N</a:t>
            </a:r>
            <a:r>
              <a:rPr sz="1750" spc="-130" dirty="0">
                <a:latin typeface="Roboto"/>
                <a:cs typeface="Roboto"/>
              </a:rPr>
              <a:t> </a:t>
            </a:r>
            <a:r>
              <a:rPr sz="1750" dirty="0">
                <a:latin typeface="Roboto"/>
                <a:cs typeface="Roboto"/>
              </a:rPr>
              <a:t>ATI</a:t>
            </a:r>
            <a:r>
              <a:rPr sz="1750" spc="-165" dirty="0">
                <a:latin typeface="Roboto"/>
                <a:cs typeface="Roboto"/>
              </a:rPr>
              <a:t> </a:t>
            </a:r>
            <a:r>
              <a:rPr sz="1750" spc="-90" dirty="0">
                <a:latin typeface="Roboto"/>
                <a:cs typeface="Roboto"/>
              </a:rPr>
              <a:t>O</a:t>
            </a:r>
            <a:r>
              <a:rPr sz="1750" spc="-204" dirty="0">
                <a:latin typeface="Roboto"/>
                <a:cs typeface="Roboto"/>
              </a:rPr>
              <a:t> </a:t>
            </a:r>
            <a:r>
              <a:rPr sz="1750" spc="-145" dirty="0">
                <a:latin typeface="Roboto"/>
                <a:cs typeface="Roboto"/>
              </a:rPr>
              <a:t>N</a:t>
            </a:r>
            <a:r>
              <a:rPr sz="1750" spc="-60" dirty="0">
                <a:latin typeface="Roboto"/>
                <a:cs typeface="Roboto"/>
              </a:rPr>
              <a:t> </a:t>
            </a:r>
            <a:r>
              <a:rPr sz="1750" spc="-50" dirty="0">
                <a:latin typeface="Roboto"/>
                <a:cs typeface="Roboto"/>
              </a:rPr>
              <a:t>S</a:t>
            </a:r>
            <a:endParaRPr sz="17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71564" y="0"/>
            <a:ext cx="5829300" cy="456534"/>
          </a:xfrm>
          <a:prstGeom prst="rect">
            <a:avLst/>
          </a:prstGeom>
          <a:solidFill>
            <a:srgbClr val="A37516"/>
          </a:solidFill>
        </p:spPr>
        <p:txBody>
          <a:bodyPr vert="horz" wrap="square" lIns="0" tIns="116839" rIns="0" bIns="0" rtlCol="0">
            <a:spAutoFit/>
          </a:bodyPr>
          <a:lstStyle/>
          <a:p>
            <a:pPr marL="359451" algn="ctr">
              <a:spcBef>
                <a:spcPts val="919"/>
              </a:spcBef>
            </a:pPr>
            <a:r>
              <a:rPr sz="2200" b="0" spc="-45" dirty="0">
                <a:latin typeface="Roboto"/>
                <a:cs typeface="Roboto"/>
              </a:rPr>
              <a:t>INVESTIGATIONS</a:t>
            </a:r>
            <a:endParaRPr sz="2200">
              <a:latin typeface="Roboto"/>
              <a:cs typeface="Robo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65877" y="1117301"/>
            <a:ext cx="5198110" cy="48895"/>
          </a:xfrm>
          <a:custGeom>
            <a:avLst/>
            <a:gdLst/>
            <a:ahLst/>
            <a:cxnLst/>
            <a:rect l="l" t="t" r="r" b="b"/>
            <a:pathLst>
              <a:path w="5198110" h="48894">
                <a:moveTo>
                  <a:pt x="5197773" y="48559"/>
                </a:moveTo>
                <a:lnTo>
                  <a:pt x="0" y="48559"/>
                </a:lnTo>
                <a:lnTo>
                  <a:pt x="0" y="0"/>
                </a:lnTo>
                <a:lnTo>
                  <a:pt x="5197773" y="0"/>
                </a:lnTo>
                <a:lnTo>
                  <a:pt x="5197773" y="48559"/>
                </a:lnTo>
                <a:close/>
              </a:path>
            </a:pathLst>
          </a:custGeom>
          <a:solidFill>
            <a:srgbClr val="7D9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4936" y="-2042825"/>
            <a:ext cx="4659630" cy="32829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862272">
              <a:spcBef>
                <a:spcPts val="140"/>
              </a:spcBef>
            </a:pPr>
            <a:r>
              <a:rPr sz="1400" b="1" spc="-20" dirty="0">
                <a:latin typeface="Arial"/>
                <a:cs typeface="Arial"/>
              </a:rPr>
              <a:t>INVESTIGATIONS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300">
              <a:latin typeface="Arial"/>
              <a:cs typeface="Arial"/>
            </a:endParaRPr>
          </a:p>
          <a:p>
            <a:pPr marL="12701">
              <a:lnSpc>
                <a:spcPts val="1635"/>
              </a:lnSpc>
            </a:pPr>
            <a:r>
              <a:rPr sz="1400" b="1" spc="-114" dirty="0">
                <a:latin typeface="Arial"/>
                <a:cs typeface="Arial"/>
              </a:rPr>
              <a:t>Complete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135" dirty="0">
                <a:latin typeface="Arial"/>
                <a:cs typeface="Arial"/>
              </a:rPr>
              <a:t>blood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count</a:t>
            </a:r>
            <a:endParaRPr sz="1400">
              <a:latin typeface="Arial"/>
              <a:cs typeface="Arial"/>
            </a:endParaRPr>
          </a:p>
          <a:p>
            <a:pPr marL="12701">
              <a:lnSpc>
                <a:spcPts val="1635"/>
              </a:lnSpc>
            </a:pPr>
            <a:r>
              <a:rPr sz="1400" spc="-85" dirty="0">
                <a:latin typeface="Roboto"/>
                <a:cs typeface="Roboto"/>
              </a:rPr>
              <a:t>Assess</a:t>
            </a:r>
            <a:r>
              <a:rPr sz="1400" spc="-50" dirty="0">
                <a:latin typeface="Roboto"/>
                <a:cs typeface="Roboto"/>
              </a:rPr>
              <a:t> </a:t>
            </a:r>
            <a:r>
              <a:rPr sz="1400" spc="-80" dirty="0">
                <a:latin typeface="Roboto"/>
                <a:cs typeface="Roboto"/>
              </a:rPr>
              <a:t>anemia</a:t>
            </a:r>
            <a:r>
              <a:rPr sz="1400" spc="-15" dirty="0">
                <a:latin typeface="Roboto"/>
                <a:cs typeface="Roboto"/>
              </a:rPr>
              <a:t> </a:t>
            </a:r>
            <a:r>
              <a:rPr sz="1400" spc="-90" dirty="0">
                <a:latin typeface="Roboto"/>
                <a:cs typeface="Roboto"/>
              </a:rPr>
              <a:t>and</a:t>
            </a:r>
            <a:r>
              <a:rPr sz="1400" spc="-20" dirty="0">
                <a:latin typeface="Roboto"/>
                <a:cs typeface="Roboto"/>
              </a:rPr>
              <a:t> </a:t>
            </a:r>
            <a:r>
              <a:rPr sz="1400" spc="-60" dirty="0">
                <a:latin typeface="Roboto"/>
                <a:cs typeface="Roboto"/>
              </a:rPr>
              <a:t>white</a:t>
            </a:r>
            <a:r>
              <a:rPr sz="1400" spc="-80" dirty="0">
                <a:latin typeface="Roboto"/>
                <a:cs typeface="Roboto"/>
              </a:rPr>
              <a:t> </a:t>
            </a:r>
            <a:r>
              <a:rPr sz="1400" spc="-50" dirty="0">
                <a:latin typeface="Roboto"/>
                <a:cs typeface="Roboto"/>
              </a:rPr>
              <a:t>cell</a:t>
            </a:r>
            <a:r>
              <a:rPr sz="1400" spc="65" dirty="0">
                <a:latin typeface="Roboto"/>
                <a:cs typeface="Roboto"/>
              </a:rPr>
              <a:t> </a:t>
            </a:r>
            <a:r>
              <a:rPr sz="1400" spc="-65" dirty="0">
                <a:latin typeface="Roboto"/>
                <a:cs typeface="Roboto"/>
              </a:rPr>
              <a:t>count</a:t>
            </a:r>
            <a:r>
              <a:rPr sz="1400" spc="10" dirty="0">
                <a:latin typeface="Roboto"/>
                <a:cs typeface="Roboto"/>
              </a:rPr>
              <a:t> </a:t>
            </a:r>
            <a:r>
              <a:rPr sz="1400" spc="-60" dirty="0">
                <a:latin typeface="Roboto"/>
                <a:cs typeface="Roboto"/>
              </a:rPr>
              <a:t>for</a:t>
            </a:r>
            <a:r>
              <a:rPr sz="1400" spc="-95" dirty="0">
                <a:latin typeface="Roboto"/>
                <a:cs typeface="Roboto"/>
              </a:rPr>
              <a:t> </a:t>
            </a:r>
            <a:r>
              <a:rPr sz="1400" spc="-10" dirty="0">
                <a:latin typeface="Roboto"/>
                <a:cs typeface="Roboto"/>
              </a:rPr>
              <a:t>infections</a:t>
            </a:r>
            <a:endParaRPr sz="1400">
              <a:latin typeface="Roboto"/>
              <a:cs typeface="Roboto"/>
            </a:endParaRPr>
          </a:p>
          <a:p>
            <a:pPr marL="12701">
              <a:lnSpc>
                <a:spcPts val="1605"/>
              </a:lnSpc>
              <a:spcBef>
                <a:spcPts val="1510"/>
              </a:spcBef>
            </a:pPr>
            <a:r>
              <a:rPr sz="1400" b="1" spc="-145" dirty="0">
                <a:latin typeface="Arial"/>
                <a:cs typeface="Arial"/>
              </a:rPr>
              <a:t>Blood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C&amp;S</a:t>
            </a:r>
            <a:endParaRPr sz="1400">
              <a:latin typeface="Arial"/>
              <a:cs typeface="Arial"/>
            </a:endParaRPr>
          </a:p>
          <a:p>
            <a:pPr marL="12701">
              <a:lnSpc>
                <a:spcPts val="1605"/>
              </a:lnSpc>
            </a:pPr>
            <a:r>
              <a:rPr sz="1400" spc="-10" dirty="0">
                <a:latin typeface="Roboto"/>
                <a:cs typeface="Roboto"/>
              </a:rPr>
              <a:t>Infections</a:t>
            </a:r>
            <a:endParaRPr sz="1400">
              <a:latin typeface="Roboto"/>
              <a:cs typeface="Roboto"/>
            </a:endParaRPr>
          </a:p>
          <a:p>
            <a:pPr>
              <a:spcBef>
                <a:spcPts val="70"/>
              </a:spcBef>
            </a:pPr>
            <a:endParaRPr sz="1300">
              <a:latin typeface="Roboto"/>
              <a:cs typeface="Roboto"/>
            </a:endParaRPr>
          </a:p>
          <a:p>
            <a:pPr marL="12701">
              <a:lnSpc>
                <a:spcPts val="1635"/>
              </a:lnSpc>
            </a:pPr>
            <a:r>
              <a:rPr sz="1400" b="1" spc="-130" dirty="0">
                <a:latin typeface="Arial"/>
                <a:cs typeface="Arial"/>
              </a:rPr>
              <a:t>Sputum</a:t>
            </a:r>
            <a:r>
              <a:rPr sz="1400" b="1" spc="-8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AFB</a:t>
            </a:r>
            <a:endParaRPr sz="1400">
              <a:latin typeface="Arial"/>
              <a:cs typeface="Arial"/>
            </a:endParaRPr>
          </a:p>
          <a:p>
            <a:pPr marL="12701">
              <a:lnSpc>
                <a:spcPts val="1635"/>
              </a:lnSpc>
            </a:pPr>
            <a:r>
              <a:rPr sz="1400" spc="-70" dirty="0">
                <a:latin typeface="Roboto"/>
                <a:cs typeface="Roboto"/>
              </a:rPr>
              <a:t>To</a:t>
            </a:r>
            <a:r>
              <a:rPr sz="1400" spc="-75" dirty="0">
                <a:latin typeface="Roboto"/>
                <a:cs typeface="Roboto"/>
              </a:rPr>
              <a:t> </a:t>
            </a:r>
            <a:r>
              <a:rPr sz="1400" spc="-50" dirty="0">
                <a:latin typeface="Roboto"/>
                <a:cs typeface="Roboto"/>
              </a:rPr>
              <a:t>rule</a:t>
            </a:r>
            <a:r>
              <a:rPr sz="1400" spc="-85" dirty="0">
                <a:latin typeface="Roboto"/>
                <a:cs typeface="Roboto"/>
              </a:rPr>
              <a:t> </a:t>
            </a:r>
            <a:r>
              <a:rPr sz="1400" spc="-65" dirty="0">
                <a:latin typeface="Roboto"/>
                <a:cs typeface="Roboto"/>
              </a:rPr>
              <a:t>out</a:t>
            </a:r>
            <a:r>
              <a:rPr sz="1400" spc="10" dirty="0">
                <a:latin typeface="Roboto"/>
                <a:cs typeface="Roboto"/>
              </a:rPr>
              <a:t> </a:t>
            </a:r>
            <a:r>
              <a:rPr sz="1400" spc="-25" dirty="0">
                <a:latin typeface="Roboto"/>
                <a:cs typeface="Roboto"/>
              </a:rPr>
              <a:t>TB</a:t>
            </a:r>
            <a:endParaRPr sz="1400">
              <a:latin typeface="Roboto"/>
              <a:cs typeface="Roboto"/>
            </a:endParaRPr>
          </a:p>
          <a:p>
            <a:pPr marL="12701">
              <a:lnSpc>
                <a:spcPts val="1635"/>
              </a:lnSpc>
              <a:spcBef>
                <a:spcPts val="1510"/>
              </a:spcBef>
            </a:pPr>
            <a:r>
              <a:rPr sz="1400" b="1" spc="-105" dirty="0">
                <a:latin typeface="Arial"/>
                <a:cs typeface="Arial"/>
              </a:rPr>
              <a:t>Arterial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125" dirty="0">
                <a:latin typeface="Arial"/>
                <a:cs typeface="Arial"/>
              </a:rPr>
              <a:t>blood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gas</a:t>
            </a:r>
            <a:endParaRPr sz="1400">
              <a:latin typeface="Arial"/>
              <a:cs typeface="Arial"/>
            </a:endParaRPr>
          </a:p>
          <a:p>
            <a:pPr marL="12701">
              <a:lnSpc>
                <a:spcPts val="1635"/>
              </a:lnSpc>
            </a:pPr>
            <a:r>
              <a:rPr sz="1400" spc="-70" dirty="0">
                <a:latin typeface="Roboto"/>
                <a:cs typeface="Roboto"/>
              </a:rPr>
              <a:t>To</a:t>
            </a:r>
            <a:r>
              <a:rPr sz="1400" spc="-65" dirty="0">
                <a:latin typeface="Roboto"/>
                <a:cs typeface="Roboto"/>
              </a:rPr>
              <a:t> </a:t>
            </a:r>
            <a:r>
              <a:rPr sz="1400" spc="-90" dirty="0">
                <a:latin typeface="Roboto"/>
                <a:cs typeface="Roboto"/>
              </a:rPr>
              <a:t>assess</a:t>
            </a:r>
            <a:r>
              <a:rPr sz="1400" spc="-40" dirty="0">
                <a:latin typeface="Roboto"/>
                <a:cs typeface="Roboto"/>
              </a:rPr>
              <a:t> </a:t>
            </a:r>
            <a:r>
              <a:rPr sz="1400" spc="-55" dirty="0">
                <a:latin typeface="Roboto"/>
                <a:cs typeface="Roboto"/>
              </a:rPr>
              <a:t>the</a:t>
            </a:r>
            <a:r>
              <a:rPr sz="1400" spc="-75" dirty="0">
                <a:latin typeface="Roboto"/>
                <a:cs typeface="Roboto"/>
              </a:rPr>
              <a:t> </a:t>
            </a:r>
            <a:r>
              <a:rPr sz="1400" spc="-70" dirty="0">
                <a:latin typeface="Roboto"/>
                <a:cs typeface="Roboto"/>
              </a:rPr>
              <a:t>acid-</a:t>
            </a:r>
            <a:r>
              <a:rPr sz="1400" spc="-60" dirty="0">
                <a:latin typeface="Roboto"/>
                <a:cs typeface="Roboto"/>
              </a:rPr>
              <a:t>base</a:t>
            </a:r>
            <a:r>
              <a:rPr sz="1400" spc="-15" dirty="0">
                <a:latin typeface="Roboto"/>
                <a:cs typeface="Roboto"/>
              </a:rPr>
              <a:t> </a:t>
            </a:r>
            <a:r>
              <a:rPr sz="1400" spc="-80" dirty="0">
                <a:latin typeface="Roboto"/>
                <a:cs typeface="Roboto"/>
              </a:rPr>
              <a:t>status</a:t>
            </a:r>
            <a:r>
              <a:rPr sz="1400" spc="30" dirty="0">
                <a:latin typeface="Roboto"/>
                <a:cs typeface="Roboto"/>
              </a:rPr>
              <a:t> </a:t>
            </a:r>
            <a:r>
              <a:rPr sz="1400" spc="-50" dirty="0">
                <a:latin typeface="Roboto"/>
                <a:cs typeface="Roboto"/>
              </a:rPr>
              <a:t>of</a:t>
            </a:r>
            <a:r>
              <a:rPr sz="1400" spc="-70" dirty="0">
                <a:latin typeface="Roboto"/>
                <a:cs typeface="Roboto"/>
              </a:rPr>
              <a:t> </a:t>
            </a:r>
            <a:r>
              <a:rPr sz="1400" spc="-65" dirty="0">
                <a:latin typeface="Roboto"/>
                <a:cs typeface="Roboto"/>
              </a:rPr>
              <a:t>patient</a:t>
            </a:r>
            <a:r>
              <a:rPr sz="1400" spc="20" dirty="0">
                <a:latin typeface="Roboto"/>
                <a:cs typeface="Roboto"/>
              </a:rPr>
              <a:t> </a:t>
            </a:r>
            <a:r>
              <a:rPr sz="1400" spc="-60" dirty="0">
                <a:latin typeface="Roboto"/>
                <a:cs typeface="Roboto"/>
              </a:rPr>
              <a:t>to</a:t>
            </a:r>
            <a:r>
              <a:rPr sz="1400" spc="5" dirty="0">
                <a:latin typeface="Roboto"/>
                <a:cs typeface="Roboto"/>
              </a:rPr>
              <a:t> </a:t>
            </a:r>
            <a:r>
              <a:rPr sz="1400" spc="-60" dirty="0">
                <a:latin typeface="Roboto"/>
                <a:cs typeface="Roboto"/>
              </a:rPr>
              <a:t>rule</a:t>
            </a:r>
            <a:r>
              <a:rPr sz="1400" spc="-10" dirty="0">
                <a:latin typeface="Roboto"/>
                <a:cs typeface="Roboto"/>
              </a:rPr>
              <a:t> </a:t>
            </a:r>
            <a:r>
              <a:rPr sz="1400" spc="-65" dirty="0">
                <a:latin typeface="Roboto"/>
                <a:cs typeface="Roboto"/>
              </a:rPr>
              <a:t>out</a:t>
            </a:r>
            <a:r>
              <a:rPr sz="1400" spc="15" dirty="0">
                <a:latin typeface="Roboto"/>
                <a:cs typeface="Roboto"/>
              </a:rPr>
              <a:t> </a:t>
            </a:r>
            <a:r>
              <a:rPr sz="1400" spc="-65" dirty="0">
                <a:latin typeface="Roboto"/>
                <a:cs typeface="Roboto"/>
              </a:rPr>
              <a:t>ant</a:t>
            </a:r>
            <a:r>
              <a:rPr sz="1400" spc="-50" dirty="0">
                <a:latin typeface="Roboto"/>
                <a:cs typeface="Roboto"/>
              </a:rPr>
              <a:t> </a:t>
            </a:r>
            <a:r>
              <a:rPr sz="1400" spc="-35" dirty="0">
                <a:latin typeface="Roboto"/>
                <a:cs typeface="Roboto"/>
              </a:rPr>
              <a:t>acidosis</a:t>
            </a:r>
            <a:endParaRPr sz="1400">
              <a:latin typeface="Roboto"/>
              <a:cs typeface="Roboto"/>
            </a:endParaRPr>
          </a:p>
          <a:p>
            <a:pPr>
              <a:spcBef>
                <a:spcPts val="10"/>
              </a:spcBef>
            </a:pPr>
            <a:endParaRPr sz="1300">
              <a:latin typeface="Roboto"/>
              <a:cs typeface="Roboto"/>
            </a:endParaRPr>
          </a:p>
          <a:p>
            <a:pPr marL="12701">
              <a:lnSpc>
                <a:spcPts val="1635"/>
              </a:lnSpc>
            </a:pPr>
            <a:r>
              <a:rPr sz="1400" b="1" spc="-110" dirty="0">
                <a:latin typeface="Arial"/>
                <a:cs typeface="Arial"/>
              </a:rPr>
              <a:t>Electrolytes,</a:t>
            </a:r>
            <a:r>
              <a:rPr sz="1400" b="1" spc="30" dirty="0">
                <a:latin typeface="Arial"/>
                <a:cs typeface="Arial"/>
              </a:rPr>
              <a:t> </a:t>
            </a:r>
            <a:r>
              <a:rPr sz="1400" b="1" spc="-165" dirty="0">
                <a:latin typeface="Arial"/>
                <a:cs typeface="Arial"/>
              </a:rPr>
              <a:t>BUN,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100" dirty="0">
                <a:latin typeface="Arial"/>
                <a:cs typeface="Arial"/>
              </a:rPr>
              <a:t>creatinine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140" dirty="0">
                <a:latin typeface="Arial"/>
                <a:cs typeface="Arial"/>
              </a:rPr>
              <a:t>and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125" dirty="0">
                <a:latin typeface="Arial"/>
                <a:cs typeface="Arial"/>
              </a:rPr>
              <a:t>blood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glucose</a:t>
            </a:r>
            <a:endParaRPr sz="1400">
              <a:latin typeface="Arial"/>
              <a:cs typeface="Arial"/>
            </a:endParaRPr>
          </a:p>
          <a:p>
            <a:pPr marL="12701">
              <a:lnSpc>
                <a:spcPts val="1635"/>
              </a:lnSpc>
            </a:pPr>
            <a:r>
              <a:rPr sz="1400" spc="-70" dirty="0">
                <a:latin typeface="Roboto"/>
                <a:cs typeface="Roboto"/>
              </a:rPr>
              <a:t>To</a:t>
            </a:r>
            <a:r>
              <a:rPr sz="1400" spc="-30" dirty="0">
                <a:latin typeface="Roboto"/>
                <a:cs typeface="Roboto"/>
              </a:rPr>
              <a:t> </a:t>
            </a:r>
            <a:r>
              <a:rPr sz="1400" spc="-90" dirty="0">
                <a:latin typeface="Roboto"/>
                <a:cs typeface="Roboto"/>
              </a:rPr>
              <a:t>assess</a:t>
            </a:r>
            <a:r>
              <a:rPr sz="1400" spc="-10" dirty="0">
                <a:latin typeface="Roboto"/>
                <a:cs typeface="Roboto"/>
              </a:rPr>
              <a:t> </a:t>
            </a:r>
            <a:r>
              <a:rPr sz="1400" spc="-70" dirty="0">
                <a:latin typeface="Roboto"/>
                <a:cs typeface="Roboto"/>
              </a:rPr>
              <a:t>metabolic</a:t>
            </a:r>
            <a:r>
              <a:rPr sz="1400" spc="30" dirty="0">
                <a:latin typeface="Roboto"/>
                <a:cs typeface="Roboto"/>
              </a:rPr>
              <a:t> </a:t>
            </a:r>
            <a:r>
              <a:rPr sz="1400" spc="-10" dirty="0">
                <a:latin typeface="Roboto"/>
                <a:cs typeface="Roboto"/>
              </a:rPr>
              <a:t>derangement</a:t>
            </a:r>
            <a:endParaRPr sz="14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7772400" cy="780415"/>
          </a:xfrm>
          <a:custGeom>
            <a:avLst/>
            <a:gdLst/>
            <a:ahLst/>
            <a:cxnLst/>
            <a:rect l="l" t="t" r="r" b="b"/>
            <a:pathLst>
              <a:path w="7772400" h="780415">
                <a:moveTo>
                  <a:pt x="7772399" y="779951"/>
                </a:moveTo>
                <a:lnTo>
                  <a:pt x="0" y="779951"/>
                </a:lnTo>
                <a:lnTo>
                  <a:pt x="0" y="0"/>
                </a:lnTo>
                <a:lnTo>
                  <a:pt x="7772399" y="0"/>
                </a:lnTo>
                <a:lnTo>
                  <a:pt x="7772399" y="779951"/>
                </a:lnTo>
                <a:close/>
              </a:path>
            </a:pathLst>
          </a:custGeom>
          <a:solidFill>
            <a:srgbClr val="A375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65877" y="1117301"/>
            <a:ext cx="5198110" cy="48895"/>
          </a:xfrm>
          <a:custGeom>
            <a:avLst/>
            <a:gdLst/>
            <a:ahLst/>
            <a:cxnLst/>
            <a:rect l="l" t="t" r="r" b="b"/>
            <a:pathLst>
              <a:path w="5198110" h="48894">
                <a:moveTo>
                  <a:pt x="5197773" y="48559"/>
                </a:moveTo>
                <a:lnTo>
                  <a:pt x="0" y="48559"/>
                </a:lnTo>
                <a:lnTo>
                  <a:pt x="0" y="0"/>
                </a:lnTo>
                <a:lnTo>
                  <a:pt x="5197773" y="0"/>
                </a:lnTo>
                <a:lnTo>
                  <a:pt x="5197773" y="48559"/>
                </a:lnTo>
                <a:close/>
              </a:path>
            </a:pathLst>
          </a:custGeom>
          <a:solidFill>
            <a:srgbClr val="7D95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70668" y="865761"/>
            <a:ext cx="7330440" cy="266996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7943" algn="ctr">
              <a:spcBef>
                <a:spcPts val="120"/>
              </a:spcBef>
            </a:pPr>
            <a:r>
              <a:rPr sz="1350" b="1" spc="-140" dirty="0">
                <a:latin typeface="Arial"/>
                <a:cs typeface="Arial"/>
              </a:rPr>
              <a:t>RELEVANT</a:t>
            </a:r>
            <a:r>
              <a:rPr sz="1350" b="1" spc="-160" dirty="0">
                <a:latin typeface="Arial"/>
                <a:cs typeface="Arial"/>
              </a:rPr>
              <a:t> </a:t>
            </a:r>
            <a:r>
              <a:rPr sz="1350" b="1" spc="-135" dirty="0">
                <a:latin typeface="Arial"/>
                <a:cs typeface="Arial"/>
              </a:rPr>
              <a:t>SPECIAL</a:t>
            </a:r>
            <a:r>
              <a:rPr sz="1350" b="1" spc="-95" dirty="0">
                <a:latin typeface="Arial"/>
                <a:cs typeface="Arial"/>
              </a:rPr>
              <a:t> </a:t>
            </a:r>
            <a:r>
              <a:rPr sz="1350" b="1" spc="-40" dirty="0">
                <a:latin typeface="Arial"/>
                <a:cs typeface="Arial"/>
              </a:rPr>
              <a:t>INVESTIGATIONS</a:t>
            </a:r>
            <a:endParaRPr sz="13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50">
              <a:latin typeface="Arial"/>
              <a:cs typeface="Arial"/>
            </a:endParaRPr>
          </a:p>
          <a:p>
            <a:pPr>
              <a:spcBef>
                <a:spcPts val="780"/>
              </a:spcBef>
            </a:pPr>
            <a:endParaRPr sz="1250">
              <a:latin typeface="Arial"/>
              <a:cs typeface="Arial"/>
            </a:endParaRPr>
          </a:p>
          <a:p>
            <a:pPr marL="12701"/>
            <a:r>
              <a:rPr sz="1300" b="1" spc="-100" dirty="0">
                <a:latin typeface="Arial"/>
                <a:cs typeface="Arial"/>
              </a:rPr>
              <a:t>Chest</a:t>
            </a:r>
            <a:r>
              <a:rPr sz="1300" b="1" spc="-15" dirty="0">
                <a:latin typeface="Arial"/>
                <a:cs typeface="Arial"/>
              </a:rPr>
              <a:t> </a:t>
            </a:r>
            <a:r>
              <a:rPr sz="1300" b="1" spc="-110" dirty="0">
                <a:latin typeface="Arial"/>
                <a:cs typeface="Arial"/>
              </a:rPr>
              <a:t>radiography</a:t>
            </a:r>
            <a:r>
              <a:rPr sz="1300" b="1" spc="-8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(CXR)</a:t>
            </a:r>
            <a:endParaRPr sz="1300">
              <a:latin typeface="Arial"/>
              <a:cs typeface="Arial"/>
            </a:endParaRPr>
          </a:p>
          <a:p>
            <a:pPr marL="12701" marR="5081">
              <a:lnSpc>
                <a:spcPts val="1400"/>
              </a:lnSpc>
              <a:spcBef>
                <a:spcPts val="405"/>
              </a:spcBef>
            </a:pPr>
            <a:r>
              <a:rPr sz="1300" spc="-55" dirty="0">
                <a:latin typeface="Roboto"/>
                <a:cs typeface="Roboto"/>
              </a:rPr>
              <a:t>This</a:t>
            </a:r>
            <a:r>
              <a:rPr sz="1300" spc="-60" dirty="0">
                <a:latin typeface="Roboto"/>
                <a:cs typeface="Roboto"/>
              </a:rPr>
              <a:t> has</a:t>
            </a:r>
            <a:r>
              <a:rPr sz="1300" spc="-55" dirty="0">
                <a:latin typeface="Roboto"/>
                <a:cs typeface="Roboto"/>
              </a:rPr>
              <a:t> </a:t>
            </a:r>
            <a:r>
              <a:rPr sz="1300" dirty="0">
                <a:latin typeface="Roboto"/>
                <a:cs typeface="Roboto"/>
              </a:rPr>
              <a:t>a</a:t>
            </a:r>
            <a:r>
              <a:rPr sz="1300" spc="-20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great</a:t>
            </a:r>
            <a:r>
              <a:rPr sz="1300" spc="-1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potential</a:t>
            </a:r>
            <a:r>
              <a:rPr sz="1300" spc="105" dirty="0">
                <a:latin typeface="Roboto"/>
                <a:cs typeface="Roboto"/>
              </a:rPr>
              <a:t> </a:t>
            </a:r>
            <a:r>
              <a:rPr sz="1300" spc="-70" dirty="0">
                <a:latin typeface="Roboto"/>
                <a:cs typeface="Roboto"/>
              </a:rPr>
              <a:t>in</a:t>
            </a:r>
            <a:r>
              <a:rPr sz="1300" spc="-20" dirty="0">
                <a:latin typeface="Roboto"/>
                <a:cs typeface="Roboto"/>
              </a:rPr>
              <a:t> </a:t>
            </a:r>
            <a:r>
              <a:rPr sz="1300" spc="-45" dirty="0">
                <a:latin typeface="Roboto"/>
                <a:cs typeface="Roboto"/>
              </a:rPr>
              <a:t>aiding</a:t>
            </a:r>
            <a:r>
              <a:rPr sz="1300" spc="-30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the</a:t>
            </a:r>
            <a:r>
              <a:rPr sz="1300" spc="-95" dirty="0">
                <a:latin typeface="Roboto"/>
                <a:cs typeface="Roboto"/>
              </a:rPr>
              <a:t> </a:t>
            </a:r>
            <a:r>
              <a:rPr sz="1300" spc="-55" dirty="0">
                <a:latin typeface="Roboto"/>
                <a:cs typeface="Roboto"/>
              </a:rPr>
              <a:t>diagnosis</a:t>
            </a:r>
            <a:r>
              <a:rPr sz="1300" spc="5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of</a:t>
            </a:r>
            <a:r>
              <a:rPr sz="1300" spc="-90" dirty="0">
                <a:latin typeface="Roboto"/>
                <a:cs typeface="Roboto"/>
              </a:rPr>
              <a:t> </a:t>
            </a:r>
            <a:r>
              <a:rPr sz="1300" spc="-55" dirty="0">
                <a:latin typeface="Roboto"/>
                <a:cs typeface="Roboto"/>
              </a:rPr>
              <a:t>many </a:t>
            </a:r>
            <a:r>
              <a:rPr sz="1300" spc="-70" dirty="0">
                <a:latin typeface="Roboto"/>
                <a:cs typeface="Roboto"/>
              </a:rPr>
              <a:t>lung</a:t>
            </a:r>
            <a:r>
              <a:rPr sz="1300" spc="-30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disorders</a:t>
            </a:r>
            <a:r>
              <a:rPr sz="1300" spc="5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that</a:t>
            </a:r>
            <a:r>
              <a:rPr sz="1300" spc="-15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cause</a:t>
            </a:r>
            <a:r>
              <a:rPr sz="1300" spc="-30" dirty="0">
                <a:latin typeface="Roboto"/>
                <a:cs typeface="Roboto"/>
              </a:rPr>
              <a:t> </a:t>
            </a:r>
            <a:r>
              <a:rPr sz="1300" spc="-55" dirty="0">
                <a:latin typeface="Roboto"/>
                <a:cs typeface="Roboto"/>
              </a:rPr>
              <a:t>acute</a:t>
            </a:r>
            <a:r>
              <a:rPr sz="1300" spc="-30" dirty="0">
                <a:latin typeface="Roboto"/>
                <a:cs typeface="Roboto"/>
              </a:rPr>
              <a:t> </a:t>
            </a:r>
            <a:r>
              <a:rPr sz="1300" spc="-70" dirty="0">
                <a:latin typeface="Roboto"/>
                <a:cs typeface="Roboto"/>
              </a:rPr>
              <a:t>dyspnea</a:t>
            </a:r>
            <a:r>
              <a:rPr sz="1300" spc="-20" dirty="0">
                <a:latin typeface="Roboto"/>
                <a:cs typeface="Roboto"/>
              </a:rPr>
              <a:t> </a:t>
            </a:r>
            <a:r>
              <a:rPr sz="1300" spc="-70" dirty="0">
                <a:latin typeface="Roboto"/>
                <a:cs typeface="Roboto"/>
              </a:rPr>
              <a:t>and</a:t>
            </a:r>
            <a:r>
              <a:rPr sz="1300" spc="35" dirty="0">
                <a:latin typeface="Roboto"/>
                <a:cs typeface="Roboto"/>
              </a:rPr>
              <a:t> </a:t>
            </a:r>
            <a:r>
              <a:rPr sz="1300" spc="-10" dirty="0">
                <a:latin typeface="Roboto"/>
                <a:cs typeface="Roboto"/>
              </a:rPr>
              <a:t>chest pain.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615"/>
              </a:spcBef>
            </a:pPr>
            <a:endParaRPr sz="1200">
              <a:latin typeface="Roboto"/>
              <a:cs typeface="Roboto"/>
            </a:endParaRPr>
          </a:p>
          <a:p>
            <a:pPr marL="12701">
              <a:spcBef>
                <a:spcPts val="5"/>
              </a:spcBef>
            </a:pPr>
            <a:r>
              <a:rPr sz="1300" b="1" spc="-100" dirty="0">
                <a:latin typeface="Arial"/>
                <a:cs typeface="Arial"/>
              </a:rPr>
              <a:t>Electrocardiography</a:t>
            </a:r>
            <a:r>
              <a:rPr sz="1300" b="1" spc="-5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(ECG).</a:t>
            </a:r>
            <a:endParaRPr sz="1300">
              <a:latin typeface="Arial"/>
              <a:cs typeface="Arial"/>
            </a:endParaRPr>
          </a:p>
          <a:p>
            <a:pPr marL="12701">
              <a:spcBef>
                <a:spcPts val="225"/>
              </a:spcBef>
            </a:pPr>
            <a:r>
              <a:rPr sz="1300" spc="-50" dirty="0">
                <a:latin typeface="Roboto"/>
                <a:cs typeface="Roboto"/>
              </a:rPr>
              <a:t>The</a:t>
            </a:r>
            <a:r>
              <a:rPr sz="1300" spc="-100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ECG</a:t>
            </a:r>
            <a:r>
              <a:rPr sz="1300" spc="-15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is</a:t>
            </a:r>
            <a:r>
              <a:rPr sz="1300" dirty="0">
                <a:latin typeface="Roboto"/>
                <a:cs typeface="Roboto"/>
              </a:rPr>
              <a:t> </a:t>
            </a:r>
            <a:r>
              <a:rPr sz="1300" spc="-50" dirty="0">
                <a:latin typeface="Roboto"/>
                <a:cs typeface="Roboto"/>
              </a:rPr>
              <a:t>unlikely</a:t>
            </a:r>
            <a:r>
              <a:rPr sz="1300" spc="-60" dirty="0">
                <a:latin typeface="Roboto"/>
                <a:cs typeface="Roboto"/>
              </a:rPr>
              <a:t> </a:t>
            </a:r>
            <a:r>
              <a:rPr sz="1300" spc="-45" dirty="0">
                <a:latin typeface="Roboto"/>
                <a:cs typeface="Roboto"/>
              </a:rPr>
              <a:t>to</a:t>
            </a:r>
            <a:r>
              <a:rPr sz="1300" spc="-80" dirty="0">
                <a:latin typeface="Roboto"/>
                <a:cs typeface="Roboto"/>
              </a:rPr>
              <a:t> </a:t>
            </a:r>
            <a:r>
              <a:rPr sz="1300" spc="-20" dirty="0">
                <a:latin typeface="Roboto"/>
                <a:cs typeface="Roboto"/>
              </a:rPr>
              <a:t>be</a:t>
            </a:r>
            <a:r>
              <a:rPr sz="1300" spc="-35" dirty="0">
                <a:latin typeface="Roboto"/>
                <a:cs typeface="Roboto"/>
              </a:rPr>
              <a:t> </a:t>
            </a:r>
            <a:r>
              <a:rPr sz="1300" spc="-75" dirty="0">
                <a:latin typeface="Roboto"/>
                <a:cs typeface="Roboto"/>
              </a:rPr>
              <a:t>normal</a:t>
            </a:r>
            <a:r>
              <a:rPr sz="1300" spc="90" dirty="0">
                <a:latin typeface="Roboto"/>
                <a:cs typeface="Roboto"/>
              </a:rPr>
              <a:t> </a:t>
            </a:r>
            <a:r>
              <a:rPr sz="1300" spc="-70" dirty="0">
                <a:latin typeface="Roboto"/>
                <a:cs typeface="Roboto"/>
              </a:rPr>
              <a:t>in</a:t>
            </a:r>
            <a:r>
              <a:rPr sz="1300" spc="-20" dirty="0">
                <a:latin typeface="Roboto"/>
                <a:cs typeface="Roboto"/>
              </a:rPr>
              <a:t> </a:t>
            </a:r>
            <a:r>
              <a:rPr sz="1300" spc="-35" dirty="0">
                <a:latin typeface="Roboto"/>
                <a:cs typeface="Roboto"/>
              </a:rPr>
              <a:t>the</a:t>
            </a:r>
            <a:r>
              <a:rPr sz="1300" spc="-100" dirty="0">
                <a:latin typeface="Roboto"/>
                <a:cs typeface="Roboto"/>
              </a:rPr>
              <a:t> </a:t>
            </a:r>
            <a:r>
              <a:rPr sz="1300" spc="-65" dirty="0">
                <a:latin typeface="Roboto"/>
                <a:cs typeface="Roboto"/>
              </a:rPr>
              <a:t>presence</a:t>
            </a:r>
            <a:r>
              <a:rPr sz="1300" spc="-35" dirty="0">
                <a:latin typeface="Roboto"/>
                <a:cs typeface="Roboto"/>
              </a:rPr>
              <a:t> </a:t>
            </a:r>
            <a:r>
              <a:rPr sz="1300" spc="-20" dirty="0">
                <a:latin typeface="Roboto"/>
                <a:cs typeface="Roboto"/>
              </a:rPr>
              <a:t>of</a:t>
            </a:r>
            <a:r>
              <a:rPr sz="1300" spc="-95" dirty="0">
                <a:latin typeface="Roboto"/>
                <a:cs typeface="Roboto"/>
              </a:rPr>
              <a:t> </a:t>
            </a:r>
            <a:r>
              <a:rPr sz="1300" spc="-60" dirty="0">
                <a:latin typeface="Roboto"/>
                <a:cs typeface="Roboto"/>
              </a:rPr>
              <a:t>structural</a:t>
            </a:r>
            <a:r>
              <a:rPr sz="1300" spc="95" dirty="0">
                <a:latin typeface="Roboto"/>
                <a:cs typeface="Roboto"/>
              </a:rPr>
              <a:t> </a:t>
            </a:r>
            <a:r>
              <a:rPr sz="1300" spc="-70" dirty="0">
                <a:latin typeface="Roboto"/>
                <a:cs typeface="Roboto"/>
              </a:rPr>
              <a:t>heart</a:t>
            </a:r>
            <a:r>
              <a:rPr sz="1300" spc="-20" dirty="0">
                <a:latin typeface="Roboto"/>
                <a:cs typeface="Roboto"/>
              </a:rPr>
              <a:t> </a:t>
            </a:r>
            <a:r>
              <a:rPr sz="1300" spc="-10" dirty="0">
                <a:latin typeface="Roboto"/>
                <a:cs typeface="Roboto"/>
              </a:rPr>
              <a:t>disease.</a:t>
            </a:r>
            <a:endParaRPr sz="1300">
              <a:latin typeface="Roboto"/>
              <a:cs typeface="Roboto"/>
            </a:endParaRPr>
          </a:p>
          <a:p>
            <a:pPr>
              <a:spcBef>
                <a:spcPts val="440"/>
              </a:spcBef>
            </a:pPr>
            <a:endParaRPr sz="1200">
              <a:latin typeface="Roboto"/>
              <a:cs typeface="Roboto"/>
            </a:endParaRPr>
          </a:p>
          <a:p>
            <a:pPr marL="12701"/>
            <a:r>
              <a:rPr sz="1300" b="1" spc="-50" dirty="0">
                <a:latin typeface="Arial"/>
                <a:cs typeface="Arial"/>
              </a:rPr>
              <a:t>Echocardiography</a:t>
            </a:r>
            <a:endParaRPr sz="1300">
              <a:latin typeface="Arial"/>
              <a:cs typeface="Arial"/>
            </a:endParaRPr>
          </a:p>
          <a:p>
            <a:pPr marL="12701">
              <a:spcBef>
                <a:spcPts val="225"/>
              </a:spcBef>
            </a:pPr>
            <a:r>
              <a:rPr sz="1300" b="1" spc="-10" dirty="0">
                <a:latin typeface="Arial"/>
                <a:cs typeface="Arial"/>
              </a:rPr>
              <a:t>Spirometry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7772400" cy="780415"/>
          </a:xfrm>
          <a:custGeom>
            <a:avLst/>
            <a:gdLst/>
            <a:ahLst/>
            <a:cxnLst/>
            <a:rect l="l" t="t" r="r" b="b"/>
            <a:pathLst>
              <a:path w="7772400" h="780415">
                <a:moveTo>
                  <a:pt x="7772399" y="779951"/>
                </a:moveTo>
                <a:lnTo>
                  <a:pt x="0" y="779951"/>
                </a:lnTo>
                <a:lnTo>
                  <a:pt x="0" y="0"/>
                </a:lnTo>
                <a:lnTo>
                  <a:pt x="7772399" y="0"/>
                </a:lnTo>
                <a:lnTo>
                  <a:pt x="7772399" y="779951"/>
                </a:lnTo>
                <a:close/>
              </a:path>
            </a:pathLst>
          </a:custGeom>
          <a:solidFill>
            <a:srgbClr val="A375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2551" y="727851"/>
            <a:ext cx="7296784" cy="2190984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47631" algn="ctr">
              <a:spcBef>
                <a:spcPts val="1085"/>
              </a:spcBef>
              <a:tabLst>
                <a:tab pos="970391" algn="l"/>
                <a:tab pos="5245700" algn="l"/>
              </a:tabLst>
            </a:pPr>
            <a:r>
              <a:rPr sz="1700" u="heavy" dirty="0">
                <a:uFill>
                  <a:solidFill>
                    <a:srgbClr val="7D95AB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850" b="1" u="heavy" spc="-204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RELEVANT</a:t>
            </a:r>
            <a:r>
              <a:rPr sz="1850" b="1" u="heavy" spc="-195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 </a:t>
            </a:r>
            <a:r>
              <a:rPr sz="1850" b="1" u="heavy" spc="-204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SPECIAL</a:t>
            </a:r>
            <a:r>
              <a:rPr sz="1850" b="1" u="heavy" spc="-160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 </a:t>
            </a:r>
            <a:r>
              <a:rPr sz="1850" b="1" u="heavy" spc="-10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INVESTIGATIONS</a:t>
            </a:r>
            <a:r>
              <a:rPr sz="1850" b="1" u="heavy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	</a:t>
            </a:r>
            <a:endParaRPr sz="1850">
              <a:latin typeface="Arial"/>
              <a:cs typeface="Arial"/>
            </a:endParaRPr>
          </a:p>
          <a:p>
            <a:pPr marL="12701">
              <a:spcBef>
                <a:spcPts val="955"/>
              </a:spcBef>
            </a:pPr>
            <a:r>
              <a:rPr b="1" spc="-130" dirty="0">
                <a:latin typeface="Arial"/>
                <a:cs typeface="Arial"/>
              </a:rPr>
              <a:t>The</a:t>
            </a:r>
            <a:r>
              <a:rPr b="1" spc="-200" dirty="0">
                <a:latin typeface="Arial"/>
                <a:cs typeface="Arial"/>
              </a:rPr>
              <a:t> </a:t>
            </a:r>
            <a:r>
              <a:rPr b="1" spc="-135" dirty="0">
                <a:latin typeface="Arial"/>
                <a:cs typeface="Arial"/>
              </a:rPr>
              <a:t>D-</a:t>
            </a:r>
            <a:r>
              <a:rPr b="1" spc="-10" dirty="0">
                <a:latin typeface="Arial"/>
                <a:cs typeface="Arial"/>
              </a:rPr>
              <a:t>dimer.</a:t>
            </a:r>
            <a:endParaRPr>
              <a:latin typeface="Arial"/>
              <a:cs typeface="Arial"/>
            </a:endParaRPr>
          </a:p>
          <a:p>
            <a:pPr marL="12701" marR="464873">
              <a:lnSpc>
                <a:spcPts val="1850"/>
              </a:lnSpc>
              <a:spcBef>
                <a:spcPts val="455"/>
              </a:spcBef>
            </a:pPr>
            <a:r>
              <a:rPr spc="-95" dirty="0">
                <a:latin typeface="Roboto"/>
                <a:cs typeface="Roboto"/>
              </a:rPr>
              <a:t>This</a:t>
            </a:r>
            <a:r>
              <a:rPr spc="-60" dirty="0">
                <a:latin typeface="Roboto"/>
                <a:cs typeface="Roboto"/>
              </a:rPr>
              <a:t> </a:t>
            </a:r>
            <a:r>
              <a:rPr spc="-80" dirty="0">
                <a:latin typeface="Roboto"/>
                <a:cs typeface="Roboto"/>
              </a:rPr>
              <a:t>is</a:t>
            </a:r>
            <a:r>
              <a:rPr spc="-60" dirty="0">
                <a:latin typeface="Roboto"/>
                <a:cs typeface="Roboto"/>
              </a:rPr>
              <a:t> </a:t>
            </a:r>
            <a:r>
              <a:rPr spc="-105" dirty="0">
                <a:latin typeface="Roboto"/>
                <a:cs typeface="Roboto"/>
              </a:rPr>
              <a:t>a</a:t>
            </a:r>
            <a:r>
              <a:rPr spc="-40" dirty="0">
                <a:latin typeface="Roboto"/>
                <a:cs typeface="Roboto"/>
              </a:rPr>
              <a:t> </a:t>
            </a:r>
            <a:r>
              <a:rPr spc="-130" dirty="0">
                <a:latin typeface="Roboto"/>
                <a:cs typeface="Roboto"/>
              </a:rPr>
              <a:t>component</a:t>
            </a:r>
            <a:r>
              <a:rPr dirty="0">
                <a:latin typeface="Roboto"/>
                <a:cs typeface="Roboto"/>
              </a:rPr>
              <a:t> </a:t>
            </a:r>
            <a:r>
              <a:rPr spc="-75" dirty="0">
                <a:latin typeface="Roboto"/>
                <a:cs typeface="Roboto"/>
              </a:rPr>
              <a:t>of</a:t>
            </a:r>
            <a:r>
              <a:rPr spc="-105" dirty="0">
                <a:latin typeface="Roboto"/>
                <a:cs typeface="Roboto"/>
              </a:rPr>
              <a:t> </a:t>
            </a:r>
            <a:r>
              <a:rPr spc="-90" dirty="0">
                <a:latin typeface="Roboto"/>
                <a:cs typeface="Roboto"/>
              </a:rPr>
              <a:t>the</a:t>
            </a:r>
            <a:r>
              <a:rPr spc="-114" dirty="0">
                <a:latin typeface="Roboto"/>
                <a:cs typeface="Roboto"/>
              </a:rPr>
              <a:t> </a:t>
            </a:r>
            <a:r>
              <a:rPr spc="-105" dirty="0">
                <a:latin typeface="Roboto"/>
                <a:cs typeface="Roboto"/>
              </a:rPr>
              <a:t>evaluation</a:t>
            </a:r>
            <a:r>
              <a:rPr spc="-20" dirty="0">
                <a:latin typeface="Roboto"/>
                <a:cs typeface="Roboto"/>
              </a:rPr>
              <a:t> </a:t>
            </a:r>
            <a:r>
              <a:rPr spc="-75" dirty="0">
                <a:latin typeface="Roboto"/>
                <a:cs typeface="Roboto"/>
              </a:rPr>
              <a:t>of</a:t>
            </a:r>
            <a:r>
              <a:rPr spc="-105" dirty="0">
                <a:latin typeface="Roboto"/>
                <a:cs typeface="Roboto"/>
              </a:rPr>
              <a:t> </a:t>
            </a:r>
            <a:r>
              <a:rPr spc="-100" dirty="0">
                <a:latin typeface="Roboto"/>
                <a:cs typeface="Roboto"/>
              </a:rPr>
              <a:t>patients</a:t>
            </a:r>
            <a:r>
              <a:rPr spc="-60" dirty="0">
                <a:latin typeface="Roboto"/>
                <a:cs typeface="Roboto"/>
              </a:rPr>
              <a:t> </a:t>
            </a:r>
            <a:r>
              <a:rPr spc="-110" dirty="0">
                <a:latin typeface="Roboto"/>
                <a:cs typeface="Roboto"/>
              </a:rPr>
              <a:t>with</a:t>
            </a:r>
            <a:r>
              <a:rPr spc="-20" dirty="0">
                <a:latin typeface="Roboto"/>
                <a:cs typeface="Roboto"/>
              </a:rPr>
              <a:t> </a:t>
            </a:r>
            <a:r>
              <a:rPr spc="-120" dirty="0">
                <a:latin typeface="Roboto"/>
                <a:cs typeface="Roboto"/>
              </a:rPr>
              <a:t>suspected</a:t>
            </a:r>
            <a:r>
              <a:rPr spc="25" dirty="0">
                <a:latin typeface="Roboto"/>
                <a:cs typeface="Roboto"/>
              </a:rPr>
              <a:t> </a:t>
            </a:r>
            <a:r>
              <a:rPr spc="-75" dirty="0">
                <a:latin typeface="Roboto"/>
                <a:cs typeface="Roboto"/>
              </a:rPr>
              <a:t>pulmonary </a:t>
            </a:r>
            <a:r>
              <a:rPr spc="-25" dirty="0">
                <a:latin typeface="Roboto"/>
                <a:cs typeface="Roboto"/>
              </a:rPr>
              <a:t>embolism.</a:t>
            </a:r>
            <a:endParaRPr>
              <a:latin typeface="Roboto"/>
              <a:cs typeface="Roboto"/>
            </a:endParaRPr>
          </a:p>
          <a:p>
            <a:pPr marL="12701">
              <a:spcBef>
                <a:spcPts val="1910"/>
              </a:spcBef>
            </a:pPr>
            <a:r>
              <a:rPr b="1" spc="-135" dirty="0">
                <a:latin typeface="Arial"/>
                <a:cs typeface="Arial"/>
              </a:rPr>
              <a:t>Point-</a:t>
            </a:r>
            <a:r>
              <a:rPr b="1" spc="-80" dirty="0">
                <a:latin typeface="Arial"/>
                <a:cs typeface="Arial"/>
              </a:rPr>
              <a:t>of-</a:t>
            </a:r>
            <a:r>
              <a:rPr b="1" spc="-140" dirty="0">
                <a:latin typeface="Arial"/>
                <a:cs typeface="Arial"/>
              </a:rPr>
              <a:t>care</a:t>
            </a:r>
            <a:r>
              <a:rPr b="1" spc="-110" dirty="0">
                <a:latin typeface="Arial"/>
                <a:cs typeface="Arial"/>
              </a:rPr>
              <a:t> </a:t>
            </a:r>
            <a:r>
              <a:rPr b="1" spc="-175" dirty="0">
                <a:latin typeface="Arial"/>
                <a:cs typeface="Arial"/>
              </a:rPr>
              <a:t>ultrasound</a:t>
            </a:r>
            <a:r>
              <a:rPr b="1" spc="-95" dirty="0">
                <a:latin typeface="Arial"/>
                <a:cs typeface="Arial"/>
              </a:rPr>
              <a:t> </a:t>
            </a:r>
            <a:r>
              <a:rPr b="1" spc="-170" dirty="0">
                <a:latin typeface="Arial"/>
                <a:cs typeface="Arial"/>
              </a:rPr>
              <a:t>scans</a:t>
            </a:r>
            <a:r>
              <a:rPr b="1" spc="-180" dirty="0">
                <a:latin typeface="Arial"/>
                <a:cs typeface="Arial"/>
              </a:rPr>
              <a:t> and</a:t>
            </a:r>
            <a:r>
              <a:rPr b="1" spc="-95" dirty="0">
                <a:latin typeface="Arial"/>
                <a:cs typeface="Arial"/>
              </a:rPr>
              <a:t> </a:t>
            </a:r>
            <a:r>
              <a:rPr b="1" spc="-110" dirty="0">
                <a:latin typeface="Arial"/>
                <a:cs typeface="Arial"/>
              </a:rPr>
              <a:t>echocardiography.</a:t>
            </a:r>
            <a:endParaRPr>
              <a:latin typeface="Arial"/>
              <a:cs typeface="Arial"/>
            </a:endParaRPr>
          </a:p>
          <a:p>
            <a:pPr marL="12701">
              <a:spcBef>
                <a:spcPts val="135"/>
              </a:spcBef>
            </a:pPr>
            <a:r>
              <a:rPr spc="-114" dirty="0">
                <a:latin typeface="Roboto"/>
                <a:cs typeface="Roboto"/>
              </a:rPr>
              <a:t>These </a:t>
            </a:r>
            <a:r>
              <a:rPr spc="-105" dirty="0">
                <a:latin typeface="Roboto"/>
                <a:cs typeface="Roboto"/>
              </a:rPr>
              <a:t>may</a:t>
            </a:r>
            <a:r>
              <a:rPr spc="-120" dirty="0">
                <a:latin typeface="Roboto"/>
                <a:cs typeface="Roboto"/>
              </a:rPr>
              <a:t> aid</a:t>
            </a:r>
            <a:r>
              <a:rPr spc="30" dirty="0">
                <a:latin typeface="Roboto"/>
                <a:cs typeface="Roboto"/>
              </a:rPr>
              <a:t> </a:t>
            </a:r>
            <a:r>
              <a:rPr spc="-90" dirty="0">
                <a:latin typeface="Roboto"/>
                <a:cs typeface="Roboto"/>
              </a:rPr>
              <a:t>clinicians</a:t>
            </a:r>
            <a:r>
              <a:rPr spc="-60" dirty="0">
                <a:latin typeface="Roboto"/>
                <a:cs typeface="Roboto"/>
              </a:rPr>
              <a:t> </a:t>
            </a:r>
            <a:r>
              <a:rPr spc="-90" dirty="0">
                <a:latin typeface="Roboto"/>
                <a:cs typeface="Roboto"/>
              </a:rPr>
              <a:t>in</a:t>
            </a:r>
            <a:r>
              <a:rPr spc="-20" dirty="0">
                <a:latin typeface="Roboto"/>
                <a:cs typeface="Roboto"/>
              </a:rPr>
              <a:t> </a:t>
            </a:r>
            <a:r>
              <a:rPr spc="-90" dirty="0">
                <a:latin typeface="Roboto"/>
                <a:cs typeface="Roboto"/>
              </a:rPr>
              <a:t>the</a:t>
            </a:r>
            <a:r>
              <a:rPr spc="-110" dirty="0">
                <a:latin typeface="Roboto"/>
                <a:cs typeface="Roboto"/>
              </a:rPr>
              <a:t> </a:t>
            </a:r>
            <a:r>
              <a:rPr spc="-105" dirty="0">
                <a:latin typeface="Roboto"/>
                <a:cs typeface="Roboto"/>
              </a:rPr>
              <a:t>diagnosis</a:t>
            </a:r>
            <a:r>
              <a:rPr spc="-60" dirty="0">
                <a:latin typeface="Roboto"/>
                <a:cs typeface="Roboto"/>
              </a:rPr>
              <a:t> </a:t>
            </a:r>
            <a:r>
              <a:rPr spc="-75" dirty="0">
                <a:latin typeface="Roboto"/>
                <a:cs typeface="Roboto"/>
              </a:rPr>
              <a:t>of</a:t>
            </a:r>
            <a:r>
              <a:rPr spc="-105" dirty="0">
                <a:latin typeface="Roboto"/>
                <a:cs typeface="Roboto"/>
              </a:rPr>
              <a:t> </a:t>
            </a:r>
            <a:r>
              <a:rPr spc="-95" dirty="0">
                <a:latin typeface="Roboto"/>
                <a:cs typeface="Roboto"/>
              </a:rPr>
              <a:t>acute</a:t>
            </a:r>
            <a:r>
              <a:rPr spc="-40" dirty="0">
                <a:latin typeface="Roboto"/>
                <a:cs typeface="Roboto"/>
              </a:rPr>
              <a:t> </a:t>
            </a:r>
            <a:r>
              <a:rPr spc="-105" dirty="0">
                <a:latin typeface="Roboto"/>
                <a:cs typeface="Roboto"/>
              </a:rPr>
              <a:t>cardiogenic</a:t>
            </a:r>
            <a:r>
              <a:rPr spc="-35" dirty="0">
                <a:latin typeface="Roboto"/>
                <a:cs typeface="Roboto"/>
              </a:rPr>
              <a:t> </a:t>
            </a:r>
            <a:r>
              <a:rPr spc="-120" dirty="0">
                <a:latin typeface="Roboto"/>
                <a:cs typeface="Roboto"/>
              </a:rPr>
              <a:t>pulmonary</a:t>
            </a:r>
            <a:r>
              <a:rPr spc="-125" dirty="0">
                <a:latin typeface="Roboto"/>
                <a:cs typeface="Roboto"/>
              </a:rPr>
              <a:t> </a:t>
            </a:r>
            <a:r>
              <a:rPr spc="-55" dirty="0">
                <a:latin typeface="Roboto"/>
                <a:cs typeface="Roboto"/>
              </a:rPr>
              <a:t>edema.</a:t>
            </a:r>
            <a:endParaRPr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4483" y="13494"/>
            <a:ext cx="6601459" cy="287258"/>
          </a:xfrm>
          <a:prstGeom prst="rect">
            <a:avLst/>
          </a:prstGeom>
          <a:solidFill>
            <a:srgbClr val="A64D78"/>
          </a:solidFill>
        </p:spPr>
        <p:txBody>
          <a:bodyPr vert="horz" wrap="square" lIns="0" tIns="2540" rIns="0" bIns="0" rtlCol="0">
            <a:spAutoFit/>
          </a:bodyPr>
          <a:lstStyle/>
          <a:p>
            <a:pPr marL="463603" indent="-356276">
              <a:spcBef>
                <a:spcPts val="20"/>
              </a:spcBef>
              <a:buSzPct val="91891"/>
              <a:buFont typeface="Arial"/>
              <a:buChar char="●"/>
              <a:tabLst>
                <a:tab pos="463603" algn="l"/>
              </a:tabLst>
            </a:pPr>
            <a:r>
              <a:rPr sz="1850" b="1" spc="-245" dirty="0">
                <a:latin typeface="Arial"/>
                <a:cs typeface="Arial"/>
              </a:rPr>
              <a:t>HOWTO</a:t>
            </a:r>
            <a:r>
              <a:rPr sz="1850" b="1" spc="-315" dirty="0">
                <a:latin typeface="Arial"/>
                <a:cs typeface="Arial"/>
              </a:rPr>
              <a:t> </a:t>
            </a:r>
            <a:r>
              <a:rPr sz="1850" b="1" spc="-310" dirty="0">
                <a:latin typeface="Arial"/>
                <a:cs typeface="Arial"/>
              </a:rPr>
              <a:t>EVALUATE</a:t>
            </a:r>
            <a:r>
              <a:rPr sz="1850" b="1" spc="-229" dirty="0">
                <a:latin typeface="Arial"/>
                <a:cs typeface="Arial"/>
              </a:rPr>
              <a:t> </a:t>
            </a:r>
            <a:r>
              <a:rPr sz="1850" b="1" spc="-270" dirty="0">
                <a:latin typeface="Arial"/>
                <a:cs typeface="Arial"/>
              </a:rPr>
              <a:t>PATIENTOFDYSPNEA?</a:t>
            </a:r>
            <a:endParaRPr sz="185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471" y="380525"/>
            <a:ext cx="6153149" cy="3934777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161" y="0"/>
            <a:ext cx="6412229" cy="437197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7772400" cy="780415"/>
          </a:xfrm>
          <a:custGeom>
            <a:avLst/>
            <a:gdLst/>
            <a:ahLst/>
            <a:cxnLst/>
            <a:rect l="l" t="t" r="r" b="b"/>
            <a:pathLst>
              <a:path w="7772400" h="780415">
                <a:moveTo>
                  <a:pt x="7772399" y="779951"/>
                </a:moveTo>
                <a:lnTo>
                  <a:pt x="0" y="779951"/>
                </a:lnTo>
                <a:lnTo>
                  <a:pt x="0" y="0"/>
                </a:lnTo>
                <a:lnTo>
                  <a:pt x="7772399" y="0"/>
                </a:lnTo>
                <a:lnTo>
                  <a:pt x="7772399" y="779951"/>
                </a:lnTo>
                <a:close/>
              </a:path>
            </a:pathLst>
          </a:custGeom>
          <a:solidFill>
            <a:srgbClr val="6678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4454" y="105630"/>
            <a:ext cx="7412990" cy="350224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609670" algn="ctr">
              <a:spcBef>
                <a:spcPts val="90"/>
              </a:spcBef>
            </a:pPr>
            <a:r>
              <a:rPr sz="2200" spc="-40" dirty="0">
                <a:latin typeface="Roboto"/>
                <a:cs typeface="Roboto"/>
              </a:rPr>
              <a:t>MANAGEMENT</a:t>
            </a:r>
            <a:endParaRPr sz="2200">
              <a:latin typeface="Roboto"/>
              <a:cs typeface="Roboto"/>
            </a:endParaRPr>
          </a:p>
          <a:p>
            <a:pPr>
              <a:spcBef>
                <a:spcPts val="585"/>
              </a:spcBef>
            </a:pPr>
            <a:endParaRPr sz="2000">
              <a:latin typeface="Roboto"/>
              <a:cs typeface="Roboto"/>
            </a:endParaRPr>
          </a:p>
          <a:p>
            <a:pPr marL="12701">
              <a:spcBef>
                <a:spcPts val="5"/>
              </a:spcBef>
            </a:pPr>
            <a:r>
              <a:rPr b="1" spc="-170" dirty="0">
                <a:solidFill>
                  <a:srgbClr val="FF0000"/>
                </a:solidFill>
                <a:latin typeface="Arial"/>
                <a:cs typeface="Arial"/>
              </a:rPr>
              <a:t>Unstable</a:t>
            </a:r>
            <a:r>
              <a:rPr b="1" spc="-1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1" spc="-145" dirty="0">
                <a:solidFill>
                  <a:srgbClr val="FF0000"/>
                </a:solidFill>
                <a:latin typeface="Arial"/>
                <a:cs typeface="Arial"/>
              </a:rPr>
              <a:t>patients</a:t>
            </a:r>
            <a:r>
              <a:rPr b="1" spc="-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1" spc="-140" dirty="0">
                <a:latin typeface="Arial"/>
                <a:cs typeface="Arial"/>
              </a:rPr>
              <a:t>typically</a:t>
            </a:r>
            <a:r>
              <a:rPr b="1" spc="-175" dirty="0">
                <a:latin typeface="Arial"/>
                <a:cs typeface="Arial"/>
              </a:rPr>
              <a:t> </a:t>
            </a:r>
            <a:r>
              <a:rPr b="1" spc="-155" dirty="0">
                <a:latin typeface="Arial"/>
                <a:cs typeface="Arial"/>
              </a:rPr>
              <a:t>present </a:t>
            </a:r>
            <a:r>
              <a:rPr b="1" spc="-160" dirty="0">
                <a:latin typeface="Arial"/>
                <a:cs typeface="Arial"/>
              </a:rPr>
              <a:t>with</a:t>
            </a:r>
            <a:r>
              <a:rPr b="1" spc="-105" dirty="0">
                <a:latin typeface="Arial"/>
                <a:cs typeface="Arial"/>
              </a:rPr>
              <a:t> </a:t>
            </a:r>
            <a:r>
              <a:rPr b="1" spc="-150" dirty="0">
                <a:latin typeface="Arial"/>
                <a:cs typeface="Arial"/>
              </a:rPr>
              <a:t>one</a:t>
            </a:r>
            <a:r>
              <a:rPr b="1" spc="-120" dirty="0">
                <a:latin typeface="Arial"/>
                <a:cs typeface="Arial"/>
              </a:rPr>
              <a:t> </a:t>
            </a:r>
            <a:r>
              <a:rPr b="1" spc="-140" dirty="0">
                <a:latin typeface="Arial"/>
                <a:cs typeface="Arial"/>
              </a:rPr>
              <a:t>or</a:t>
            </a:r>
            <a:r>
              <a:rPr b="1" spc="-145" dirty="0">
                <a:latin typeface="Arial"/>
                <a:cs typeface="Arial"/>
              </a:rPr>
              <a:t> </a:t>
            </a:r>
            <a:r>
              <a:rPr b="1" spc="-160" dirty="0">
                <a:latin typeface="Arial"/>
                <a:cs typeface="Arial"/>
              </a:rPr>
              <a:t>more</a:t>
            </a:r>
            <a:r>
              <a:rPr b="1" spc="-120" dirty="0">
                <a:latin typeface="Arial"/>
                <a:cs typeface="Arial"/>
              </a:rPr>
              <a:t> </a:t>
            </a:r>
            <a:r>
              <a:rPr b="1" spc="-190" dirty="0">
                <a:latin typeface="Arial"/>
                <a:cs typeface="Arial"/>
              </a:rPr>
              <a:t>symptom</a:t>
            </a:r>
            <a:r>
              <a:rPr b="1" spc="-160" dirty="0">
                <a:latin typeface="Arial"/>
                <a:cs typeface="Arial"/>
              </a:rPr>
              <a:t> </a:t>
            </a:r>
            <a:r>
              <a:rPr b="1" spc="-35" dirty="0">
                <a:latin typeface="Arial"/>
                <a:cs typeface="Arial"/>
              </a:rPr>
              <a:t>patterns:</a:t>
            </a:r>
            <a:endParaRPr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50">
              <a:latin typeface="Arial"/>
              <a:cs typeface="Arial"/>
            </a:endParaRPr>
          </a:p>
          <a:p>
            <a:pPr>
              <a:spcBef>
                <a:spcPts val="290"/>
              </a:spcBef>
            </a:pPr>
            <a:endParaRPr sz="1650">
              <a:latin typeface="Arial"/>
              <a:cs typeface="Arial"/>
            </a:endParaRPr>
          </a:p>
          <a:p>
            <a:pPr marL="288323" indent="-275622">
              <a:buSzPct val="94444"/>
              <a:buFont typeface="Arial"/>
              <a:buChar char="■"/>
              <a:tabLst>
                <a:tab pos="288323" algn="l"/>
              </a:tabLst>
            </a:pPr>
            <a:r>
              <a:rPr spc="-125" dirty="0">
                <a:latin typeface="Roboto"/>
                <a:cs typeface="Roboto"/>
              </a:rPr>
              <a:t>Hypotension,</a:t>
            </a:r>
            <a:r>
              <a:rPr spc="15" dirty="0">
                <a:latin typeface="Roboto"/>
                <a:cs typeface="Roboto"/>
              </a:rPr>
              <a:t> </a:t>
            </a:r>
            <a:r>
              <a:rPr spc="-105" dirty="0">
                <a:latin typeface="Roboto"/>
                <a:cs typeface="Roboto"/>
              </a:rPr>
              <a:t>altered</a:t>
            </a:r>
            <a:r>
              <a:rPr spc="30" dirty="0">
                <a:latin typeface="Roboto"/>
                <a:cs typeface="Roboto"/>
              </a:rPr>
              <a:t> </a:t>
            </a:r>
            <a:r>
              <a:rPr spc="-125" dirty="0">
                <a:latin typeface="Roboto"/>
                <a:cs typeface="Roboto"/>
              </a:rPr>
              <a:t>mental</a:t>
            </a:r>
            <a:r>
              <a:rPr spc="130" dirty="0">
                <a:latin typeface="Roboto"/>
                <a:cs typeface="Roboto"/>
              </a:rPr>
              <a:t> </a:t>
            </a:r>
            <a:r>
              <a:rPr spc="-114" dirty="0">
                <a:latin typeface="Roboto"/>
                <a:cs typeface="Roboto"/>
              </a:rPr>
              <a:t>status,</a:t>
            </a:r>
            <a:r>
              <a:rPr spc="15" dirty="0">
                <a:latin typeface="Roboto"/>
                <a:cs typeface="Roboto"/>
              </a:rPr>
              <a:t> </a:t>
            </a:r>
            <a:r>
              <a:rPr spc="-120" dirty="0">
                <a:latin typeface="Roboto"/>
                <a:cs typeface="Roboto"/>
              </a:rPr>
              <a:t>hypoxia,</a:t>
            </a:r>
            <a:r>
              <a:rPr spc="15" dirty="0">
                <a:latin typeface="Roboto"/>
                <a:cs typeface="Roboto"/>
              </a:rPr>
              <a:t> </a:t>
            </a:r>
            <a:r>
              <a:rPr spc="-60" dirty="0">
                <a:latin typeface="Roboto"/>
                <a:cs typeface="Roboto"/>
              </a:rPr>
              <a:t>or</a:t>
            </a:r>
            <a:r>
              <a:rPr spc="-114" dirty="0">
                <a:latin typeface="Roboto"/>
                <a:cs typeface="Roboto"/>
              </a:rPr>
              <a:t> </a:t>
            </a:r>
            <a:r>
              <a:rPr spc="-105" dirty="0">
                <a:latin typeface="Roboto"/>
                <a:cs typeface="Roboto"/>
              </a:rPr>
              <a:t>unstable</a:t>
            </a:r>
            <a:r>
              <a:rPr spc="-40" dirty="0">
                <a:latin typeface="Roboto"/>
                <a:cs typeface="Roboto"/>
              </a:rPr>
              <a:t> </a:t>
            </a:r>
            <a:r>
              <a:rPr spc="-10" dirty="0">
                <a:latin typeface="Roboto"/>
                <a:cs typeface="Roboto"/>
              </a:rPr>
              <a:t>arrhythmia</a:t>
            </a:r>
            <a:endParaRPr>
              <a:latin typeface="Roboto"/>
              <a:cs typeface="Roboto"/>
            </a:endParaRPr>
          </a:p>
          <a:p>
            <a:pPr marL="12701" marR="175915" indent="275622">
              <a:lnSpc>
                <a:spcPts val="1850"/>
              </a:lnSpc>
              <a:spcBef>
                <a:spcPts val="455"/>
              </a:spcBef>
              <a:buSzPct val="94444"/>
              <a:buFont typeface="Arial"/>
              <a:buChar char="■"/>
              <a:tabLst>
                <a:tab pos="288323" algn="l"/>
              </a:tabLst>
            </a:pPr>
            <a:r>
              <a:rPr spc="-65" dirty="0">
                <a:latin typeface="Roboto"/>
                <a:cs typeface="Roboto"/>
              </a:rPr>
              <a:t>Stridor</a:t>
            </a:r>
            <a:r>
              <a:rPr spc="95" dirty="0">
                <a:latin typeface="Roboto"/>
                <a:cs typeface="Roboto"/>
              </a:rPr>
              <a:t> </a:t>
            </a:r>
            <a:r>
              <a:rPr spc="-40" dirty="0">
                <a:latin typeface="Roboto"/>
                <a:cs typeface="Roboto"/>
              </a:rPr>
              <a:t>and</a:t>
            </a:r>
            <a:r>
              <a:rPr spc="150" dirty="0">
                <a:latin typeface="Roboto"/>
                <a:cs typeface="Roboto"/>
              </a:rPr>
              <a:t> </a:t>
            </a:r>
            <a:r>
              <a:rPr spc="-80" dirty="0">
                <a:latin typeface="Roboto"/>
                <a:cs typeface="Roboto"/>
              </a:rPr>
              <a:t>breathing</a:t>
            </a:r>
            <a:r>
              <a:rPr spc="150" dirty="0">
                <a:latin typeface="Roboto"/>
                <a:cs typeface="Roboto"/>
              </a:rPr>
              <a:t> </a:t>
            </a:r>
            <a:r>
              <a:rPr spc="-50" dirty="0">
                <a:latin typeface="Roboto"/>
                <a:cs typeface="Roboto"/>
              </a:rPr>
              <a:t>effort</a:t>
            </a:r>
            <a:r>
              <a:rPr spc="135" dirty="0">
                <a:latin typeface="Roboto"/>
                <a:cs typeface="Roboto"/>
              </a:rPr>
              <a:t> </a:t>
            </a:r>
            <a:r>
              <a:rPr spc="-80" dirty="0">
                <a:latin typeface="Roboto"/>
                <a:cs typeface="Roboto"/>
              </a:rPr>
              <a:t>without</a:t>
            </a:r>
            <a:r>
              <a:rPr spc="130" dirty="0">
                <a:latin typeface="Roboto"/>
                <a:cs typeface="Roboto"/>
              </a:rPr>
              <a:t> </a:t>
            </a:r>
            <a:r>
              <a:rPr dirty="0">
                <a:latin typeface="Roboto"/>
                <a:cs typeface="Roboto"/>
              </a:rPr>
              <a:t>air</a:t>
            </a:r>
            <a:r>
              <a:rPr spc="100" dirty="0">
                <a:latin typeface="Roboto"/>
                <a:cs typeface="Roboto"/>
              </a:rPr>
              <a:t> </a:t>
            </a:r>
            <a:r>
              <a:rPr spc="-105" dirty="0">
                <a:latin typeface="Roboto"/>
                <a:cs typeface="Roboto"/>
              </a:rPr>
              <a:t>movement</a:t>
            </a:r>
            <a:r>
              <a:rPr spc="135" dirty="0">
                <a:latin typeface="Roboto"/>
                <a:cs typeface="Roboto"/>
              </a:rPr>
              <a:t> </a:t>
            </a:r>
            <a:r>
              <a:rPr spc="-80" dirty="0">
                <a:latin typeface="Roboto"/>
                <a:cs typeface="Roboto"/>
              </a:rPr>
              <a:t>(suspect</a:t>
            </a:r>
            <a:r>
              <a:rPr spc="130" dirty="0">
                <a:latin typeface="Roboto"/>
                <a:cs typeface="Roboto"/>
              </a:rPr>
              <a:t> </a:t>
            </a:r>
            <a:r>
              <a:rPr spc="-60" dirty="0">
                <a:latin typeface="Roboto"/>
                <a:cs typeface="Roboto"/>
              </a:rPr>
              <a:t>upper</a:t>
            </a:r>
            <a:r>
              <a:rPr spc="100" dirty="0">
                <a:latin typeface="Roboto"/>
                <a:cs typeface="Roboto"/>
              </a:rPr>
              <a:t> </a:t>
            </a:r>
            <a:r>
              <a:rPr spc="-45" dirty="0">
                <a:latin typeface="Roboto"/>
                <a:cs typeface="Roboto"/>
              </a:rPr>
              <a:t>airway </a:t>
            </a:r>
            <a:r>
              <a:rPr spc="-30" dirty="0">
                <a:latin typeface="Roboto"/>
                <a:cs typeface="Roboto"/>
              </a:rPr>
              <a:t>obstruction)</a:t>
            </a:r>
            <a:endParaRPr>
              <a:latin typeface="Roboto"/>
              <a:cs typeface="Roboto"/>
            </a:endParaRPr>
          </a:p>
          <a:p>
            <a:pPr marL="12701" marR="5081" indent="275622">
              <a:lnSpc>
                <a:spcPts val="1980"/>
              </a:lnSpc>
              <a:spcBef>
                <a:spcPts val="405"/>
              </a:spcBef>
              <a:buSzPct val="94444"/>
              <a:buFont typeface="Arial"/>
              <a:buChar char="■"/>
              <a:tabLst>
                <a:tab pos="288323" algn="l"/>
              </a:tabLst>
            </a:pPr>
            <a:r>
              <a:rPr spc="-110" dirty="0">
                <a:latin typeface="Roboto"/>
                <a:cs typeface="Roboto"/>
              </a:rPr>
              <a:t>Unilateral</a:t>
            </a:r>
            <a:r>
              <a:rPr spc="60" dirty="0">
                <a:latin typeface="Roboto"/>
                <a:cs typeface="Roboto"/>
              </a:rPr>
              <a:t> </a:t>
            </a:r>
            <a:r>
              <a:rPr spc="-114" dirty="0">
                <a:latin typeface="Roboto"/>
                <a:cs typeface="Roboto"/>
              </a:rPr>
              <a:t>tracheal</a:t>
            </a:r>
            <a:r>
              <a:rPr spc="65" dirty="0">
                <a:latin typeface="Roboto"/>
                <a:cs typeface="Roboto"/>
              </a:rPr>
              <a:t> </a:t>
            </a:r>
            <a:r>
              <a:rPr spc="-100" dirty="0">
                <a:latin typeface="Roboto"/>
                <a:cs typeface="Roboto"/>
              </a:rPr>
              <a:t>deviation,</a:t>
            </a:r>
            <a:r>
              <a:rPr spc="-50" dirty="0">
                <a:latin typeface="Roboto"/>
                <a:cs typeface="Roboto"/>
              </a:rPr>
              <a:t> </a:t>
            </a:r>
            <a:r>
              <a:rPr spc="-120" dirty="0">
                <a:latin typeface="Roboto"/>
                <a:cs typeface="Roboto"/>
              </a:rPr>
              <a:t>hypotension</a:t>
            </a:r>
            <a:r>
              <a:rPr spc="-10" dirty="0">
                <a:latin typeface="Roboto"/>
                <a:cs typeface="Roboto"/>
              </a:rPr>
              <a:t> </a:t>
            </a:r>
            <a:r>
              <a:rPr spc="-130" dirty="0">
                <a:latin typeface="Roboto"/>
                <a:cs typeface="Roboto"/>
              </a:rPr>
              <a:t>and</a:t>
            </a:r>
            <a:r>
              <a:rPr spc="35" dirty="0">
                <a:latin typeface="Roboto"/>
                <a:cs typeface="Roboto"/>
              </a:rPr>
              <a:t> </a:t>
            </a:r>
            <a:r>
              <a:rPr spc="-105" dirty="0">
                <a:latin typeface="Roboto"/>
                <a:cs typeface="Roboto"/>
              </a:rPr>
              <a:t>unilateral</a:t>
            </a:r>
            <a:r>
              <a:rPr spc="135" dirty="0">
                <a:latin typeface="Roboto"/>
                <a:cs typeface="Roboto"/>
              </a:rPr>
              <a:t> </a:t>
            </a:r>
            <a:r>
              <a:rPr spc="-114" dirty="0">
                <a:latin typeface="Roboto"/>
                <a:cs typeface="Roboto"/>
              </a:rPr>
              <a:t>breath</a:t>
            </a:r>
            <a:r>
              <a:rPr spc="-10" dirty="0">
                <a:latin typeface="Roboto"/>
                <a:cs typeface="Roboto"/>
              </a:rPr>
              <a:t> </a:t>
            </a:r>
            <a:r>
              <a:rPr spc="-130" dirty="0">
                <a:latin typeface="Roboto"/>
                <a:cs typeface="Roboto"/>
              </a:rPr>
              <a:t>sounds</a:t>
            </a:r>
            <a:r>
              <a:rPr spc="-50" dirty="0">
                <a:latin typeface="Roboto"/>
                <a:cs typeface="Roboto"/>
              </a:rPr>
              <a:t> </a:t>
            </a:r>
            <a:r>
              <a:rPr spc="-55" dirty="0">
                <a:latin typeface="Roboto"/>
                <a:cs typeface="Roboto"/>
              </a:rPr>
              <a:t>(suspect </a:t>
            </a:r>
            <a:r>
              <a:rPr spc="-114" dirty="0">
                <a:latin typeface="Roboto"/>
                <a:cs typeface="Roboto"/>
              </a:rPr>
              <a:t>tension</a:t>
            </a:r>
            <a:r>
              <a:rPr spc="5" dirty="0">
                <a:latin typeface="Roboto"/>
                <a:cs typeface="Roboto"/>
              </a:rPr>
              <a:t> </a:t>
            </a:r>
            <a:r>
              <a:rPr spc="-50" dirty="0">
                <a:latin typeface="Roboto"/>
                <a:cs typeface="Roboto"/>
              </a:rPr>
              <a:t>pneumothorax)</a:t>
            </a:r>
            <a:endParaRPr>
              <a:latin typeface="Roboto"/>
              <a:cs typeface="Roboto"/>
            </a:endParaRPr>
          </a:p>
          <a:p>
            <a:pPr marL="12701" marR="268001" indent="275622">
              <a:lnSpc>
                <a:spcPts val="1980"/>
              </a:lnSpc>
              <a:spcBef>
                <a:spcPts val="310"/>
              </a:spcBef>
              <a:buSzPct val="94444"/>
              <a:buFont typeface="Arial"/>
              <a:buChar char="■"/>
              <a:tabLst>
                <a:tab pos="288323" algn="l"/>
              </a:tabLst>
            </a:pPr>
            <a:r>
              <a:rPr spc="-85" dirty="0">
                <a:latin typeface="Roboto"/>
                <a:cs typeface="Roboto"/>
              </a:rPr>
              <a:t>Respiratory</a:t>
            </a:r>
            <a:r>
              <a:rPr spc="95" dirty="0">
                <a:latin typeface="Roboto"/>
                <a:cs typeface="Roboto"/>
              </a:rPr>
              <a:t> </a:t>
            </a:r>
            <a:r>
              <a:rPr spc="-25" dirty="0">
                <a:latin typeface="Roboto"/>
                <a:cs typeface="Roboto"/>
              </a:rPr>
              <a:t>rate</a:t>
            </a:r>
            <a:r>
              <a:rPr spc="100" dirty="0">
                <a:latin typeface="Roboto"/>
                <a:cs typeface="Roboto"/>
              </a:rPr>
              <a:t> </a:t>
            </a:r>
            <a:r>
              <a:rPr spc="-60" dirty="0">
                <a:latin typeface="Roboto"/>
                <a:cs typeface="Roboto"/>
              </a:rPr>
              <a:t>above</a:t>
            </a:r>
            <a:r>
              <a:rPr spc="100" dirty="0">
                <a:latin typeface="Roboto"/>
                <a:cs typeface="Roboto"/>
              </a:rPr>
              <a:t> </a:t>
            </a:r>
            <a:r>
              <a:rPr dirty="0">
                <a:latin typeface="Roboto"/>
                <a:cs typeface="Roboto"/>
              </a:rPr>
              <a:t>40</a:t>
            </a:r>
            <a:r>
              <a:rPr spc="135" dirty="0">
                <a:latin typeface="Roboto"/>
                <a:cs typeface="Roboto"/>
              </a:rPr>
              <a:t> </a:t>
            </a:r>
            <a:r>
              <a:rPr spc="-75" dirty="0">
                <a:latin typeface="Roboto"/>
                <a:cs typeface="Roboto"/>
              </a:rPr>
              <a:t>breaths</a:t>
            </a:r>
            <a:r>
              <a:rPr spc="95" dirty="0">
                <a:latin typeface="Roboto"/>
                <a:cs typeface="Roboto"/>
              </a:rPr>
              <a:t> </a:t>
            </a:r>
            <a:r>
              <a:rPr dirty="0">
                <a:latin typeface="Roboto"/>
                <a:cs typeface="Roboto"/>
              </a:rPr>
              <a:t>per</a:t>
            </a:r>
            <a:r>
              <a:rPr spc="95" dirty="0">
                <a:latin typeface="Roboto"/>
                <a:cs typeface="Roboto"/>
              </a:rPr>
              <a:t> </a:t>
            </a:r>
            <a:r>
              <a:rPr spc="-80" dirty="0">
                <a:latin typeface="Roboto"/>
                <a:cs typeface="Roboto"/>
              </a:rPr>
              <a:t>minute,</a:t>
            </a:r>
            <a:r>
              <a:rPr spc="185" dirty="0">
                <a:latin typeface="Roboto"/>
                <a:cs typeface="Roboto"/>
              </a:rPr>
              <a:t> </a:t>
            </a:r>
            <a:r>
              <a:rPr spc="-85" dirty="0">
                <a:latin typeface="Roboto"/>
                <a:cs typeface="Roboto"/>
              </a:rPr>
              <a:t>retractions,</a:t>
            </a:r>
            <a:r>
              <a:rPr spc="140" dirty="0">
                <a:latin typeface="Roboto"/>
                <a:cs typeface="Roboto"/>
              </a:rPr>
              <a:t> </a:t>
            </a:r>
            <a:r>
              <a:rPr spc="-85" dirty="0">
                <a:latin typeface="Roboto"/>
                <a:cs typeface="Roboto"/>
              </a:rPr>
              <a:t>cyanosis,</a:t>
            </a:r>
            <a:r>
              <a:rPr spc="140" dirty="0">
                <a:latin typeface="Roboto"/>
                <a:cs typeface="Roboto"/>
              </a:rPr>
              <a:t> </a:t>
            </a:r>
            <a:r>
              <a:rPr spc="-25" dirty="0">
                <a:latin typeface="Roboto"/>
                <a:cs typeface="Roboto"/>
              </a:rPr>
              <a:t>low </a:t>
            </a:r>
            <a:r>
              <a:rPr spc="-120" dirty="0">
                <a:latin typeface="Roboto"/>
                <a:cs typeface="Roboto"/>
              </a:rPr>
              <a:t>oxygen</a:t>
            </a:r>
            <a:r>
              <a:rPr spc="-10" dirty="0">
                <a:latin typeface="Roboto"/>
                <a:cs typeface="Roboto"/>
              </a:rPr>
              <a:t> saturation</a:t>
            </a:r>
            <a:endParaRPr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7772400" cy="780415"/>
          </a:xfrm>
          <a:custGeom>
            <a:avLst/>
            <a:gdLst/>
            <a:ahLst/>
            <a:cxnLst/>
            <a:rect l="l" t="t" r="r" b="b"/>
            <a:pathLst>
              <a:path w="7772400" h="780415">
                <a:moveTo>
                  <a:pt x="7772399" y="779951"/>
                </a:moveTo>
                <a:lnTo>
                  <a:pt x="0" y="779951"/>
                </a:lnTo>
                <a:lnTo>
                  <a:pt x="0" y="0"/>
                </a:lnTo>
                <a:lnTo>
                  <a:pt x="7772399" y="0"/>
                </a:lnTo>
                <a:lnTo>
                  <a:pt x="7772399" y="779951"/>
                </a:lnTo>
                <a:close/>
              </a:path>
            </a:pathLst>
          </a:custGeom>
          <a:solidFill>
            <a:srgbClr val="6678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" y="825830"/>
            <a:ext cx="7660509" cy="3443658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7772400" cy="780415"/>
          </a:xfrm>
          <a:custGeom>
            <a:avLst/>
            <a:gdLst/>
            <a:ahLst/>
            <a:cxnLst/>
            <a:rect l="l" t="t" r="r" b="b"/>
            <a:pathLst>
              <a:path w="7772400" h="780415">
                <a:moveTo>
                  <a:pt x="7772399" y="779951"/>
                </a:moveTo>
                <a:lnTo>
                  <a:pt x="0" y="779951"/>
                </a:lnTo>
                <a:lnTo>
                  <a:pt x="0" y="0"/>
                </a:lnTo>
                <a:lnTo>
                  <a:pt x="7772399" y="0"/>
                </a:lnTo>
                <a:lnTo>
                  <a:pt x="7772399" y="779951"/>
                </a:lnTo>
                <a:close/>
              </a:path>
            </a:pathLst>
          </a:custGeom>
          <a:solidFill>
            <a:srgbClr val="6678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4455" y="853423"/>
            <a:ext cx="6697980" cy="2528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1528">
              <a:spcBef>
                <a:spcPts val="100"/>
              </a:spcBef>
              <a:tabLst>
                <a:tab pos="2004289" algn="l"/>
                <a:tab pos="6279598" algn="l"/>
              </a:tabLst>
            </a:pPr>
            <a:r>
              <a:rPr sz="1700" u="heavy" dirty="0">
                <a:uFill>
                  <a:solidFill>
                    <a:srgbClr val="7D95AB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850" b="1" u="heavy" spc="-180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TREATMENT</a:t>
            </a:r>
            <a:r>
              <a:rPr sz="1850" b="1" u="heavy" spc="-200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 OF</a:t>
            </a:r>
            <a:r>
              <a:rPr sz="1850" b="1" u="heavy" spc="-185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 </a:t>
            </a:r>
            <a:r>
              <a:rPr sz="1850" b="1" u="heavy" spc="-225" dirty="0">
                <a:solidFill>
                  <a:srgbClr val="FF0000"/>
                </a:solidFill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UNSTABLE</a:t>
            </a:r>
            <a:r>
              <a:rPr sz="1850" b="1" u="heavy" spc="-130" dirty="0">
                <a:solidFill>
                  <a:srgbClr val="FF0000"/>
                </a:solidFill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 </a:t>
            </a:r>
            <a:r>
              <a:rPr sz="1850" b="1" u="heavy" spc="-10" dirty="0">
                <a:solidFill>
                  <a:srgbClr val="FF0000"/>
                </a:solidFill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PATIENT</a:t>
            </a:r>
            <a:r>
              <a:rPr sz="1850" b="1" u="heavy" dirty="0">
                <a:solidFill>
                  <a:srgbClr val="FF0000"/>
                </a:solidFill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	</a:t>
            </a:r>
            <a:endParaRPr sz="1850">
              <a:latin typeface="Arial"/>
              <a:cs typeface="Arial"/>
            </a:endParaRPr>
          </a:p>
          <a:p>
            <a:pPr>
              <a:spcBef>
                <a:spcPts val="1864"/>
              </a:spcBef>
            </a:pPr>
            <a:endParaRPr sz="1700">
              <a:latin typeface="Arial"/>
              <a:cs typeface="Arial"/>
            </a:endParaRPr>
          </a:p>
          <a:p>
            <a:pPr marL="280067" indent="-267366">
              <a:buSzPct val="94444"/>
              <a:buFont typeface="Arial"/>
              <a:buChar char="■"/>
              <a:tabLst>
                <a:tab pos="280067" algn="l"/>
              </a:tabLst>
            </a:pPr>
            <a:r>
              <a:rPr spc="-110" dirty="0">
                <a:latin typeface="Roboto"/>
                <a:cs typeface="Roboto"/>
              </a:rPr>
              <a:t>Administer</a:t>
            </a:r>
            <a:r>
              <a:rPr spc="-25" dirty="0">
                <a:latin typeface="Roboto"/>
                <a:cs typeface="Roboto"/>
              </a:rPr>
              <a:t> </a:t>
            </a:r>
            <a:r>
              <a:rPr b="1" spc="-45" dirty="0">
                <a:latin typeface="Arial"/>
                <a:cs typeface="Arial"/>
              </a:rPr>
              <a:t>Oxygen</a:t>
            </a:r>
            <a:endParaRPr>
              <a:latin typeface="Arial"/>
              <a:cs typeface="Arial"/>
            </a:endParaRPr>
          </a:p>
          <a:p>
            <a:pPr marL="280067" indent="-267366">
              <a:spcBef>
                <a:spcPts val="135"/>
              </a:spcBef>
              <a:buSzPct val="94444"/>
              <a:buFont typeface="Arial"/>
              <a:buChar char="■"/>
              <a:tabLst>
                <a:tab pos="280067" algn="l"/>
              </a:tabLst>
            </a:pPr>
            <a:r>
              <a:rPr spc="-110" dirty="0">
                <a:latin typeface="Roboto"/>
                <a:cs typeface="Roboto"/>
              </a:rPr>
              <a:t>Consider</a:t>
            </a:r>
            <a:r>
              <a:rPr spc="-114" dirty="0">
                <a:latin typeface="Roboto"/>
                <a:cs typeface="Roboto"/>
              </a:rPr>
              <a:t> </a:t>
            </a:r>
            <a:r>
              <a:rPr spc="-100" dirty="0">
                <a:latin typeface="Roboto"/>
                <a:cs typeface="Roboto"/>
              </a:rPr>
              <a:t>intubation</a:t>
            </a:r>
            <a:r>
              <a:rPr spc="-15" dirty="0">
                <a:latin typeface="Roboto"/>
                <a:cs typeface="Roboto"/>
              </a:rPr>
              <a:t> </a:t>
            </a:r>
            <a:r>
              <a:rPr spc="-75" dirty="0">
                <a:latin typeface="Roboto"/>
                <a:cs typeface="Roboto"/>
              </a:rPr>
              <a:t>of</a:t>
            </a:r>
            <a:r>
              <a:rPr spc="-100" dirty="0">
                <a:latin typeface="Roboto"/>
                <a:cs typeface="Roboto"/>
              </a:rPr>
              <a:t> </a:t>
            </a:r>
            <a:r>
              <a:rPr spc="-90" dirty="0">
                <a:latin typeface="Roboto"/>
                <a:cs typeface="Roboto"/>
              </a:rPr>
              <a:t>the</a:t>
            </a:r>
            <a:r>
              <a:rPr spc="-40" dirty="0">
                <a:latin typeface="Roboto"/>
                <a:cs typeface="Roboto"/>
              </a:rPr>
              <a:t> </a:t>
            </a:r>
            <a:r>
              <a:rPr spc="-100" dirty="0">
                <a:latin typeface="Roboto"/>
                <a:cs typeface="Roboto"/>
              </a:rPr>
              <a:t>patient</a:t>
            </a:r>
            <a:r>
              <a:rPr spc="-65" dirty="0">
                <a:latin typeface="Roboto"/>
                <a:cs typeface="Roboto"/>
              </a:rPr>
              <a:t> </a:t>
            </a:r>
            <a:r>
              <a:rPr spc="-80" dirty="0">
                <a:latin typeface="Roboto"/>
                <a:cs typeface="Roboto"/>
              </a:rPr>
              <a:t>is</a:t>
            </a:r>
            <a:r>
              <a:rPr spc="-50" dirty="0">
                <a:latin typeface="Roboto"/>
                <a:cs typeface="Roboto"/>
              </a:rPr>
              <a:t> </a:t>
            </a:r>
            <a:r>
              <a:rPr spc="-110" dirty="0">
                <a:latin typeface="Roboto"/>
                <a:cs typeface="Roboto"/>
              </a:rPr>
              <a:t>gasping,</a:t>
            </a:r>
            <a:r>
              <a:rPr spc="15" dirty="0">
                <a:latin typeface="Roboto"/>
                <a:cs typeface="Roboto"/>
              </a:rPr>
              <a:t> </a:t>
            </a:r>
            <a:r>
              <a:rPr spc="-110" dirty="0">
                <a:latin typeface="Roboto"/>
                <a:cs typeface="Roboto"/>
              </a:rPr>
              <a:t>apneic,</a:t>
            </a:r>
            <a:r>
              <a:rPr spc="20" dirty="0">
                <a:latin typeface="Roboto"/>
                <a:cs typeface="Roboto"/>
              </a:rPr>
              <a:t> </a:t>
            </a:r>
            <a:r>
              <a:rPr spc="-95" dirty="0">
                <a:latin typeface="Roboto"/>
                <a:cs typeface="Roboto"/>
              </a:rPr>
              <a:t>or</a:t>
            </a:r>
            <a:r>
              <a:rPr spc="-114" dirty="0">
                <a:latin typeface="Roboto"/>
                <a:cs typeface="Roboto"/>
              </a:rPr>
              <a:t> </a:t>
            </a:r>
            <a:r>
              <a:rPr spc="-100" dirty="0">
                <a:latin typeface="Roboto"/>
                <a:cs typeface="Roboto"/>
              </a:rPr>
              <a:t>non-</a:t>
            </a:r>
            <a:r>
              <a:rPr spc="-55" dirty="0">
                <a:latin typeface="Roboto"/>
                <a:cs typeface="Roboto"/>
              </a:rPr>
              <a:t> </a:t>
            </a:r>
            <a:r>
              <a:rPr spc="-70" dirty="0">
                <a:latin typeface="Roboto"/>
                <a:cs typeface="Roboto"/>
              </a:rPr>
              <a:t>responsive</a:t>
            </a:r>
            <a:endParaRPr>
              <a:latin typeface="Roboto"/>
              <a:cs typeface="Roboto"/>
            </a:endParaRPr>
          </a:p>
          <a:p>
            <a:pPr marL="280067" indent="-267366">
              <a:spcBef>
                <a:spcPts val="135"/>
              </a:spcBef>
              <a:buSzPct val="94444"/>
              <a:buFont typeface="Arial"/>
              <a:buChar char="■"/>
              <a:tabLst>
                <a:tab pos="280067" algn="l"/>
              </a:tabLst>
            </a:pPr>
            <a:r>
              <a:rPr spc="-100" dirty="0">
                <a:latin typeface="Roboto"/>
                <a:cs typeface="Roboto"/>
              </a:rPr>
              <a:t>Establish</a:t>
            </a:r>
            <a:r>
              <a:rPr spc="-25" dirty="0">
                <a:latin typeface="Roboto"/>
                <a:cs typeface="Roboto"/>
              </a:rPr>
              <a:t> </a:t>
            </a:r>
            <a:r>
              <a:rPr spc="-40" dirty="0">
                <a:latin typeface="Roboto"/>
                <a:cs typeface="Roboto"/>
              </a:rPr>
              <a:t>IV</a:t>
            </a:r>
            <a:r>
              <a:rPr spc="-170" dirty="0">
                <a:latin typeface="Roboto"/>
                <a:cs typeface="Roboto"/>
              </a:rPr>
              <a:t> </a:t>
            </a:r>
            <a:r>
              <a:rPr spc="-80" dirty="0">
                <a:latin typeface="Roboto"/>
                <a:cs typeface="Roboto"/>
              </a:rPr>
              <a:t>line</a:t>
            </a:r>
            <a:r>
              <a:rPr spc="-114" dirty="0">
                <a:latin typeface="Roboto"/>
                <a:cs typeface="Roboto"/>
              </a:rPr>
              <a:t> and</a:t>
            </a:r>
            <a:r>
              <a:rPr spc="-40" dirty="0">
                <a:latin typeface="Roboto"/>
                <a:cs typeface="Roboto"/>
              </a:rPr>
              <a:t> </a:t>
            </a:r>
            <a:r>
              <a:rPr spc="-95" dirty="0">
                <a:latin typeface="Roboto"/>
                <a:cs typeface="Roboto"/>
              </a:rPr>
              <a:t>start</a:t>
            </a:r>
            <a:r>
              <a:rPr spc="-70" dirty="0">
                <a:latin typeface="Roboto"/>
                <a:cs typeface="Roboto"/>
              </a:rPr>
              <a:t> </a:t>
            </a:r>
            <a:r>
              <a:rPr b="1" spc="-135" dirty="0">
                <a:latin typeface="Arial"/>
                <a:cs typeface="Arial"/>
              </a:rPr>
              <a:t>fluid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spc="-70" dirty="0">
                <a:latin typeface="Arial"/>
                <a:cs typeface="Arial"/>
              </a:rPr>
              <a:t>resuscitation</a:t>
            </a:r>
            <a:endParaRPr>
              <a:latin typeface="Arial"/>
              <a:cs typeface="Arial"/>
            </a:endParaRPr>
          </a:p>
          <a:p>
            <a:pPr marL="280067" indent="-267366">
              <a:spcBef>
                <a:spcPts val="135"/>
              </a:spcBef>
              <a:buSzPct val="94444"/>
              <a:buFont typeface="Arial"/>
              <a:buChar char="■"/>
              <a:tabLst>
                <a:tab pos="280067" algn="l"/>
              </a:tabLst>
            </a:pPr>
            <a:r>
              <a:rPr spc="-120" dirty="0">
                <a:latin typeface="Roboto"/>
                <a:cs typeface="Roboto"/>
              </a:rPr>
              <a:t>Tension</a:t>
            </a:r>
            <a:r>
              <a:rPr spc="-10" dirty="0">
                <a:latin typeface="Roboto"/>
                <a:cs typeface="Roboto"/>
              </a:rPr>
              <a:t> </a:t>
            </a:r>
            <a:r>
              <a:rPr spc="-125" dirty="0">
                <a:latin typeface="Roboto"/>
                <a:cs typeface="Roboto"/>
              </a:rPr>
              <a:t>pneumothorax</a:t>
            </a:r>
            <a:r>
              <a:rPr spc="-65" dirty="0">
                <a:latin typeface="Roboto"/>
                <a:cs typeface="Roboto"/>
              </a:rPr>
              <a:t> </a:t>
            </a:r>
            <a:r>
              <a:rPr sz="1650" spc="-70" dirty="0">
                <a:latin typeface="Roboto"/>
                <a:cs typeface="Roboto"/>
              </a:rPr>
              <a:t>–</a:t>
            </a:r>
            <a:r>
              <a:rPr sz="1650" dirty="0">
                <a:latin typeface="Roboto"/>
                <a:cs typeface="Roboto"/>
              </a:rPr>
              <a:t> </a:t>
            </a:r>
            <a:r>
              <a:rPr spc="-30" dirty="0">
                <a:latin typeface="Roboto"/>
                <a:cs typeface="Roboto"/>
              </a:rPr>
              <a:t>Thoracentesis</a:t>
            </a:r>
            <a:endParaRPr>
              <a:latin typeface="Roboto"/>
              <a:cs typeface="Roboto"/>
            </a:endParaRPr>
          </a:p>
          <a:p>
            <a:pPr marL="280067" indent="-267366">
              <a:spcBef>
                <a:spcPts val="75"/>
              </a:spcBef>
              <a:buSzPct val="94444"/>
              <a:buFont typeface="Arial"/>
              <a:buChar char="■"/>
              <a:tabLst>
                <a:tab pos="280067" algn="l"/>
              </a:tabLst>
            </a:pPr>
            <a:r>
              <a:rPr spc="-100" dirty="0">
                <a:latin typeface="Roboto"/>
                <a:cs typeface="Roboto"/>
              </a:rPr>
              <a:t>Obstructive</a:t>
            </a:r>
            <a:r>
              <a:rPr spc="-40" dirty="0">
                <a:latin typeface="Roboto"/>
                <a:cs typeface="Roboto"/>
              </a:rPr>
              <a:t> </a:t>
            </a:r>
            <a:r>
              <a:rPr spc="-120" dirty="0">
                <a:latin typeface="Roboto"/>
                <a:cs typeface="Roboto"/>
              </a:rPr>
              <a:t>pulmonary </a:t>
            </a:r>
            <a:r>
              <a:rPr spc="-114" dirty="0">
                <a:latin typeface="Roboto"/>
                <a:cs typeface="Roboto"/>
              </a:rPr>
              <a:t>Disease</a:t>
            </a:r>
            <a:r>
              <a:rPr spc="-40" dirty="0">
                <a:latin typeface="Roboto"/>
                <a:cs typeface="Roboto"/>
              </a:rPr>
              <a:t> </a:t>
            </a:r>
            <a:r>
              <a:rPr sz="1650" spc="-70" dirty="0">
                <a:latin typeface="Roboto"/>
                <a:cs typeface="Roboto"/>
              </a:rPr>
              <a:t>–</a:t>
            </a:r>
            <a:r>
              <a:rPr sz="1650" spc="-10" dirty="0">
                <a:latin typeface="Roboto"/>
                <a:cs typeface="Roboto"/>
              </a:rPr>
              <a:t> </a:t>
            </a:r>
            <a:r>
              <a:rPr spc="-30" dirty="0">
                <a:latin typeface="Roboto"/>
                <a:cs typeface="Roboto"/>
              </a:rPr>
              <a:t>Bronchodilator</a:t>
            </a:r>
            <a:endParaRPr>
              <a:latin typeface="Roboto"/>
              <a:cs typeface="Roboto"/>
            </a:endParaRPr>
          </a:p>
          <a:p>
            <a:pPr marL="280067" indent="-267366">
              <a:spcBef>
                <a:spcPts val="135"/>
              </a:spcBef>
              <a:buSzPct val="94444"/>
              <a:buFont typeface="Arial"/>
              <a:buChar char="■"/>
              <a:tabLst>
                <a:tab pos="280067" algn="l"/>
              </a:tabLst>
            </a:pPr>
            <a:r>
              <a:rPr spc="-120" dirty="0">
                <a:latin typeface="Roboto"/>
                <a:cs typeface="Roboto"/>
              </a:rPr>
              <a:t>Pulmonary</a:t>
            </a:r>
            <a:r>
              <a:rPr spc="-114" dirty="0">
                <a:latin typeface="Roboto"/>
                <a:cs typeface="Roboto"/>
              </a:rPr>
              <a:t> </a:t>
            </a:r>
            <a:r>
              <a:rPr spc="-130" dirty="0">
                <a:latin typeface="Roboto"/>
                <a:cs typeface="Roboto"/>
              </a:rPr>
              <a:t>edema</a:t>
            </a:r>
            <a:r>
              <a:rPr spc="-20" dirty="0">
                <a:latin typeface="Roboto"/>
                <a:cs typeface="Roboto"/>
              </a:rPr>
              <a:t> </a:t>
            </a:r>
            <a:r>
              <a:rPr sz="1650" spc="-70" dirty="0">
                <a:latin typeface="Roboto"/>
                <a:cs typeface="Roboto"/>
              </a:rPr>
              <a:t>–</a:t>
            </a:r>
            <a:r>
              <a:rPr sz="1650" dirty="0">
                <a:latin typeface="Roboto"/>
                <a:cs typeface="Roboto"/>
              </a:rPr>
              <a:t> </a:t>
            </a:r>
            <a:r>
              <a:rPr spc="-114" dirty="0">
                <a:latin typeface="Roboto"/>
                <a:cs typeface="Roboto"/>
              </a:rPr>
              <a:t>IV/IM</a:t>
            </a:r>
            <a:r>
              <a:rPr spc="-60" dirty="0">
                <a:latin typeface="Roboto"/>
                <a:cs typeface="Roboto"/>
              </a:rPr>
              <a:t> </a:t>
            </a:r>
            <a:r>
              <a:rPr spc="-10" dirty="0">
                <a:latin typeface="Roboto"/>
                <a:cs typeface="Roboto"/>
              </a:rPr>
              <a:t>furosemide</a:t>
            </a:r>
            <a:endParaRPr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7772400" cy="780415"/>
          </a:xfrm>
          <a:custGeom>
            <a:avLst/>
            <a:gdLst/>
            <a:ahLst/>
            <a:cxnLst/>
            <a:rect l="l" t="t" r="r" b="b"/>
            <a:pathLst>
              <a:path w="7772400" h="780415">
                <a:moveTo>
                  <a:pt x="7772399" y="779951"/>
                </a:moveTo>
                <a:lnTo>
                  <a:pt x="0" y="779951"/>
                </a:lnTo>
                <a:lnTo>
                  <a:pt x="0" y="0"/>
                </a:lnTo>
                <a:lnTo>
                  <a:pt x="7772399" y="0"/>
                </a:lnTo>
                <a:lnTo>
                  <a:pt x="7772399" y="779951"/>
                </a:lnTo>
                <a:close/>
              </a:path>
            </a:pathLst>
          </a:custGeom>
          <a:solidFill>
            <a:srgbClr val="6678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2551" y="1160031"/>
            <a:ext cx="7005320" cy="19101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1">
              <a:spcBef>
                <a:spcPts val="95"/>
              </a:spcBef>
            </a:pPr>
            <a:r>
              <a:rPr b="1" spc="-125" dirty="0">
                <a:latin typeface="Arial"/>
                <a:cs typeface="Arial"/>
              </a:rPr>
              <a:t>After</a:t>
            </a:r>
            <a:r>
              <a:rPr b="1" spc="-165" dirty="0">
                <a:latin typeface="Arial"/>
                <a:cs typeface="Arial"/>
              </a:rPr>
              <a:t> </a:t>
            </a:r>
            <a:r>
              <a:rPr b="1" spc="-135" dirty="0">
                <a:latin typeface="Arial"/>
                <a:cs typeface="Arial"/>
              </a:rPr>
              <a:t>patient</a:t>
            </a:r>
            <a:r>
              <a:rPr b="1" spc="-165" dirty="0">
                <a:latin typeface="Arial"/>
                <a:cs typeface="Arial"/>
              </a:rPr>
              <a:t> </a:t>
            </a:r>
            <a:r>
              <a:rPr b="1" spc="-160" dirty="0">
                <a:latin typeface="Arial"/>
                <a:cs typeface="Arial"/>
              </a:rPr>
              <a:t>has</a:t>
            </a:r>
            <a:r>
              <a:rPr b="1" spc="-200" dirty="0">
                <a:latin typeface="Arial"/>
                <a:cs typeface="Arial"/>
              </a:rPr>
              <a:t> </a:t>
            </a:r>
            <a:r>
              <a:rPr b="1" spc="-155" dirty="0">
                <a:latin typeface="Arial"/>
                <a:cs typeface="Arial"/>
              </a:rPr>
              <a:t>been</a:t>
            </a:r>
            <a:r>
              <a:rPr b="1" spc="-120" dirty="0">
                <a:latin typeface="Arial"/>
                <a:cs typeface="Arial"/>
              </a:rPr>
              <a:t> </a:t>
            </a:r>
            <a:r>
              <a:rPr b="1" spc="-50" dirty="0">
                <a:latin typeface="Arial"/>
                <a:cs typeface="Arial"/>
              </a:rPr>
              <a:t>stabilized;</a:t>
            </a:r>
            <a:endParaRPr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650">
              <a:latin typeface="Arial"/>
              <a:cs typeface="Arial"/>
            </a:endParaRPr>
          </a:p>
          <a:p>
            <a:pPr marL="12701" marR="5081" indent="267366">
              <a:lnSpc>
                <a:spcPts val="1980"/>
              </a:lnSpc>
              <a:buSzPct val="94444"/>
              <a:buFont typeface="Arial"/>
              <a:buChar char="■"/>
              <a:tabLst>
                <a:tab pos="280067" algn="l"/>
              </a:tabLst>
            </a:pPr>
            <a:r>
              <a:rPr spc="-120" dirty="0">
                <a:latin typeface="Roboto"/>
                <a:cs typeface="Roboto"/>
              </a:rPr>
              <a:t>Reassess</a:t>
            </a:r>
            <a:r>
              <a:rPr spc="-125" dirty="0">
                <a:latin typeface="Roboto"/>
                <a:cs typeface="Roboto"/>
              </a:rPr>
              <a:t> </a:t>
            </a:r>
            <a:r>
              <a:rPr spc="-90" dirty="0">
                <a:latin typeface="Roboto"/>
                <a:cs typeface="Roboto"/>
              </a:rPr>
              <a:t>the</a:t>
            </a:r>
            <a:r>
              <a:rPr spc="-100" dirty="0">
                <a:latin typeface="Roboto"/>
                <a:cs typeface="Roboto"/>
              </a:rPr>
              <a:t> </a:t>
            </a:r>
            <a:r>
              <a:rPr spc="-85" dirty="0">
                <a:latin typeface="Roboto"/>
                <a:cs typeface="Roboto"/>
              </a:rPr>
              <a:t>patient</a:t>
            </a:r>
            <a:r>
              <a:rPr sz="1650" spc="-85" dirty="0">
                <a:latin typeface="Roboto"/>
                <a:cs typeface="Roboto"/>
              </a:rPr>
              <a:t>’</a:t>
            </a:r>
            <a:r>
              <a:rPr spc="-85" dirty="0">
                <a:latin typeface="Roboto"/>
                <a:cs typeface="Roboto"/>
              </a:rPr>
              <a:t>s</a:t>
            </a:r>
            <a:r>
              <a:rPr spc="-120" dirty="0">
                <a:latin typeface="Roboto"/>
                <a:cs typeface="Roboto"/>
              </a:rPr>
              <a:t> </a:t>
            </a:r>
            <a:r>
              <a:rPr spc="-114" dirty="0">
                <a:latin typeface="Roboto"/>
                <a:cs typeface="Roboto"/>
              </a:rPr>
              <a:t>airway,</a:t>
            </a:r>
            <a:r>
              <a:rPr spc="20" dirty="0">
                <a:latin typeface="Roboto"/>
                <a:cs typeface="Roboto"/>
              </a:rPr>
              <a:t> </a:t>
            </a:r>
            <a:r>
              <a:rPr spc="-140" dirty="0">
                <a:latin typeface="Roboto"/>
                <a:cs typeface="Roboto"/>
              </a:rPr>
              <a:t>mental</a:t>
            </a:r>
            <a:r>
              <a:rPr spc="65" dirty="0">
                <a:latin typeface="Roboto"/>
                <a:cs typeface="Roboto"/>
              </a:rPr>
              <a:t> </a:t>
            </a:r>
            <a:r>
              <a:rPr spc="-110" dirty="0">
                <a:latin typeface="Roboto"/>
                <a:cs typeface="Roboto"/>
              </a:rPr>
              <a:t>status,</a:t>
            </a:r>
            <a:r>
              <a:rPr spc="25" dirty="0">
                <a:latin typeface="Roboto"/>
                <a:cs typeface="Roboto"/>
              </a:rPr>
              <a:t> </a:t>
            </a:r>
            <a:r>
              <a:rPr spc="-75" dirty="0">
                <a:latin typeface="Roboto"/>
                <a:cs typeface="Roboto"/>
              </a:rPr>
              <a:t>ability</a:t>
            </a:r>
            <a:r>
              <a:rPr spc="-114" dirty="0">
                <a:latin typeface="Roboto"/>
                <a:cs typeface="Roboto"/>
              </a:rPr>
              <a:t> </a:t>
            </a:r>
            <a:r>
              <a:rPr spc="-85" dirty="0">
                <a:latin typeface="Roboto"/>
                <a:cs typeface="Roboto"/>
              </a:rPr>
              <a:t>to</a:t>
            </a:r>
            <a:r>
              <a:rPr spc="-100" dirty="0">
                <a:latin typeface="Roboto"/>
                <a:cs typeface="Roboto"/>
              </a:rPr>
              <a:t> </a:t>
            </a:r>
            <a:r>
              <a:rPr spc="-110" dirty="0">
                <a:latin typeface="Roboto"/>
                <a:cs typeface="Roboto"/>
              </a:rPr>
              <a:t>speak,</a:t>
            </a:r>
            <a:r>
              <a:rPr spc="-45" dirty="0">
                <a:latin typeface="Roboto"/>
                <a:cs typeface="Roboto"/>
              </a:rPr>
              <a:t> </a:t>
            </a:r>
            <a:r>
              <a:rPr spc="-114" dirty="0">
                <a:latin typeface="Roboto"/>
                <a:cs typeface="Roboto"/>
              </a:rPr>
              <a:t>and</a:t>
            </a:r>
            <a:r>
              <a:rPr spc="-35" dirty="0">
                <a:latin typeface="Roboto"/>
                <a:cs typeface="Roboto"/>
              </a:rPr>
              <a:t> </a:t>
            </a:r>
            <a:r>
              <a:rPr spc="-65" dirty="0">
                <a:latin typeface="Roboto"/>
                <a:cs typeface="Roboto"/>
              </a:rPr>
              <a:t>breathing </a:t>
            </a:r>
            <a:r>
              <a:rPr spc="-10" dirty="0">
                <a:latin typeface="Roboto"/>
                <a:cs typeface="Roboto"/>
              </a:rPr>
              <a:t>effort</a:t>
            </a:r>
            <a:endParaRPr>
              <a:latin typeface="Roboto"/>
              <a:cs typeface="Roboto"/>
            </a:endParaRPr>
          </a:p>
          <a:p>
            <a:pPr marL="280067" indent="-267366">
              <a:spcBef>
                <a:spcPts val="225"/>
              </a:spcBef>
              <a:buSzPct val="94444"/>
              <a:buFont typeface="Arial"/>
              <a:buChar char="■"/>
              <a:tabLst>
                <a:tab pos="280067" algn="l"/>
              </a:tabLst>
            </a:pPr>
            <a:r>
              <a:rPr spc="-100" dirty="0">
                <a:latin typeface="Roboto"/>
                <a:cs typeface="Roboto"/>
              </a:rPr>
              <a:t>Check</a:t>
            </a:r>
            <a:r>
              <a:rPr spc="-150" dirty="0">
                <a:latin typeface="Roboto"/>
                <a:cs typeface="Roboto"/>
              </a:rPr>
              <a:t> </a:t>
            </a:r>
            <a:r>
              <a:rPr spc="-95" dirty="0">
                <a:latin typeface="Roboto"/>
                <a:cs typeface="Roboto"/>
              </a:rPr>
              <a:t>vital</a:t>
            </a:r>
            <a:r>
              <a:rPr spc="30" dirty="0">
                <a:latin typeface="Roboto"/>
                <a:cs typeface="Roboto"/>
              </a:rPr>
              <a:t> </a:t>
            </a:r>
            <a:r>
              <a:rPr spc="-20" dirty="0">
                <a:latin typeface="Roboto"/>
                <a:cs typeface="Roboto"/>
              </a:rPr>
              <a:t>signs</a:t>
            </a:r>
            <a:endParaRPr>
              <a:latin typeface="Roboto"/>
              <a:cs typeface="Roboto"/>
            </a:endParaRPr>
          </a:p>
          <a:p>
            <a:pPr marL="12701" marR="150512" indent="267366">
              <a:lnSpc>
                <a:spcPts val="1980"/>
              </a:lnSpc>
              <a:spcBef>
                <a:spcPts val="285"/>
              </a:spcBef>
              <a:buSzPct val="94444"/>
              <a:buFont typeface="Arial"/>
              <a:buChar char="■"/>
              <a:tabLst>
                <a:tab pos="280067" algn="l"/>
              </a:tabLst>
            </a:pPr>
            <a:r>
              <a:rPr spc="-125" dirty="0">
                <a:latin typeface="Roboto"/>
                <a:cs typeface="Roboto"/>
              </a:rPr>
              <a:t>Thorough</a:t>
            </a:r>
            <a:r>
              <a:rPr spc="-40" dirty="0">
                <a:latin typeface="Roboto"/>
                <a:cs typeface="Roboto"/>
              </a:rPr>
              <a:t> </a:t>
            </a:r>
            <a:r>
              <a:rPr spc="-95" dirty="0">
                <a:latin typeface="Roboto"/>
                <a:cs typeface="Roboto"/>
              </a:rPr>
              <a:t>history</a:t>
            </a:r>
            <a:r>
              <a:rPr spc="-135" dirty="0">
                <a:latin typeface="Roboto"/>
                <a:cs typeface="Roboto"/>
              </a:rPr>
              <a:t> </a:t>
            </a:r>
            <a:r>
              <a:rPr spc="-105" dirty="0">
                <a:latin typeface="Roboto"/>
                <a:cs typeface="Roboto"/>
              </a:rPr>
              <a:t>taking</a:t>
            </a:r>
            <a:r>
              <a:rPr spc="5" dirty="0">
                <a:latin typeface="Roboto"/>
                <a:cs typeface="Roboto"/>
              </a:rPr>
              <a:t> </a:t>
            </a:r>
            <a:r>
              <a:rPr spc="-130" dirty="0">
                <a:latin typeface="Roboto"/>
                <a:cs typeface="Roboto"/>
              </a:rPr>
              <a:t>and</a:t>
            </a:r>
            <a:r>
              <a:rPr spc="10" dirty="0">
                <a:latin typeface="Roboto"/>
                <a:cs typeface="Roboto"/>
              </a:rPr>
              <a:t> </a:t>
            </a:r>
            <a:r>
              <a:rPr spc="-110" dirty="0">
                <a:latin typeface="Roboto"/>
                <a:cs typeface="Roboto"/>
              </a:rPr>
              <a:t>physical</a:t>
            </a:r>
            <a:r>
              <a:rPr spc="100" dirty="0">
                <a:latin typeface="Roboto"/>
                <a:cs typeface="Roboto"/>
              </a:rPr>
              <a:t> </a:t>
            </a:r>
            <a:r>
              <a:rPr spc="-125" dirty="0">
                <a:latin typeface="Roboto"/>
                <a:cs typeface="Roboto"/>
              </a:rPr>
              <a:t>examination</a:t>
            </a:r>
            <a:r>
              <a:rPr spc="-35" dirty="0">
                <a:latin typeface="Roboto"/>
                <a:cs typeface="Roboto"/>
              </a:rPr>
              <a:t> </a:t>
            </a:r>
            <a:r>
              <a:rPr spc="-70" dirty="0">
                <a:latin typeface="Roboto"/>
                <a:cs typeface="Roboto"/>
              </a:rPr>
              <a:t>(i.e.</a:t>
            </a:r>
            <a:r>
              <a:rPr spc="70" dirty="0">
                <a:latin typeface="Roboto"/>
                <a:cs typeface="Roboto"/>
              </a:rPr>
              <a:t> </a:t>
            </a:r>
            <a:r>
              <a:rPr spc="-114" dirty="0">
                <a:latin typeface="Roboto"/>
                <a:cs typeface="Roboto"/>
              </a:rPr>
              <a:t>breath</a:t>
            </a:r>
            <a:r>
              <a:rPr spc="-40" dirty="0">
                <a:latin typeface="Roboto"/>
                <a:cs typeface="Roboto"/>
              </a:rPr>
              <a:t> </a:t>
            </a:r>
            <a:r>
              <a:rPr spc="-125" dirty="0">
                <a:latin typeface="Roboto"/>
                <a:cs typeface="Roboto"/>
              </a:rPr>
              <a:t>sounds</a:t>
            </a:r>
            <a:r>
              <a:rPr spc="-75" dirty="0">
                <a:latin typeface="Roboto"/>
                <a:cs typeface="Roboto"/>
              </a:rPr>
              <a:t> </a:t>
            </a:r>
            <a:r>
              <a:rPr spc="-25" dirty="0">
                <a:latin typeface="Roboto"/>
                <a:cs typeface="Roboto"/>
              </a:rPr>
              <a:t>and </a:t>
            </a:r>
            <a:r>
              <a:rPr spc="-114" dirty="0">
                <a:latin typeface="Roboto"/>
                <a:cs typeface="Roboto"/>
              </a:rPr>
              <a:t>observe</a:t>
            </a:r>
            <a:r>
              <a:rPr spc="-55" dirty="0">
                <a:latin typeface="Roboto"/>
                <a:cs typeface="Roboto"/>
              </a:rPr>
              <a:t> </a:t>
            </a:r>
            <a:r>
              <a:rPr spc="-114" dirty="0">
                <a:latin typeface="Roboto"/>
                <a:cs typeface="Roboto"/>
              </a:rPr>
              <a:t>skin</a:t>
            </a:r>
            <a:r>
              <a:rPr spc="35" dirty="0">
                <a:latin typeface="Roboto"/>
                <a:cs typeface="Roboto"/>
              </a:rPr>
              <a:t> </a:t>
            </a:r>
            <a:r>
              <a:rPr spc="-10" dirty="0">
                <a:latin typeface="Roboto"/>
                <a:cs typeface="Roboto"/>
              </a:rPr>
              <a:t>colour)</a:t>
            </a:r>
            <a:endParaRPr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7772400" cy="780415"/>
          </a:xfrm>
          <a:custGeom>
            <a:avLst/>
            <a:gdLst/>
            <a:ahLst/>
            <a:cxnLst/>
            <a:rect l="l" t="t" r="r" b="b"/>
            <a:pathLst>
              <a:path w="7772400" h="780415">
                <a:moveTo>
                  <a:pt x="7772399" y="779951"/>
                </a:moveTo>
                <a:lnTo>
                  <a:pt x="0" y="779951"/>
                </a:lnTo>
                <a:lnTo>
                  <a:pt x="0" y="0"/>
                </a:lnTo>
                <a:lnTo>
                  <a:pt x="7772399" y="0"/>
                </a:lnTo>
                <a:lnTo>
                  <a:pt x="7772399" y="779951"/>
                </a:lnTo>
                <a:close/>
              </a:path>
            </a:pathLst>
          </a:custGeom>
          <a:solidFill>
            <a:srgbClr val="6678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2551" y="853423"/>
            <a:ext cx="6283960" cy="19492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3273">
              <a:spcBef>
                <a:spcPts val="100"/>
              </a:spcBef>
              <a:tabLst>
                <a:tab pos="2304043" algn="l"/>
                <a:tab pos="6271342" algn="l"/>
              </a:tabLst>
            </a:pPr>
            <a:r>
              <a:rPr sz="1700" u="heavy" dirty="0">
                <a:uFill>
                  <a:solidFill>
                    <a:srgbClr val="7D95AB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850" b="1" u="heavy" spc="-185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MANAGEMENT</a:t>
            </a:r>
            <a:r>
              <a:rPr sz="1850" b="1" u="heavy" spc="-170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 </a:t>
            </a:r>
            <a:r>
              <a:rPr sz="1850" b="1" u="heavy" spc="-10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STRATEGIES</a:t>
            </a:r>
            <a:r>
              <a:rPr sz="1850" b="1" u="heavy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	</a:t>
            </a:r>
            <a:endParaRPr sz="1850">
              <a:latin typeface="Arial"/>
              <a:cs typeface="Arial"/>
            </a:endParaRPr>
          </a:p>
          <a:p>
            <a:pPr>
              <a:spcBef>
                <a:spcPts val="1864"/>
              </a:spcBef>
            </a:pPr>
            <a:endParaRPr sz="1700">
              <a:latin typeface="Arial"/>
              <a:cs typeface="Arial"/>
            </a:endParaRPr>
          </a:p>
          <a:p>
            <a:pPr marL="12701"/>
            <a:r>
              <a:rPr spc="-375" dirty="0">
                <a:latin typeface="Roboto"/>
                <a:cs typeface="Roboto"/>
              </a:rPr>
              <a:t>1</a:t>
            </a:r>
            <a:r>
              <a:rPr spc="-165" dirty="0">
                <a:latin typeface="Roboto"/>
                <a:cs typeface="Roboto"/>
              </a:rPr>
              <a:t> </a:t>
            </a:r>
            <a:r>
              <a:rPr spc="-114" dirty="0">
                <a:latin typeface="Roboto"/>
                <a:cs typeface="Roboto"/>
              </a:rPr>
              <a:t>.Reduce</a:t>
            </a:r>
            <a:r>
              <a:rPr spc="-20" dirty="0">
                <a:latin typeface="Roboto"/>
                <a:cs typeface="Roboto"/>
              </a:rPr>
              <a:t> </a:t>
            </a:r>
            <a:r>
              <a:rPr spc="-95" dirty="0">
                <a:latin typeface="Roboto"/>
                <a:cs typeface="Roboto"/>
              </a:rPr>
              <a:t>ventilatory</a:t>
            </a:r>
            <a:r>
              <a:rPr spc="-105" dirty="0">
                <a:latin typeface="Roboto"/>
                <a:cs typeface="Roboto"/>
              </a:rPr>
              <a:t> </a:t>
            </a:r>
            <a:r>
              <a:rPr spc="-10" dirty="0">
                <a:latin typeface="Roboto"/>
                <a:cs typeface="Roboto"/>
              </a:rPr>
              <a:t>demand</a:t>
            </a:r>
            <a:endParaRPr>
              <a:latin typeface="Roboto"/>
              <a:cs typeface="Roboto"/>
            </a:endParaRPr>
          </a:p>
          <a:p>
            <a:pPr marL="182266" indent="-180996">
              <a:spcBef>
                <a:spcPts val="135"/>
              </a:spcBef>
              <a:buSzPct val="88888"/>
              <a:buAutoNum type="arabicPeriod" startAt="2"/>
              <a:tabLst>
                <a:tab pos="182266" algn="l"/>
              </a:tabLst>
            </a:pPr>
            <a:r>
              <a:rPr spc="-114" dirty="0">
                <a:latin typeface="Roboto"/>
                <a:cs typeface="Roboto"/>
              </a:rPr>
              <a:t>Decrease</a:t>
            </a:r>
            <a:r>
              <a:rPr spc="-65" dirty="0">
                <a:latin typeface="Roboto"/>
                <a:cs typeface="Roboto"/>
              </a:rPr>
              <a:t> </a:t>
            </a:r>
            <a:r>
              <a:rPr spc="-114" dirty="0">
                <a:latin typeface="Roboto"/>
                <a:cs typeface="Roboto"/>
              </a:rPr>
              <a:t>sense</a:t>
            </a:r>
            <a:r>
              <a:rPr spc="-60" dirty="0">
                <a:latin typeface="Roboto"/>
                <a:cs typeface="Roboto"/>
              </a:rPr>
              <a:t> </a:t>
            </a:r>
            <a:r>
              <a:rPr spc="-75" dirty="0">
                <a:latin typeface="Roboto"/>
                <a:cs typeface="Roboto"/>
              </a:rPr>
              <a:t>of</a:t>
            </a:r>
            <a:r>
              <a:rPr spc="-125" dirty="0">
                <a:latin typeface="Roboto"/>
                <a:cs typeface="Roboto"/>
              </a:rPr>
              <a:t> </a:t>
            </a:r>
            <a:r>
              <a:rPr spc="-10" dirty="0">
                <a:latin typeface="Roboto"/>
                <a:cs typeface="Roboto"/>
              </a:rPr>
              <a:t>effort</a:t>
            </a:r>
            <a:endParaRPr>
              <a:latin typeface="Roboto"/>
              <a:cs typeface="Roboto"/>
            </a:endParaRPr>
          </a:p>
          <a:p>
            <a:pPr marL="181631" indent="-180996">
              <a:spcBef>
                <a:spcPts val="135"/>
              </a:spcBef>
              <a:buSzPct val="88888"/>
              <a:buAutoNum type="arabicPeriod" startAt="2"/>
              <a:tabLst>
                <a:tab pos="181631" algn="l"/>
              </a:tabLst>
            </a:pPr>
            <a:r>
              <a:rPr spc="-114" dirty="0">
                <a:latin typeface="Roboto"/>
                <a:cs typeface="Roboto"/>
              </a:rPr>
              <a:t>Improve</a:t>
            </a:r>
            <a:r>
              <a:rPr spc="-25" dirty="0">
                <a:latin typeface="Roboto"/>
                <a:cs typeface="Roboto"/>
              </a:rPr>
              <a:t> </a:t>
            </a:r>
            <a:r>
              <a:rPr spc="-105" dirty="0">
                <a:latin typeface="Roboto"/>
                <a:cs typeface="Roboto"/>
              </a:rPr>
              <a:t>respiratory </a:t>
            </a:r>
            <a:r>
              <a:rPr spc="-120" dirty="0">
                <a:latin typeface="Roboto"/>
                <a:cs typeface="Roboto"/>
              </a:rPr>
              <a:t>muscle</a:t>
            </a:r>
            <a:r>
              <a:rPr spc="-25" dirty="0">
                <a:latin typeface="Roboto"/>
                <a:cs typeface="Roboto"/>
              </a:rPr>
              <a:t> </a:t>
            </a:r>
            <a:r>
              <a:rPr spc="-10" dirty="0">
                <a:latin typeface="Roboto"/>
                <a:cs typeface="Roboto"/>
              </a:rPr>
              <a:t>function</a:t>
            </a:r>
            <a:endParaRPr>
              <a:latin typeface="Roboto"/>
              <a:cs typeface="Roboto"/>
            </a:endParaRPr>
          </a:p>
          <a:p>
            <a:pPr marL="182266" indent="-180996">
              <a:spcBef>
                <a:spcPts val="75"/>
              </a:spcBef>
              <a:buSzPct val="88888"/>
              <a:buAutoNum type="arabicPeriod" startAt="2"/>
              <a:tabLst>
                <a:tab pos="182266" algn="l"/>
              </a:tabLst>
            </a:pPr>
            <a:r>
              <a:rPr spc="-120" dirty="0">
                <a:latin typeface="Roboto"/>
                <a:cs typeface="Roboto"/>
              </a:rPr>
              <a:t>Pulmonary</a:t>
            </a:r>
            <a:r>
              <a:rPr spc="-65" dirty="0">
                <a:latin typeface="Roboto"/>
                <a:cs typeface="Roboto"/>
              </a:rPr>
              <a:t> </a:t>
            </a:r>
            <a:r>
              <a:rPr spc="-30" dirty="0">
                <a:latin typeface="Roboto"/>
                <a:cs typeface="Roboto"/>
              </a:rPr>
              <a:t>rehabilitation</a:t>
            </a:r>
            <a:endParaRPr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7772400" cy="780415"/>
          </a:xfrm>
          <a:custGeom>
            <a:avLst/>
            <a:gdLst/>
            <a:ahLst/>
            <a:cxnLst/>
            <a:rect l="l" t="t" r="r" b="b"/>
            <a:pathLst>
              <a:path w="7772400" h="780415">
                <a:moveTo>
                  <a:pt x="0" y="0"/>
                </a:moveTo>
                <a:lnTo>
                  <a:pt x="0" y="779951"/>
                </a:lnTo>
                <a:lnTo>
                  <a:pt x="7772399" y="779951"/>
                </a:lnTo>
                <a:lnTo>
                  <a:pt x="7772399" y="0"/>
                </a:lnTo>
                <a:lnTo>
                  <a:pt x="0" y="0"/>
                </a:lnTo>
                <a:close/>
              </a:path>
            </a:pathLst>
          </a:custGeom>
          <a:solidFill>
            <a:srgbClr val="6678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1128" y="853421"/>
            <a:ext cx="6235700" cy="28443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24372">
              <a:spcBef>
                <a:spcPts val="100"/>
              </a:spcBef>
              <a:tabLst>
                <a:tab pos="2069066" algn="l"/>
                <a:tab pos="6223076" algn="l"/>
              </a:tabLst>
            </a:pPr>
            <a:r>
              <a:rPr sz="1700" u="heavy" dirty="0">
                <a:uFill>
                  <a:solidFill>
                    <a:srgbClr val="7D95AB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850" b="1" u="heavy" spc="-265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REDUCE</a:t>
            </a:r>
            <a:r>
              <a:rPr sz="1850" b="1" u="heavy" spc="-145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 </a:t>
            </a:r>
            <a:r>
              <a:rPr sz="1850" b="1" u="heavy" spc="-180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VENTILATORY</a:t>
            </a:r>
            <a:r>
              <a:rPr sz="1850" b="1" u="heavy" spc="-245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 </a:t>
            </a:r>
            <a:r>
              <a:rPr sz="1850" b="1" u="heavy" spc="-10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DEMAND</a:t>
            </a:r>
            <a:r>
              <a:rPr sz="1850" b="1" u="heavy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	</a:t>
            </a:r>
            <a:endParaRPr sz="1850">
              <a:latin typeface="Arial"/>
              <a:cs typeface="Arial"/>
            </a:endParaRPr>
          </a:p>
          <a:p>
            <a:pPr marL="12701">
              <a:lnSpc>
                <a:spcPts val="2070"/>
              </a:lnSpc>
              <a:spcBef>
                <a:spcPts val="1714"/>
              </a:spcBef>
            </a:pPr>
            <a:r>
              <a:rPr b="1" u="sng" spc="-1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Treat</a:t>
            </a:r>
            <a:r>
              <a:rPr b="1" u="sng" spc="-1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sng" spc="-1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b="1" u="sng" spc="-1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sng" spc="-17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underlying</a:t>
            </a:r>
            <a:r>
              <a:rPr b="1" u="sng" spc="-11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causes</a:t>
            </a:r>
            <a:endParaRPr>
              <a:latin typeface="Arial"/>
              <a:cs typeface="Arial"/>
            </a:endParaRPr>
          </a:p>
          <a:p>
            <a:pPr marL="85100" indent="-81289">
              <a:lnSpc>
                <a:spcPts val="2039"/>
              </a:lnSpc>
              <a:buSzPct val="88888"/>
              <a:buChar char="•"/>
              <a:tabLst>
                <a:tab pos="85100" algn="l"/>
              </a:tabLst>
            </a:pPr>
            <a:r>
              <a:rPr spc="-10" dirty="0">
                <a:latin typeface="Roboto"/>
                <a:cs typeface="Roboto"/>
              </a:rPr>
              <a:t>Infection</a:t>
            </a:r>
            <a:endParaRPr>
              <a:latin typeface="Roboto"/>
              <a:cs typeface="Roboto"/>
            </a:endParaRPr>
          </a:p>
          <a:p>
            <a:pPr marL="85100" indent="-81289">
              <a:lnSpc>
                <a:spcPts val="1975"/>
              </a:lnSpc>
              <a:buSzPct val="88888"/>
              <a:buChar char="•"/>
              <a:tabLst>
                <a:tab pos="85100" algn="l"/>
              </a:tabLst>
            </a:pPr>
            <a:r>
              <a:rPr spc="-110" dirty="0">
                <a:latin typeface="Roboto"/>
                <a:cs typeface="Roboto"/>
              </a:rPr>
              <a:t>Pleural</a:t>
            </a:r>
            <a:r>
              <a:rPr spc="20" dirty="0">
                <a:latin typeface="Roboto"/>
                <a:cs typeface="Roboto"/>
              </a:rPr>
              <a:t> </a:t>
            </a:r>
            <a:r>
              <a:rPr spc="-10" dirty="0">
                <a:latin typeface="Roboto"/>
                <a:cs typeface="Roboto"/>
              </a:rPr>
              <a:t>effusion</a:t>
            </a:r>
            <a:endParaRPr>
              <a:latin typeface="Roboto"/>
              <a:cs typeface="Roboto"/>
            </a:endParaRPr>
          </a:p>
          <a:p>
            <a:pPr marL="85100" indent="-81289">
              <a:lnSpc>
                <a:spcPts val="1975"/>
              </a:lnSpc>
              <a:buSzPct val="88888"/>
              <a:buChar char="•"/>
              <a:tabLst>
                <a:tab pos="85100" algn="l"/>
              </a:tabLst>
            </a:pPr>
            <a:r>
              <a:rPr spc="-45" dirty="0">
                <a:latin typeface="Roboto"/>
                <a:cs typeface="Roboto"/>
              </a:rPr>
              <a:t>Pneumothorax</a:t>
            </a:r>
            <a:endParaRPr>
              <a:latin typeface="Roboto"/>
              <a:cs typeface="Roboto"/>
            </a:endParaRPr>
          </a:p>
          <a:p>
            <a:pPr marL="85100" indent="-81289">
              <a:lnSpc>
                <a:spcPts val="2039"/>
              </a:lnSpc>
              <a:buSzPct val="88888"/>
              <a:buChar char="•"/>
              <a:tabLst>
                <a:tab pos="85100" algn="l"/>
              </a:tabLst>
            </a:pPr>
            <a:r>
              <a:rPr spc="-120" dirty="0">
                <a:latin typeface="Roboto"/>
                <a:cs typeface="Roboto"/>
              </a:rPr>
              <a:t>Pulmonary</a:t>
            </a:r>
            <a:r>
              <a:rPr spc="-70" dirty="0">
                <a:latin typeface="Roboto"/>
                <a:cs typeface="Roboto"/>
              </a:rPr>
              <a:t> </a:t>
            </a:r>
            <a:r>
              <a:rPr spc="-10" dirty="0">
                <a:latin typeface="Roboto"/>
                <a:cs typeface="Roboto"/>
              </a:rPr>
              <a:t>embolism</a:t>
            </a:r>
            <a:endParaRPr>
              <a:latin typeface="Roboto"/>
              <a:cs typeface="Roboto"/>
            </a:endParaRPr>
          </a:p>
          <a:p>
            <a:pPr marL="85100" indent="-81289">
              <a:lnSpc>
                <a:spcPts val="1975"/>
              </a:lnSpc>
              <a:buSzPct val="88888"/>
              <a:buChar char="•"/>
              <a:tabLst>
                <a:tab pos="85100" algn="l"/>
              </a:tabLst>
            </a:pPr>
            <a:r>
              <a:rPr spc="-120" dirty="0">
                <a:latin typeface="Roboto"/>
                <a:cs typeface="Roboto"/>
              </a:rPr>
              <a:t>Foreign</a:t>
            </a:r>
            <a:r>
              <a:rPr spc="5" dirty="0">
                <a:latin typeface="Roboto"/>
                <a:cs typeface="Roboto"/>
              </a:rPr>
              <a:t> </a:t>
            </a:r>
            <a:r>
              <a:rPr spc="-10" dirty="0">
                <a:latin typeface="Roboto"/>
                <a:cs typeface="Roboto"/>
              </a:rPr>
              <a:t>bodies</a:t>
            </a:r>
            <a:endParaRPr>
              <a:latin typeface="Roboto"/>
              <a:cs typeface="Roboto"/>
            </a:endParaRPr>
          </a:p>
          <a:p>
            <a:pPr marL="85100" indent="-81289">
              <a:lnSpc>
                <a:spcPts val="2070"/>
              </a:lnSpc>
              <a:buSzPct val="88888"/>
              <a:buChar char="•"/>
              <a:tabLst>
                <a:tab pos="85100" algn="l"/>
              </a:tabLst>
            </a:pPr>
            <a:r>
              <a:rPr spc="-114" dirty="0">
                <a:latin typeface="Roboto"/>
                <a:cs typeface="Roboto"/>
              </a:rPr>
              <a:t>Congestive</a:t>
            </a:r>
            <a:r>
              <a:rPr spc="-20" dirty="0">
                <a:latin typeface="Roboto"/>
                <a:cs typeface="Roboto"/>
              </a:rPr>
              <a:t> </a:t>
            </a:r>
            <a:r>
              <a:rPr spc="-120" dirty="0">
                <a:latin typeface="Roboto"/>
                <a:cs typeface="Roboto"/>
              </a:rPr>
              <a:t>heart</a:t>
            </a:r>
            <a:r>
              <a:rPr spc="25" dirty="0">
                <a:latin typeface="Roboto"/>
                <a:cs typeface="Roboto"/>
              </a:rPr>
              <a:t> </a:t>
            </a:r>
            <a:r>
              <a:rPr spc="-95" dirty="0">
                <a:latin typeface="Roboto"/>
                <a:cs typeface="Roboto"/>
              </a:rPr>
              <a:t>failure</a:t>
            </a:r>
            <a:r>
              <a:rPr spc="-90" dirty="0">
                <a:latin typeface="Roboto"/>
                <a:cs typeface="Roboto"/>
              </a:rPr>
              <a:t> </a:t>
            </a:r>
            <a:r>
              <a:rPr spc="-20" dirty="0">
                <a:latin typeface="Roboto"/>
                <a:cs typeface="Roboto"/>
              </a:rPr>
              <a:t>etc.</a:t>
            </a:r>
            <a:endParaRPr>
              <a:latin typeface="Roboto"/>
              <a:cs typeface="Roboto"/>
            </a:endParaRPr>
          </a:p>
          <a:p>
            <a:pPr marL="12701">
              <a:spcBef>
                <a:spcPts val="1795"/>
              </a:spcBef>
            </a:pPr>
            <a:r>
              <a:rPr b="1" spc="-170" dirty="0">
                <a:latin typeface="Arial"/>
                <a:cs typeface="Arial"/>
              </a:rPr>
              <a:t>Supplemental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-190" dirty="0">
                <a:latin typeface="Arial"/>
                <a:cs typeface="Arial"/>
              </a:rPr>
              <a:t>oxygen</a:t>
            </a:r>
            <a:r>
              <a:rPr b="1" spc="-45" dirty="0">
                <a:latin typeface="Arial"/>
                <a:cs typeface="Arial"/>
              </a:rPr>
              <a:t> </a:t>
            </a:r>
            <a:r>
              <a:rPr b="1" spc="-160" dirty="0">
                <a:latin typeface="Arial"/>
                <a:cs typeface="Arial"/>
              </a:rPr>
              <a:t>with</a:t>
            </a:r>
            <a:r>
              <a:rPr b="1" spc="-114" dirty="0">
                <a:latin typeface="Arial"/>
                <a:cs typeface="Arial"/>
              </a:rPr>
              <a:t> </a:t>
            </a:r>
            <a:r>
              <a:rPr b="1" spc="-170" dirty="0">
                <a:latin typeface="Arial"/>
                <a:cs typeface="Arial"/>
              </a:rPr>
              <a:t>symptomatic</a:t>
            </a:r>
            <a:r>
              <a:rPr b="1" spc="-165" dirty="0">
                <a:latin typeface="Arial"/>
                <a:cs typeface="Arial"/>
              </a:rPr>
              <a:t> </a:t>
            </a:r>
            <a:r>
              <a:rPr b="1" spc="-180" dirty="0">
                <a:latin typeface="Arial"/>
                <a:cs typeface="Arial"/>
              </a:rPr>
              <a:t>and</a:t>
            </a:r>
            <a:r>
              <a:rPr b="1" spc="-120" dirty="0">
                <a:latin typeface="Arial"/>
                <a:cs typeface="Arial"/>
              </a:rPr>
              <a:t> </a:t>
            </a:r>
            <a:r>
              <a:rPr b="1" spc="-165" dirty="0">
                <a:latin typeface="Arial"/>
                <a:cs typeface="Arial"/>
              </a:rPr>
              <a:t>supportive</a:t>
            </a:r>
            <a:r>
              <a:rPr b="1" spc="-130" dirty="0">
                <a:latin typeface="Arial"/>
                <a:cs typeface="Arial"/>
              </a:rPr>
              <a:t> </a:t>
            </a:r>
            <a:r>
              <a:rPr b="1" spc="-20" dirty="0">
                <a:latin typeface="Arial"/>
                <a:cs typeface="Arial"/>
              </a:rPr>
              <a:t>treatment.</a:t>
            </a:r>
            <a:endParaRPr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7772400" cy="780415"/>
          </a:xfrm>
          <a:custGeom>
            <a:avLst/>
            <a:gdLst/>
            <a:ahLst/>
            <a:cxnLst/>
            <a:rect l="l" t="t" r="r" b="b"/>
            <a:pathLst>
              <a:path w="7772400" h="780415">
                <a:moveTo>
                  <a:pt x="7772399" y="779951"/>
                </a:moveTo>
                <a:lnTo>
                  <a:pt x="0" y="779951"/>
                </a:lnTo>
                <a:lnTo>
                  <a:pt x="0" y="0"/>
                </a:lnTo>
                <a:lnTo>
                  <a:pt x="7772399" y="0"/>
                </a:lnTo>
                <a:lnTo>
                  <a:pt x="7772399" y="779951"/>
                </a:lnTo>
                <a:close/>
              </a:path>
            </a:pathLst>
          </a:custGeom>
          <a:solidFill>
            <a:srgbClr val="6678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4457" y="853421"/>
            <a:ext cx="6639559" cy="27033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0039">
              <a:spcBef>
                <a:spcPts val="100"/>
              </a:spcBef>
            </a:pPr>
            <a:r>
              <a:rPr sz="1850" b="1" spc="-265" dirty="0">
                <a:latin typeface="Arial"/>
                <a:cs typeface="Arial"/>
              </a:rPr>
              <a:t>DE</a:t>
            </a:r>
            <a:r>
              <a:rPr sz="1850" b="1" u="heavy" spc="-265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CREASE</a:t>
            </a:r>
            <a:r>
              <a:rPr sz="1850" b="1" u="heavy" spc="-165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 </a:t>
            </a:r>
            <a:r>
              <a:rPr sz="1850" b="1" u="heavy" spc="-229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SENSE</a:t>
            </a:r>
            <a:r>
              <a:rPr sz="1850" b="1" u="heavy" spc="-160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 </a:t>
            </a:r>
            <a:r>
              <a:rPr sz="1850" b="1" u="heavy" spc="-235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OF</a:t>
            </a:r>
            <a:r>
              <a:rPr sz="1850" b="1" u="heavy" spc="-130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 </a:t>
            </a:r>
            <a:r>
              <a:rPr sz="1850" b="1" u="heavy" spc="-229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EFFORT</a:t>
            </a:r>
            <a:r>
              <a:rPr sz="1850" b="1" u="heavy" spc="-150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 </a:t>
            </a:r>
            <a:r>
              <a:rPr sz="1850" b="1" u="heavy" spc="-204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AND</a:t>
            </a:r>
            <a:r>
              <a:rPr sz="1850" b="1" u="heavy" spc="-160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 </a:t>
            </a:r>
            <a:r>
              <a:rPr sz="1850" b="1" u="heavy" spc="-180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IMPROVE</a:t>
            </a:r>
            <a:r>
              <a:rPr sz="1850" b="1" u="heavy" spc="-160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 </a:t>
            </a:r>
            <a:r>
              <a:rPr sz="1850" b="1" u="heavy" spc="-229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RESP</a:t>
            </a:r>
            <a:r>
              <a:rPr sz="1850" b="1" u="heavy" spc="-160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 </a:t>
            </a:r>
            <a:r>
              <a:rPr sz="1850" b="1" u="heavy" spc="-150" dirty="0">
                <a:uFill>
                  <a:solidFill>
                    <a:srgbClr val="7D95AB"/>
                  </a:solidFill>
                </a:uFill>
                <a:latin typeface="Arial"/>
                <a:cs typeface="Arial"/>
              </a:rPr>
              <a:t>MUSC</a:t>
            </a:r>
            <a:r>
              <a:rPr sz="1850" b="1" spc="-150" dirty="0">
                <a:latin typeface="Arial"/>
                <a:cs typeface="Arial"/>
              </a:rPr>
              <a:t>LE</a:t>
            </a:r>
            <a:endParaRPr sz="1850">
              <a:latin typeface="Arial"/>
              <a:cs typeface="Arial"/>
            </a:endParaRPr>
          </a:p>
          <a:p>
            <a:pPr>
              <a:spcBef>
                <a:spcPts val="655"/>
              </a:spcBef>
            </a:pPr>
            <a:endParaRPr sz="1700">
              <a:latin typeface="Arial"/>
              <a:cs typeface="Arial"/>
            </a:endParaRPr>
          </a:p>
          <a:p>
            <a:pPr marL="280067" indent="-267366">
              <a:buSzPct val="94444"/>
              <a:buFont typeface="Arial"/>
              <a:buChar char="■"/>
              <a:tabLst>
                <a:tab pos="280067" algn="l"/>
              </a:tabLst>
            </a:pPr>
            <a:r>
              <a:rPr spc="-100" dirty="0">
                <a:latin typeface="Roboto"/>
                <a:cs typeface="Roboto"/>
              </a:rPr>
              <a:t>Positioning</a:t>
            </a:r>
            <a:r>
              <a:rPr spc="-5" dirty="0">
                <a:latin typeface="Roboto"/>
                <a:cs typeface="Roboto"/>
              </a:rPr>
              <a:t> </a:t>
            </a:r>
            <a:r>
              <a:rPr spc="-100" dirty="0">
                <a:latin typeface="Roboto"/>
                <a:cs typeface="Roboto"/>
              </a:rPr>
              <a:t>(leaning</a:t>
            </a:r>
            <a:r>
              <a:rPr spc="-70" dirty="0">
                <a:latin typeface="Roboto"/>
                <a:cs typeface="Roboto"/>
              </a:rPr>
              <a:t> </a:t>
            </a:r>
            <a:r>
              <a:rPr spc="-10" dirty="0">
                <a:latin typeface="Roboto"/>
                <a:cs typeface="Roboto"/>
              </a:rPr>
              <a:t>forward)</a:t>
            </a:r>
            <a:endParaRPr>
              <a:latin typeface="Roboto"/>
              <a:cs typeface="Roboto"/>
            </a:endParaRPr>
          </a:p>
          <a:p>
            <a:pPr marL="280067" indent="-267366">
              <a:spcBef>
                <a:spcPts val="200"/>
              </a:spcBef>
              <a:buSzPct val="94444"/>
              <a:buFont typeface="Arial"/>
              <a:buChar char="■"/>
              <a:tabLst>
                <a:tab pos="280067" algn="l"/>
              </a:tabLst>
            </a:pPr>
            <a:r>
              <a:rPr spc="-100" dirty="0">
                <a:latin typeface="Roboto"/>
                <a:cs typeface="Roboto"/>
              </a:rPr>
              <a:t>Energy</a:t>
            </a:r>
            <a:r>
              <a:rPr spc="-130" dirty="0">
                <a:latin typeface="Roboto"/>
                <a:cs typeface="Roboto"/>
              </a:rPr>
              <a:t> </a:t>
            </a:r>
            <a:r>
              <a:rPr spc="-114" dirty="0">
                <a:latin typeface="Roboto"/>
                <a:cs typeface="Roboto"/>
              </a:rPr>
              <a:t>conservation</a:t>
            </a:r>
            <a:r>
              <a:rPr spc="-30" dirty="0">
                <a:latin typeface="Roboto"/>
                <a:cs typeface="Roboto"/>
              </a:rPr>
              <a:t> </a:t>
            </a:r>
            <a:r>
              <a:rPr dirty="0">
                <a:latin typeface="Roboto"/>
                <a:cs typeface="Roboto"/>
              </a:rPr>
              <a:t>/</a:t>
            </a:r>
            <a:r>
              <a:rPr spc="-45" dirty="0">
                <a:latin typeface="Roboto"/>
                <a:cs typeface="Roboto"/>
              </a:rPr>
              <a:t> </a:t>
            </a:r>
            <a:r>
              <a:rPr spc="-10" dirty="0">
                <a:latin typeface="Roboto"/>
                <a:cs typeface="Roboto"/>
              </a:rPr>
              <a:t>pacing</a:t>
            </a:r>
            <a:endParaRPr>
              <a:latin typeface="Roboto"/>
              <a:cs typeface="Roboto"/>
            </a:endParaRPr>
          </a:p>
          <a:p>
            <a:pPr marL="280067" indent="-267366">
              <a:spcBef>
                <a:spcPts val="5"/>
              </a:spcBef>
              <a:buSzPct val="94444"/>
              <a:buFont typeface="Arial"/>
              <a:buChar char="■"/>
              <a:tabLst>
                <a:tab pos="280067" algn="l"/>
              </a:tabLst>
            </a:pPr>
            <a:r>
              <a:rPr spc="-10" dirty="0">
                <a:latin typeface="Roboto"/>
                <a:cs typeface="Roboto"/>
              </a:rPr>
              <a:t>Airflow</a:t>
            </a:r>
            <a:endParaRPr>
              <a:latin typeface="Roboto"/>
              <a:cs typeface="Roboto"/>
            </a:endParaRPr>
          </a:p>
          <a:p>
            <a:pPr marL="280067" indent="-267366">
              <a:spcBef>
                <a:spcPts val="265"/>
              </a:spcBef>
              <a:buSzPct val="94444"/>
              <a:buFont typeface="Arial"/>
              <a:buChar char="■"/>
              <a:tabLst>
                <a:tab pos="280067" algn="l"/>
              </a:tabLst>
            </a:pPr>
            <a:r>
              <a:rPr spc="-100" dirty="0">
                <a:latin typeface="Roboto"/>
                <a:cs typeface="Roboto"/>
              </a:rPr>
              <a:t>Relaxation/</a:t>
            </a:r>
            <a:r>
              <a:rPr spc="-90" dirty="0">
                <a:latin typeface="Roboto"/>
                <a:cs typeface="Roboto"/>
              </a:rPr>
              <a:t> </a:t>
            </a:r>
            <a:r>
              <a:rPr spc="-100" dirty="0">
                <a:latin typeface="Roboto"/>
                <a:cs typeface="Roboto"/>
              </a:rPr>
              <a:t>Distraction/</a:t>
            </a:r>
            <a:r>
              <a:rPr spc="-10" dirty="0">
                <a:latin typeface="Roboto"/>
                <a:cs typeface="Roboto"/>
              </a:rPr>
              <a:t> Assurance</a:t>
            </a:r>
            <a:endParaRPr>
              <a:latin typeface="Roboto"/>
              <a:cs typeface="Roboto"/>
            </a:endParaRPr>
          </a:p>
          <a:p>
            <a:pPr marL="280067" indent="-267366">
              <a:spcBef>
                <a:spcPts val="200"/>
              </a:spcBef>
              <a:buSzPct val="94444"/>
              <a:buFont typeface="Arial"/>
              <a:buChar char="■"/>
              <a:tabLst>
                <a:tab pos="280067" algn="l"/>
              </a:tabLst>
            </a:pPr>
            <a:r>
              <a:rPr spc="-110" dirty="0">
                <a:latin typeface="Roboto"/>
                <a:cs typeface="Roboto"/>
              </a:rPr>
              <a:t>Controlled</a:t>
            </a:r>
            <a:r>
              <a:rPr spc="5" dirty="0">
                <a:latin typeface="Roboto"/>
                <a:cs typeface="Roboto"/>
              </a:rPr>
              <a:t> </a:t>
            </a:r>
            <a:r>
              <a:rPr spc="-105" dirty="0">
                <a:latin typeface="Roboto"/>
                <a:cs typeface="Roboto"/>
              </a:rPr>
              <a:t>breathing</a:t>
            </a:r>
            <a:r>
              <a:rPr spc="-55" dirty="0">
                <a:latin typeface="Roboto"/>
                <a:cs typeface="Roboto"/>
              </a:rPr>
              <a:t> </a:t>
            </a:r>
            <a:r>
              <a:rPr spc="-110" dirty="0">
                <a:latin typeface="Roboto"/>
                <a:cs typeface="Roboto"/>
              </a:rPr>
              <a:t>techniques</a:t>
            </a:r>
            <a:r>
              <a:rPr spc="-75" dirty="0">
                <a:latin typeface="Roboto"/>
                <a:cs typeface="Roboto"/>
              </a:rPr>
              <a:t> </a:t>
            </a:r>
            <a:r>
              <a:rPr dirty="0">
                <a:latin typeface="Roboto"/>
                <a:cs typeface="Roboto"/>
              </a:rPr>
              <a:t>/</a:t>
            </a:r>
            <a:r>
              <a:rPr spc="-50" dirty="0">
                <a:latin typeface="Roboto"/>
                <a:cs typeface="Roboto"/>
              </a:rPr>
              <a:t> </a:t>
            </a:r>
            <a:r>
              <a:rPr spc="-25" dirty="0">
                <a:latin typeface="Roboto"/>
                <a:cs typeface="Roboto"/>
              </a:rPr>
              <a:t>Physiotherapy</a:t>
            </a:r>
            <a:endParaRPr>
              <a:latin typeface="Roboto"/>
              <a:cs typeface="Roboto"/>
            </a:endParaRPr>
          </a:p>
          <a:p>
            <a:pPr marL="280067" indent="-267366">
              <a:spcBef>
                <a:spcPts val="135"/>
              </a:spcBef>
              <a:buSzPct val="94444"/>
              <a:buFont typeface="Arial"/>
              <a:buChar char="■"/>
              <a:tabLst>
                <a:tab pos="280067" algn="l"/>
              </a:tabLst>
            </a:pPr>
            <a:r>
              <a:rPr spc="-114" dirty="0">
                <a:latin typeface="Roboto"/>
                <a:cs typeface="Roboto"/>
              </a:rPr>
              <a:t>Loose</a:t>
            </a:r>
            <a:r>
              <a:rPr spc="-100" dirty="0">
                <a:latin typeface="Roboto"/>
                <a:cs typeface="Roboto"/>
              </a:rPr>
              <a:t> </a:t>
            </a:r>
            <a:r>
              <a:rPr spc="-10" dirty="0">
                <a:latin typeface="Roboto"/>
                <a:cs typeface="Roboto"/>
              </a:rPr>
              <a:t>clothing</a:t>
            </a:r>
            <a:endParaRPr>
              <a:latin typeface="Roboto"/>
              <a:cs typeface="Roboto"/>
            </a:endParaRPr>
          </a:p>
          <a:p>
            <a:pPr marL="280067" indent="-267366">
              <a:spcBef>
                <a:spcPts val="135"/>
              </a:spcBef>
              <a:buSzPct val="94444"/>
              <a:buFont typeface="Arial"/>
              <a:buChar char="■"/>
              <a:tabLst>
                <a:tab pos="280067" algn="l"/>
              </a:tabLst>
            </a:pPr>
            <a:r>
              <a:rPr spc="-114" dirty="0">
                <a:latin typeface="Roboto"/>
                <a:cs typeface="Roboto"/>
              </a:rPr>
              <a:t>Correct</a:t>
            </a:r>
            <a:r>
              <a:rPr spc="15" dirty="0">
                <a:latin typeface="Roboto"/>
                <a:cs typeface="Roboto"/>
              </a:rPr>
              <a:t> </a:t>
            </a:r>
            <a:r>
              <a:rPr spc="-10" dirty="0">
                <a:latin typeface="Roboto"/>
                <a:cs typeface="Roboto"/>
              </a:rPr>
              <a:t>obesity</a:t>
            </a:r>
            <a:endParaRPr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539" y="129540"/>
            <a:ext cx="7286624" cy="411289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3281</Words>
  <Application>Microsoft Office PowerPoint</Application>
  <PresentationFormat>Custom</PresentationFormat>
  <Paragraphs>396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5" baseType="lpstr">
      <vt:lpstr>Arial</vt:lpstr>
      <vt:lpstr>Calibri</vt:lpstr>
      <vt:lpstr>Roboto</vt:lpstr>
      <vt:lpstr>Times New Roman</vt:lpstr>
      <vt:lpstr>Office Theme</vt:lpstr>
      <vt:lpstr>DYSPNEA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CHRONIC PULMONARY CAUSES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Orthopnea</vt:lpstr>
      <vt:lpstr>CAUSES</vt:lpstr>
      <vt:lpstr>PLATYPNEA</vt:lpstr>
      <vt:lpstr>Causes</vt:lpstr>
      <vt:lpstr>PowerPoint Presentation</vt:lpstr>
      <vt:lpstr>PowerPoint Presentation</vt:lpstr>
      <vt:lpstr>PowerPoint Presentation</vt:lpstr>
      <vt:lpstr>PRECIPITATING AND RELIEVING FACTORS</vt:lpstr>
      <vt:lpstr>ASSOCIATED SYMPTOMS</vt:lpstr>
      <vt:lpstr>ASSOCIATED SYMPTOMS</vt:lpstr>
      <vt:lpstr>PowerPoint Presentation</vt:lpstr>
      <vt:lpstr>PowerPoint Presentation</vt:lpstr>
      <vt:lpstr>PowerPoint Presentation</vt:lpstr>
      <vt:lpstr>INVESTIGATIONS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Office</cp:lastModifiedBy>
  <cp:revision>1</cp:revision>
  <dcterms:created xsi:type="dcterms:W3CDTF">2026-10-12T05:30:34Z</dcterms:created>
  <dcterms:modified xsi:type="dcterms:W3CDTF">2026-10-12T05:31:41Z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2026-10-12T00:00:00Z</vt:filetime>
  </property>
  <property fmtid="{D5CDD505-2E9C-101B-9397-08002B2CF9AE}" pid="4" name="Producer">
    <vt:lpwstr>Skia/PDF m128</vt:lpwstr>
  </property>
  <property fmtid="{D5CDD505-2E9C-101B-9397-08002B2CF9AE}" pid="5" name="LastSaved">
    <vt:filetime>2026-10-12T00:00:00Z</vt:filetime>
  </property>
</Properties>
</file>