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18288000" cy="10287000"/>
  <p:notesSz cx="6858000" cy="9144000"/>
  <p:embeddedFontLst>
    <p:embeddedFont>
      <p:font typeface="Arimo" panose="020B0604020202020204" charset="0"/>
      <p:regular r:id="rId40"/>
    </p:embeddedFont>
    <p:embeddedFont>
      <p:font typeface="Canva Sans" panose="020B0604020202020204" charset="0"/>
      <p:regular r:id="rId41"/>
    </p:embeddedFont>
    <p:embeddedFont>
      <p:font typeface="Canva Sans Bold" panose="020B0604020202020204" charset="0"/>
      <p:regular r:id="rId42"/>
    </p:embeddedFont>
    <p:embeddedFont>
      <p:font typeface="Nunito" panose="020F0502020204030204" pitchFamily="2" charset="0"/>
      <p:regular r:id="rId43"/>
    </p:embeddedFont>
    <p:embeddedFont>
      <p:font typeface="Proxima Nova Bold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95964" y="5935342"/>
            <a:ext cx="8126673" cy="8126673"/>
          </a:xfrm>
          <a:custGeom>
            <a:avLst/>
            <a:gdLst/>
            <a:ahLst/>
            <a:cxnLst/>
            <a:rect l="l" t="t" r="r" b="b"/>
            <a:pathLst>
              <a:path w="8126673" h="8126673">
                <a:moveTo>
                  <a:pt x="0" y="0"/>
                </a:moveTo>
                <a:lnTo>
                  <a:pt x="8126672" y="0"/>
                </a:lnTo>
                <a:lnTo>
                  <a:pt x="8126672" y="8126673"/>
                </a:lnTo>
                <a:lnTo>
                  <a:pt x="0" y="81266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Freeform 3"/>
          <p:cNvSpPr/>
          <p:nvPr/>
        </p:nvSpPr>
        <p:spPr>
          <a:xfrm>
            <a:off x="-1350140" y="-174298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4" name="Freeform 4"/>
          <p:cNvSpPr/>
          <p:nvPr/>
        </p:nvSpPr>
        <p:spPr>
          <a:xfrm>
            <a:off x="-994972" y="-1387831"/>
            <a:ext cx="3404464" cy="3404464"/>
          </a:xfrm>
          <a:custGeom>
            <a:avLst/>
            <a:gdLst/>
            <a:ahLst/>
            <a:cxnLst/>
            <a:rect l="l" t="t" r="r" b="b"/>
            <a:pathLst>
              <a:path w="3404464" h="3404464">
                <a:moveTo>
                  <a:pt x="0" y="0"/>
                </a:moveTo>
                <a:lnTo>
                  <a:pt x="3404464" y="0"/>
                </a:lnTo>
                <a:lnTo>
                  <a:pt x="3404464" y="3404464"/>
                </a:lnTo>
                <a:lnTo>
                  <a:pt x="0" y="34044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5" name="Freeform 5"/>
          <p:cNvSpPr/>
          <p:nvPr/>
        </p:nvSpPr>
        <p:spPr>
          <a:xfrm>
            <a:off x="13897413" y="6636791"/>
            <a:ext cx="6723774" cy="6723774"/>
          </a:xfrm>
          <a:custGeom>
            <a:avLst/>
            <a:gdLst/>
            <a:ahLst/>
            <a:cxnLst/>
            <a:rect l="l" t="t" r="r" b="b"/>
            <a:pathLst>
              <a:path w="6723774" h="6723774">
                <a:moveTo>
                  <a:pt x="0" y="0"/>
                </a:moveTo>
                <a:lnTo>
                  <a:pt x="6723774" y="0"/>
                </a:lnTo>
                <a:lnTo>
                  <a:pt x="6723774" y="6723774"/>
                </a:lnTo>
                <a:lnTo>
                  <a:pt x="0" y="6723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6" name="Freeform 6"/>
          <p:cNvSpPr/>
          <p:nvPr/>
        </p:nvSpPr>
        <p:spPr>
          <a:xfrm>
            <a:off x="14876907" y="7616285"/>
            <a:ext cx="4764786" cy="4764786"/>
          </a:xfrm>
          <a:custGeom>
            <a:avLst/>
            <a:gdLst/>
            <a:ahLst/>
            <a:cxnLst/>
            <a:rect l="l" t="t" r="r" b="b"/>
            <a:pathLst>
              <a:path w="4764786" h="4764786">
                <a:moveTo>
                  <a:pt x="0" y="0"/>
                </a:moveTo>
                <a:lnTo>
                  <a:pt x="4764786" y="0"/>
                </a:lnTo>
                <a:lnTo>
                  <a:pt x="4764786" y="4764786"/>
                </a:lnTo>
                <a:lnTo>
                  <a:pt x="0" y="47647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7" name="Freeform 7"/>
          <p:cNvSpPr/>
          <p:nvPr/>
        </p:nvSpPr>
        <p:spPr>
          <a:xfrm>
            <a:off x="-499024" y="-891873"/>
            <a:ext cx="2412568" cy="2412568"/>
          </a:xfrm>
          <a:custGeom>
            <a:avLst/>
            <a:gdLst/>
            <a:ahLst/>
            <a:cxnLst/>
            <a:rect l="l" t="t" r="r" b="b"/>
            <a:pathLst>
              <a:path w="2412568" h="2412568">
                <a:moveTo>
                  <a:pt x="0" y="0"/>
                </a:moveTo>
                <a:lnTo>
                  <a:pt x="2412568" y="0"/>
                </a:lnTo>
                <a:lnTo>
                  <a:pt x="2412568" y="2412568"/>
                </a:lnTo>
                <a:lnTo>
                  <a:pt x="0" y="24125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8" name="TextBox 8"/>
          <p:cNvSpPr txBox="1"/>
          <p:nvPr/>
        </p:nvSpPr>
        <p:spPr>
          <a:xfrm>
            <a:off x="2764660" y="920620"/>
            <a:ext cx="14066958" cy="443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01"/>
              </a:lnSpc>
            </a:pPr>
            <a:r>
              <a:rPr lang="en-US" sz="10430" b="1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FEVER OF UNKNOWN ORIGIN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2400" y="8408771"/>
            <a:ext cx="7683208" cy="1518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94"/>
              </a:lnSpc>
            </a:pPr>
            <a:r>
              <a:rPr lang="en-US" sz="435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Moderator:</a:t>
            </a:r>
          </a:p>
          <a:p>
            <a:pPr algn="l">
              <a:lnSpc>
                <a:spcPts val="6094"/>
              </a:lnSpc>
            </a:pPr>
            <a:r>
              <a:rPr lang="en-US" sz="435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Dr. VIVEK KUMAR VERMA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44690" y="3422599"/>
            <a:ext cx="8998620" cy="311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67"/>
              </a:lnSpc>
            </a:pPr>
            <a:r>
              <a:rPr lang="en-US" sz="1411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FEVER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73591" y="1457735"/>
            <a:ext cx="15540819" cy="663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293"/>
              </a:lnSpc>
            </a:pPr>
            <a:r>
              <a:rPr lang="en-US" sz="378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Fever is an elevation of body temperature that exceeds the normal daily variation and occurs in conjunction with an increase in the hypothalamic set point .</a:t>
            </a:r>
          </a:p>
          <a:p>
            <a:pPr algn="just">
              <a:lnSpc>
                <a:spcPts val="5293"/>
              </a:lnSpc>
            </a:pPr>
            <a:endParaRPr lang="en-US" sz="378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5293"/>
              </a:lnSpc>
            </a:pPr>
            <a:r>
              <a:rPr lang="en-US" sz="378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 normal body temperature is ordinarily maintained despite environ-</a:t>
            </a:r>
          </a:p>
          <a:p>
            <a:pPr algn="just">
              <a:lnSpc>
                <a:spcPts val="5293"/>
              </a:lnSpc>
            </a:pPr>
            <a:r>
              <a:rPr lang="en-US" sz="378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mental variations because the hypothalamic thermoregulatory center</a:t>
            </a:r>
          </a:p>
          <a:p>
            <a:pPr algn="just">
              <a:lnSpc>
                <a:spcPts val="5293"/>
              </a:lnSpc>
            </a:pPr>
            <a:r>
              <a:rPr lang="en-US" sz="378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balances the excess heat production derived from metabolic activity</a:t>
            </a:r>
          </a:p>
          <a:p>
            <a:pPr algn="just">
              <a:lnSpc>
                <a:spcPts val="5293"/>
              </a:lnSpc>
            </a:pPr>
            <a:r>
              <a:rPr lang="en-US" sz="378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in muscle and the liver with heat dissipation from the skin and lung</a:t>
            </a:r>
          </a:p>
          <a:p>
            <a:pPr algn="just">
              <a:lnSpc>
                <a:spcPts val="5293"/>
              </a:lnSpc>
            </a:pPr>
            <a:endParaRPr lang="en-US" sz="378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just">
              <a:lnSpc>
                <a:spcPts val="5293"/>
              </a:lnSpc>
            </a:pPr>
            <a:endParaRPr lang="en-US" sz="378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0022" y="1038863"/>
            <a:ext cx="16009925" cy="9807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603447" lvl="7" indent="-200431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mean oral temperature is 36.6°C (confidence interval, 35.7–37.3°C). </a:t>
            </a:r>
          </a:p>
          <a:p>
            <a:pPr marL="1686723" lvl="7" indent="-21084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Rectal temperatures are generally 0.4°C (0.7°F) higher than oral readings.</a:t>
            </a:r>
          </a:p>
          <a:p>
            <a:pPr marL="1686723" lvl="7" indent="-21084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lower oral readings are probably attributable to mouth breathing, which is a factor in patients with respiratory infections and rapid breathing. </a:t>
            </a:r>
          </a:p>
          <a:p>
            <a:pPr marL="1686723" lvl="7" indent="-21084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Lower-esophageal temperatures closely reflect core temperature.</a:t>
            </a:r>
          </a:p>
          <a:p>
            <a:pPr marL="1686723" lvl="7" indent="-21084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Tympanic membrane thermometers measure radiant heat from the tympanic membrane and nearby ear canal and display that absolute value</a:t>
            </a:r>
          </a:p>
          <a:p>
            <a:pPr marL="1686723" lvl="7" indent="-210840" algn="l">
              <a:lnSpc>
                <a:spcPts val="4759"/>
              </a:lnSpc>
              <a:buFont typeface="Arial"/>
              <a:buChar char="•"/>
            </a:pPr>
            <a:r>
              <a:rPr lang="en-US" sz="33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women who menstruate, the temperature is generally lower during the 2 weeks before ovulation; it then rises by ~0.6°C (1°F) with ovulation and stays at that level until menses occur.</a:t>
            </a:r>
          </a:p>
          <a:p>
            <a:pPr marL="1686723" lvl="7" indent="-210840"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1686723" lvl="7" indent="-210840" algn="ctr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5035" y="2845460"/>
            <a:ext cx="17702965" cy="681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26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•</a:t>
            </a:r>
            <a:r>
              <a:rPr lang="en-US" sz="34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Intermittent Fever</a:t>
            </a: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⁃ Any fever characterized by intervals of normal temperature </a:t>
            </a:r>
          </a:p>
          <a:p>
            <a:pPr algn="l">
              <a:lnSpc>
                <a:spcPts val="4824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   </a:t>
            </a:r>
            <a:r>
              <a:rPr lang="en-US" sz="344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i.e</a:t>
            </a: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the temperature Spikes but falls back to baseline each day.</a:t>
            </a:r>
          </a:p>
          <a:p>
            <a:pPr algn="l">
              <a:lnSpc>
                <a:spcPts val="4825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     -Malaria, </a:t>
            </a:r>
            <a:r>
              <a:rPr lang="en-US" sz="344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pyaemia</a:t>
            </a: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, septicemia</a:t>
            </a:r>
          </a:p>
          <a:p>
            <a:pPr algn="l">
              <a:lnSpc>
                <a:spcPts val="4825"/>
              </a:lnSpc>
            </a:pPr>
            <a:endParaRPr lang="en-US" sz="344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826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34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Continuous Fever</a:t>
            </a: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⁃ Temperature remains above baseline throughout the day and                   does  not fluctuate more than 1⁰C in 24 hours</a:t>
            </a:r>
          </a:p>
          <a:p>
            <a:pPr algn="l">
              <a:lnSpc>
                <a:spcPts val="4825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   ⁃ Lobar pneumonia, Typhoid, Meningitis, UTI, Brucellosis</a:t>
            </a:r>
          </a:p>
          <a:p>
            <a:pPr algn="l">
              <a:lnSpc>
                <a:spcPts val="4826"/>
              </a:lnSpc>
            </a:pPr>
            <a:endParaRPr lang="en-US" sz="344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4826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</a:t>
            </a:r>
            <a:r>
              <a:rPr lang="en-US" sz="344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•Remittent Fever</a:t>
            </a: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A fever pattern in which temperature varies during each 24hour</a:t>
            </a:r>
          </a:p>
          <a:p>
            <a:pPr algn="l">
              <a:lnSpc>
                <a:spcPts val="4826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 period but never reaches baseline .</a:t>
            </a:r>
          </a:p>
          <a:p>
            <a:pPr algn="l">
              <a:lnSpc>
                <a:spcPts val="4826"/>
              </a:lnSpc>
            </a:pPr>
            <a:r>
              <a:rPr lang="en-US" sz="344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⁃ Enteric Fever, Bacterial Endocarditis, Viral Pneumonia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88263" y="1067543"/>
            <a:ext cx="9511474" cy="129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79"/>
              </a:lnSpc>
            </a:pPr>
            <a:r>
              <a:rPr lang="en-US" sz="627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FEVER PATTERN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4077" y="2426056"/>
            <a:ext cx="17673923" cy="4914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340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•Relapsing Fever</a:t>
            </a: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Recurrent episodes of fever separated by a few days of</a:t>
            </a:r>
          </a:p>
          <a:p>
            <a:pPr algn="l">
              <a:lnSpc>
                <a:spcPts val="4766"/>
              </a:lnSpc>
            </a:pP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 normal afebrile periods.</a:t>
            </a:r>
          </a:p>
          <a:p>
            <a:pPr algn="l">
              <a:lnSpc>
                <a:spcPts val="4765"/>
              </a:lnSpc>
            </a:pP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  </a:t>
            </a:r>
            <a:r>
              <a:rPr lang="en-US" sz="340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e.g</a:t>
            </a: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Borrelia infections </a:t>
            </a:r>
          </a:p>
          <a:p>
            <a:pPr algn="l">
              <a:lnSpc>
                <a:spcPts val="4766"/>
              </a:lnSpc>
            </a:pPr>
            <a:endParaRPr lang="en-US" sz="340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766"/>
              </a:lnSpc>
            </a:pP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•</a:t>
            </a:r>
            <a:r>
              <a:rPr lang="en-US" sz="340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Undulant Fever</a:t>
            </a: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An infectious disease due to the bacteria Brucella, </a:t>
            </a:r>
          </a:p>
          <a:p>
            <a:pPr algn="l">
              <a:lnSpc>
                <a:spcPts val="4766"/>
              </a:lnSpc>
            </a:pP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It is called undulant because the fever is typically undulant, rising</a:t>
            </a:r>
          </a:p>
          <a:p>
            <a:pPr algn="l">
              <a:lnSpc>
                <a:spcPts val="4766"/>
              </a:lnSpc>
            </a:pP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and falling like a wave.</a:t>
            </a:r>
          </a:p>
          <a:p>
            <a:pPr algn="l">
              <a:lnSpc>
                <a:spcPts val="4766"/>
              </a:lnSpc>
            </a:pPr>
            <a:r>
              <a:rPr lang="en-US" sz="340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                              It is also called brucellosis after its bacterial cause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5637" y="1972723"/>
            <a:ext cx="6280690" cy="7285577"/>
            <a:chOff x="0" y="0"/>
            <a:chExt cx="8374253" cy="97141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74253" cy="9714103"/>
            </a:xfrm>
            <a:custGeom>
              <a:avLst/>
              <a:gdLst/>
              <a:ahLst/>
              <a:cxnLst/>
              <a:rect l="l" t="t" r="r" b="b"/>
              <a:pathLst>
                <a:path w="8374253" h="9714103">
                  <a:moveTo>
                    <a:pt x="0" y="0"/>
                  </a:moveTo>
                  <a:lnTo>
                    <a:pt x="8374253" y="0"/>
                  </a:lnTo>
                  <a:lnTo>
                    <a:pt x="8374253" y="9714103"/>
                  </a:lnTo>
                  <a:lnTo>
                    <a:pt x="0" y="9714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20260" y="2456393"/>
            <a:ext cx="11442306" cy="3513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8"/>
              </a:lnSpc>
            </a:pPr>
            <a:r>
              <a:rPr lang="en-US" sz="381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a)&amp;b) Continuous fever</a:t>
            </a:r>
          </a:p>
          <a:p>
            <a:pPr algn="l">
              <a:lnSpc>
                <a:spcPts val="5338"/>
              </a:lnSpc>
            </a:pPr>
            <a:r>
              <a:rPr lang="en-US" sz="381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c) Remittent fever</a:t>
            </a:r>
          </a:p>
          <a:p>
            <a:pPr algn="l">
              <a:lnSpc>
                <a:spcPts val="5338"/>
              </a:lnSpc>
            </a:pPr>
            <a:r>
              <a:rPr lang="en-US" sz="381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d) Intermittent fever</a:t>
            </a:r>
          </a:p>
          <a:p>
            <a:pPr algn="l">
              <a:lnSpc>
                <a:spcPts val="5338"/>
              </a:lnSpc>
            </a:pPr>
            <a:r>
              <a:rPr lang="en-US" sz="381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e) Undulant fever</a:t>
            </a:r>
          </a:p>
          <a:p>
            <a:pPr algn="l">
              <a:lnSpc>
                <a:spcPts val="5338"/>
              </a:lnSpc>
            </a:pPr>
            <a:r>
              <a:rPr lang="en-US" sz="381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f) Relapsing fever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2143" y="2608125"/>
            <a:ext cx="17985857" cy="4024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98"/>
              </a:lnSpc>
            </a:pPr>
            <a:r>
              <a:rPr lang="en-US" sz="11429">
                <a:solidFill>
                  <a:srgbClr val="242424"/>
                </a:solidFill>
                <a:latin typeface="Arimo"/>
                <a:ea typeface="Arimo"/>
                <a:cs typeface="Arimo"/>
                <a:sym typeface="Arimo"/>
              </a:rPr>
              <a:t>FEVER OF UNKNOWN ORIGIN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3470" y="2120675"/>
            <a:ext cx="30375168" cy="729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91"/>
              </a:lnSpc>
            </a:pPr>
            <a:r>
              <a:rPr lang="en-US" sz="5494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•FUO is now defined as:</a:t>
            </a:r>
          </a:p>
          <a:p>
            <a:pPr algn="l">
              <a:lnSpc>
                <a:spcPts val="7691"/>
              </a:lnSpc>
            </a:pPr>
            <a:r>
              <a:rPr lang="en-US" sz="5494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1. Fever &gt;38.3°C (101°F) on at least two occasions</a:t>
            </a:r>
          </a:p>
          <a:p>
            <a:pPr algn="l">
              <a:lnSpc>
                <a:spcPts val="7691"/>
              </a:lnSpc>
            </a:pPr>
            <a:r>
              <a:rPr lang="en-US" sz="5494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2. Illness duration of at least 3 weeks</a:t>
            </a:r>
          </a:p>
          <a:p>
            <a:pPr algn="l">
              <a:lnSpc>
                <a:spcPts val="7691"/>
              </a:lnSpc>
            </a:pPr>
            <a:r>
              <a:rPr lang="en-US" sz="5494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3. No known immunocompromised state</a:t>
            </a:r>
          </a:p>
          <a:p>
            <a:pPr algn="l">
              <a:lnSpc>
                <a:spcPts val="7691"/>
              </a:lnSpc>
            </a:pPr>
            <a:endParaRPr lang="en-US" sz="5494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7691"/>
              </a:lnSpc>
            </a:pPr>
            <a:endParaRPr lang="en-US" sz="5494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7691"/>
              </a:lnSpc>
            </a:pPr>
            <a:endParaRPr lang="en-US" sz="5494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3470" y="-55893"/>
            <a:ext cx="16166106" cy="254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0"/>
              </a:lnSpc>
            </a:pPr>
            <a:endParaRPr/>
          </a:p>
          <a:p>
            <a:pPr algn="ctr">
              <a:lnSpc>
                <a:spcPts val="5850"/>
              </a:lnSpc>
            </a:pPr>
            <a:r>
              <a:rPr lang="en-US" sz="417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●FUO was originally defined by Petersdorf and Beeson in 1961. </a:t>
            </a:r>
          </a:p>
          <a:p>
            <a:pPr algn="ctr">
              <a:lnSpc>
                <a:spcPts val="5850"/>
              </a:lnSpc>
            </a:pPr>
            <a:endParaRPr lang="en-US" sz="4178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0840" y="-211684"/>
            <a:ext cx="18047160" cy="11289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0"/>
              </a:lnSpc>
            </a:pPr>
            <a:endParaRPr/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4. Diagnosis that remains uncertain after a thorough history-taking,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physical examination, and the following obligatory investigations:</a:t>
            </a:r>
          </a:p>
          <a:p>
            <a:pPr algn="l">
              <a:lnSpc>
                <a:spcPts val="5130"/>
              </a:lnSpc>
            </a:pPr>
            <a:endParaRPr lang="en-US" sz="366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• ESR and CRP (C-reactive protein) level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• Platelet count, leukocyte count (total and differential), and hemoglobin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 Electrolytes, creatinine, total protein, ferritin and protein electrophoresis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 Enzymes such as alkaline phosphatase, alanine aminotransferase, aspartate aminotransferase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 lactate dehydrogenase, creatine kinase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• Antinuclear antibodies, and rheumatoid factor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• Culture: Blood cultures (three negative cultures) and urine culture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- Radiology: Chest X-ray, abdominal USG</a:t>
            </a:r>
          </a:p>
          <a:p>
            <a:pPr algn="l">
              <a:lnSpc>
                <a:spcPts val="5130"/>
              </a:lnSpc>
            </a:pPr>
            <a:r>
              <a:rPr lang="en-US" sz="366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• Tuberculin skin test or interferon-y release assay.</a:t>
            </a:r>
          </a:p>
          <a:p>
            <a:pPr algn="l">
              <a:lnSpc>
                <a:spcPts val="5130"/>
              </a:lnSpc>
            </a:pPr>
            <a:endParaRPr lang="en-US" sz="366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130"/>
              </a:lnSpc>
            </a:pPr>
            <a:endParaRPr lang="en-US" sz="366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algn="l">
              <a:lnSpc>
                <a:spcPts val="5130"/>
              </a:lnSpc>
            </a:pPr>
            <a:endParaRPr lang="en-US" sz="3661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69315" y="3122455"/>
            <a:ext cx="8998620" cy="2470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67"/>
              </a:lnSpc>
            </a:pPr>
            <a:r>
              <a:rPr lang="en-US" sz="1411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CAUSES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72316" y="0"/>
            <a:ext cx="7938897" cy="10287000"/>
            <a:chOff x="0" y="0"/>
            <a:chExt cx="1058519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85196" cy="13716000"/>
            </a:xfrm>
            <a:custGeom>
              <a:avLst/>
              <a:gdLst/>
              <a:ahLst/>
              <a:cxnLst/>
              <a:rect l="l" t="t" r="r" b="b"/>
              <a:pathLst>
                <a:path w="10585196" h="13716000">
                  <a:moveTo>
                    <a:pt x="0" y="0"/>
                  </a:moveTo>
                  <a:lnTo>
                    <a:pt x="10585196" y="0"/>
                  </a:lnTo>
                  <a:lnTo>
                    <a:pt x="1058519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75" b="-975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37115"/>
            <a:ext cx="16943518" cy="9828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49"/>
              </a:lnSpc>
            </a:pPr>
            <a:endParaRPr dirty="0"/>
          </a:p>
          <a:p>
            <a:pPr algn="l">
              <a:lnSpc>
                <a:spcPts val="4849"/>
              </a:lnSpc>
            </a:pPr>
            <a:r>
              <a:rPr lang="en-US" sz="346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FUO has both infectious and non-infectious etiology.</a:t>
            </a:r>
          </a:p>
          <a:p>
            <a:pPr algn="l">
              <a:lnSpc>
                <a:spcPts val="4849"/>
              </a:lnSpc>
            </a:pPr>
            <a:endParaRPr lang="en-US" sz="3461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318940" lvl="5" indent="-219823" algn="l">
              <a:lnSpc>
                <a:spcPts val="4849"/>
              </a:lnSpc>
              <a:buFont typeface="Arial"/>
              <a:buChar char="⚬"/>
            </a:pPr>
            <a:r>
              <a:rPr lang="en-US" sz="346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Infections (36%): This accounts for the majority of FUO cases. All groups of microbial infections (both localized and systemic) can cause FUO such as:</a:t>
            </a:r>
          </a:p>
          <a:p>
            <a:pPr marL="1318940" lvl="5" indent="-219823" algn="l">
              <a:lnSpc>
                <a:spcPts val="4849"/>
              </a:lnSpc>
            </a:pPr>
            <a:endParaRPr lang="en-US" sz="3461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318940" lvl="5" indent="-219823" algn="l">
              <a:lnSpc>
                <a:spcPts val="4849"/>
              </a:lnSpc>
              <a:buAutoNum type="arabicPeriod"/>
            </a:pPr>
            <a:r>
              <a:rPr lang="en-US" sz="346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Bacterial infections: Mycobacterial infections, typhoid fever, rickettsial infections, brucellosis, listeriosis, spirochete infections, etc.</a:t>
            </a:r>
          </a:p>
          <a:p>
            <a:pPr marL="1318940" lvl="5" indent="-219823" algn="l">
              <a:lnSpc>
                <a:spcPts val="4848"/>
              </a:lnSpc>
              <a:buAutoNum type="arabicPeriod"/>
            </a:pPr>
            <a:r>
              <a:rPr lang="en-US" sz="346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Viral infections: Dengue, HIV infection, HSV infection, cytomegalovirus and EBV infection etc.</a:t>
            </a:r>
          </a:p>
          <a:p>
            <a:pPr marL="1318940" lvl="5" indent="-219823" algn="l">
              <a:lnSpc>
                <a:spcPts val="4848"/>
              </a:lnSpc>
              <a:buAutoNum type="arabicPeriod"/>
            </a:pPr>
            <a:r>
              <a:rPr lang="en-US" sz="346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Parasitic infections: Malaria, amoebiasis, leishmaniasis, filariasis, toxoplasmosis, etc.</a:t>
            </a:r>
          </a:p>
          <a:p>
            <a:pPr marL="1318940" lvl="5" indent="-219823" algn="l">
              <a:lnSpc>
                <a:spcPts val="4849"/>
              </a:lnSpc>
              <a:buAutoNum type="arabicPeriod"/>
            </a:pPr>
            <a:r>
              <a:rPr lang="en-US" sz="3461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Fungal-Aspergillosis, blastomycosis, candidiasis, cryptococcosis, histoplasmosis,</a:t>
            </a:r>
          </a:p>
          <a:p>
            <a:pPr marL="1318940" lvl="5" indent="-219823" algn="l">
              <a:lnSpc>
                <a:spcPts val="4849"/>
              </a:lnSpc>
            </a:pPr>
            <a:endParaRPr lang="en-US" sz="3461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1318940" lvl="5" indent="-219823" algn="l">
              <a:lnSpc>
                <a:spcPts val="4849"/>
              </a:lnSpc>
            </a:pPr>
            <a:endParaRPr lang="en-US" sz="3461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0080" y="1604467"/>
            <a:ext cx="17948367" cy="7335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70254" lvl="5" indent="-211709" algn="l">
              <a:lnSpc>
                <a:spcPts val="4668"/>
              </a:lnSpc>
              <a:buFont typeface="Arial"/>
              <a:buChar char="⚬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Neoplasms (19%): For example, lymphoma, leukemia, myeloma, renal, colon, and liver cancers, etc.</a:t>
            </a:r>
          </a:p>
          <a:p>
            <a:pPr marL="1270254" lvl="5" indent="-211709" algn="l">
              <a:lnSpc>
                <a:spcPts val="4668"/>
              </a:lnSpc>
              <a:buFont typeface="Arial"/>
              <a:buChar char="⚬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Non-infectious inflammatory diseases (19%): For example, connective tissue disorders like rheumatoid arthritis, SLE (systemic lupus erythematosus), etc.</a:t>
            </a:r>
          </a:p>
          <a:p>
            <a:pPr marL="1270254" lvl="5" indent="-211709" algn="l">
              <a:lnSpc>
                <a:spcPts val="4668"/>
              </a:lnSpc>
              <a:buFont typeface="Arial"/>
              <a:buChar char="⚬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Miscellaneous and undiagnosed causes (26%).</a:t>
            </a:r>
          </a:p>
          <a:p>
            <a:pPr marL="1270254" lvl="5" indent="-211709" algn="l">
              <a:lnSpc>
                <a:spcPts val="4668"/>
              </a:lnSpc>
            </a:pPr>
            <a:endParaRPr lang="en-US" sz="333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1270254" lvl="5" indent="-211709" algn="l">
              <a:lnSpc>
                <a:spcPts val="4668"/>
              </a:lnSpc>
              <a:buFont typeface="Arial"/>
              <a:buChar char="⚬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Thermoregulatory Disorders</a:t>
            </a:r>
          </a:p>
          <a:p>
            <a:pPr marL="1270254" lvl="5" indent="-211709" algn="l">
              <a:lnSpc>
                <a:spcPts val="4668"/>
              </a:lnSpc>
              <a:buAutoNum type="arabicPeriod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Central -Brain tumor, cerebrovascular accident, encephalitis, hypothalamic dysfunction</a:t>
            </a:r>
          </a:p>
          <a:p>
            <a:pPr marL="1270254" lvl="5" indent="-211709" algn="l">
              <a:lnSpc>
                <a:spcPts val="4668"/>
              </a:lnSpc>
              <a:buAutoNum type="arabicPeriod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Peripheral -, benign hyperthermia, exercise-induced hyperthermia, heat stroke, hyperthyroidism, pheochromocytoma</a:t>
            </a:r>
          </a:p>
          <a:p>
            <a:pPr marL="1270254" lvl="5" indent="-211709" algn="l">
              <a:lnSpc>
                <a:spcPts val="4668"/>
              </a:lnSpc>
            </a:pPr>
            <a:endParaRPr lang="en-US" sz="333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44290" y="3422599"/>
            <a:ext cx="15399420" cy="311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67"/>
              </a:lnSpc>
            </a:pPr>
            <a:r>
              <a:rPr lang="en-US" sz="14119">
                <a:solidFill>
                  <a:srgbClr val="242424"/>
                </a:solidFill>
                <a:latin typeface="Arimo"/>
                <a:ea typeface="Arimo"/>
                <a:cs typeface="Arimo"/>
                <a:sym typeface="Arimo"/>
              </a:rPr>
              <a:t>INVESTIGATIONS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9821" y="726910"/>
            <a:ext cx="17948367" cy="8108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47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Microscopy</a:t>
            </a:r>
          </a:p>
          <a:p>
            <a:pPr algn="ctr">
              <a:lnSpc>
                <a:spcPts val="4668"/>
              </a:lnSpc>
            </a:pPr>
            <a:endParaRPr lang="en-US" sz="47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Blood microscopy: Useful for detection of malaria parasites (ring forms and gametocytes),filarial nematodes (microfilariae), Leishmania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donovani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(for amastigote forms),Toxoplasma (tachyzoites) and trypanosomes (trypomastigote forms)</a:t>
            </a: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Stool wet mount: For the detection of cyst, trophozoite or ova of a parasitic agent causing FUO(e.g. Entamoeba histolytica)</a:t>
            </a: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Gram stain of pus, sputum and other specimens can be carried out for detection of the causative agent, Ziehl-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Neelsen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stain for M. tuberculosis.</a:t>
            </a: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Periodic acid-Schiff (PAS) or </a:t>
            </a: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Gomori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methenamine silver (GMS) stain for the detection of fungal morphology.</a:t>
            </a:r>
          </a:p>
          <a:p>
            <a:pPr marL="1654366" lvl="7" indent="-206796" algn="l">
              <a:lnSpc>
                <a:spcPts val="4668"/>
              </a:lnSpc>
            </a:pPr>
            <a:endParaRPr lang="en-US" sz="3334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813711"/>
            <a:ext cx="17948367" cy="7022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27"/>
              </a:lnSpc>
            </a:pPr>
            <a:r>
              <a:rPr lang="en-US" sz="47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Culture</a:t>
            </a:r>
          </a:p>
          <a:p>
            <a:pPr algn="ctr">
              <a:lnSpc>
                <a:spcPts val="4668"/>
              </a:lnSpc>
            </a:pPr>
            <a:endParaRPr lang="en-US" sz="4733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Blood culture is done for typhoid fever, brucellosis</a:t>
            </a: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Culture on Lowenstein Jensen medium is done for M. tuberculosis</a:t>
            </a: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Culture of pus and exudate specimen from the abscesses: for the detection of the causative agent</a:t>
            </a: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Sabouraud dextrose agar (SDA) culture: For fungal isolation</a:t>
            </a:r>
          </a:p>
          <a:p>
            <a:pPr marL="1654366" lvl="7" indent="-206796" algn="l">
              <a:lnSpc>
                <a:spcPts val="4668"/>
              </a:lnSpc>
              <a:buFont typeface="Arial"/>
              <a:buChar char="•"/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Cell line culture: Culture in appropriate cell lines is useful for the isolation of virus, e.g. human diploid cell line for cytomegalovirus (CMV), though not commonly available.</a:t>
            </a:r>
          </a:p>
          <a:p>
            <a:pPr marL="1654366" lvl="7" indent="-206796" algn="l">
              <a:lnSpc>
                <a:spcPts val="4668"/>
              </a:lnSpc>
            </a:pPr>
            <a:endParaRPr lang="en-US" sz="333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5077" y="552450"/>
            <a:ext cx="16566623" cy="968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7"/>
              </a:lnSpc>
            </a:pPr>
            <a:r>
              <a:rPr lang="en-US" sz="471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Serological Tests</a:t>
            </a:r>
          </a:p>
          <a:p>
            <a:pPr algn="ctr">
              <a:lnSpc>
                <a:spcPts val="5628"/>
              </a:lnSpc>
            </a:pPr>
            <a:endParaRPr lang="en-US" sz="471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ELISA and rapid tests for viral diseases 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Standard agglutination test: For brucellosis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Microscopic agglutination test: For leptospirosis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Cold agglutination test: For Mycoplasma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Weil Felix test: For rickettsial diseases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Paul-Bunnell test: For infectious mononucleosis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Widal test: For typhoid fever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Microimmunofluorescence test for chlamydial infections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Rheumatoid arthritis (RA) factor: For rheumatoid arthritis</a:t>
            </a:r>
          </a:p>
          <a:p>
            <a:pPr marL="1994769" lvl="7" indent="-249346" algn="l">
              <a:lnSpc>
                <a:spcPts val="5628"/>
              </a:lnSpc>
            </a:pPr>
            <a:endParaRPr lang="en-US" sz="402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1994769" lvl="7" indent="-249346" algn="l">
              <a:lnSpc>
                <a:spcPts val="5628"/>
              </a:lnSpc>
            </a:pPr>
            <a:endParaRPr lang="en-US" sz="402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2677" y="552450"/>
            <a:ext cx="16566623" cy="9804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7"/>
              </a:lnSpc>
            </a:pPr>
            <a:r>
              <a:rPr lang="en-US" sz="471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Other Tests</a:t>
            </a:r>
          </a:p>
          <a:p>
            <a:pPr algn="ctr">
              <a:lnSpc>
                <a:spcPts val="6607"/>
              </a:lnSpc>
            </a:pPr>
            <a:endParaRPr lang="en-US" sz="471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Complete blood count: Increased neutrophil count indicates pyogenic infections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Raised ESR (erythrocyte sedimentation rate)</a:t>
            </a:r>
          </a:p>
          <a:p>
            <a:pPr marL="1994606" lvl="7" indent="-24932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Histopathological examinations of the biopsies obtained from tumors may suggest the underlying etiology</a:t>
            </a:r>
          </a:p>
          <a:p>
            <a:pPr marL="1994606" lvl="7" indent="-24932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Imaging methods: Chest X-ray (for diagnosis of tuberculosis) and CT or MRI scan to identify the malignant tumors and their extension</a:t>
            </a:r>
          </a:p>
          <a:p>
            <a:pPr marL="1994769" lvl="7" indent="-249346" algn="l">
              <a:lnSpc>
                <a:spcPts val="5628"/>
              </a:lnSpc>
              <a:buFont typeface="Arial"/>
              <a:buChar char="•"/>
            </a:pPr>
            <a:r>
              <a:rPr lang="en-US" sz="40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ECG and echocardiography for rheumatic fever and infective endocarditis.</a:t>
            </a:r>
          </a:p>
          <a:p>
            <a:pPr marL="1994769" lvl="7" indent="-249346" algn="l">
              <a:lnSpc>
                <a:spcPts val="5628"/>
              </a:lnSpc>
            </a:pPr>
            <a:endParaRPr lang="en-US" sz="402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33457" y="3020552"/>
            <a:ext cx="12421086" cy="311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67"/>
              </a:lnSpc>
            </a:pPr>
            <a:r>
              <a:rPr lang="en-US" sz="1411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APPROACH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16383000" cy="7789444"/>
          </a:xfrm>
          <a:custGeom>
            <a:avLst/>
            <a:gdLst/>
            <a:ahLst/>
            <a:cxnLst/>
            <a:rect l="l" t="t" r="r" b="b"/>
            <a:pathLst>
              <a:path w="16383000" h="7789444">
                <a:moveTo>
                  <a:pt x="0" y="0"/>
                </a:moveTo>
                <a:lnTo>
                  <a:pt x="16383000" y="0"/>
                </a:lnTo>
                <a:lnTo>
                  <a:pt x="16383000" y="7789444"/>
                </a:lnTo>
                <a:lnTo>
                  <a:pt x="0" y="7789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55" t="-3925" r="-7601" b="-203412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8983" y="1835587"/>
            <a:ext cx="17919017" cy="5636921"/>
          </a:xfrm>
          <a:custGeom>
            <a:avLst/>
            <a:gdLst/>
            <a:ahLst/>
            <a:cxnLst/>
            <a:rect l="l" t="t" r="r" b="b"/>
            <a:pathLst>
              <a:path w="17919017" h="5636921">
                <a:moveTo>
                  <a:pt x="0" y="0"/>
                </a:moveTo>
                <a:lnTo>
                  <a:pt x="17919017" y="0"/>
                </a:lnTo>
                <a:lnTo>
                  <a:pt x="17919017" y="5636921"/>
                </a:lnTo>
                <a:lnTo>
                  <a:pt x="0" y="563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387" t="-158501" r="-12387" b="-243074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25566" y="514350"/>
            <a:ext cx="12057141" cy="9258300"/>
          </a:xfrm>
          <a:custGeom>
            <a:avLst/>
            <a:gdLst/>
            <a:ahLst/>
            <a:cxnLst/>
            <a:rect l="l" t="t" r="r" b="b"/>
            <a:pathLst>
              <a:path w="12057141" h="9258300">
                <a:moveTo>
                  <a:pt x="0" y="0"/>
                </a:moveTo>
                <a:lnTo>
                  <a:pt x="12057141" y="0"/>
                </a:lnTo>
                <a:lnTo>
                  <a:pt x="12057141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32" t="-85499" r="-6466" b="-919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24450" y="3010418"/>
            <a:ext cx="12839100" cy="311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67"/>
              </a:lnSpc>
            </a:pPr>
            <a:r>
              <a:rPr lang="en-US" sz="14119">
                <a:solidFill>
                  <a:srgbClr val="242424"/>
                </a:solidFill>
                <a:latin typeface="Arimo"/>
                <a:ea typeface="Arimo"/>
                <a:cs typeface="Arimo"/>
                <a:sym typeface="Arimo"/>
              </a:rPr>
              <a:t>TREATMENT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75999" y="400393"/>
            <a:ext cx="17360513" cy="817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6"/>
              </a:lnSpc>
            </a:pPr>
            <a:r>
              <a:rPr lang="en-US" sz="4707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General Principles</a:t>
            </a:r>
          </a:p>
          <a:p>
            <a:pPr algn="ctr">
              <a:lnSpc>
                <a:spcPts val="5751"/>
              </a:lnSpc>
            </a:pPr>
            <a:endParaRPr lang="en-US" sz="4707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038433" lvl="7" indent="-254804" algn="l">
              <a:lnSpc>
                <a:spcPts val="5751"/>
              </a:lnSpc>
              <a:buAutoNum type="arabicPeriod"/>
            </a:pPr>
            <a:r>
              <a:rPr lang="en-US" sz="410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Establish the diagnosis before initiating specific treatment.</a:t>
            </a:r>
          </a:p>
          <a:p>
            <a:pPr marL="2038433" lvl="7" indent="-254804" algn="l">
              <a:lnSpc>
                <a:spcPts val="5751"/>
              </a:lnSpc>
            </a:pPr>
            <a:r>
              <a:rPr lang="en-US" sz="4108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Repeated history and physical examination are often more valuable than indiscriminate investigations.</a:t>
            </a:r>
          </a:p>
          <a:p>
            <a:pPr marL="2037937" lvl="7" indent="-254742" algn="l">
              <a:lnSpc>
                <a:spcPts val="5745"/>
              </a:lnSpc>
            </a:pPr>
            <a:r>
              <a:rPr lang="en-US" sz="41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Avoid unnecessary empirical therapy, as it may obscure the diagnosis.</a:t>
            </a:r>
          </a:p>
          <a:p>
            <a:pPr marL="2037937" lvl="7" indent="-254742" algn="l">
              <a:lnSpc>
                <a:spcPts val="5745"/>
              </a:lnSpc>
            </a:pPr>
            <a:r>
              <a:rPr lang="en-US" sz="41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2.Supportive Care Adequate hydration and nutrition. Antipyretics (e.g., paracetamol) for patient comfort.</a:t>
            </a:r>
          </a:p>
          <a:p>
            <a:pPr marL="2037937" lvl="7" indent="-254742" algn="l">
              <a:lnSpc>
                <a:spcPts val="5745"/>
              </a:lnSpc>
            </a:pPr>
            <a:r>
              <a:rPr lang="en-US" sz="41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Monitor clinical status and organ function.</a:t>
            </a:r>
          </a:p>
          <a:p>
            <a:pPr marL="2037937" lvl="7" indent="-254742" algn="ctr">
              <a:lnSpc>
                <a:spcPts val="5751"/>
              </a:lnSpc>
            </a:pPr>
            <a:endParaRPr lang="en-US" sz="410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7611" y="39995"/>
            <a:ext cx="18212191" cy="9591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8"/>
              </a:lnSpc>
            </a:pPr>
            <a:r>
              <a:rPr lang="en-US" sz="474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Empirical Therapy</a:t>
            </a:r>
          </a:p>
          <a:p>
            <a:pPr algn="ctr">
              <a:lnSpc>
                <a:spcPts val="6648"/>
              </a:lnSpc>
            </a:pPr>
            <a:endParaRPr lang="en-US" sz="4748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Empirical antimicrobial therapy is generally NOT recommended in classical FUO because it can:</a:t>
            </a:r>
          </a:p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Mask the underlying disease.</a:t>
            </a:r>
          </a:p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Reduce the yield of cultures and biopsies.</a:t>
            </a:r>
          </a:p>
          <a:p>
            <a:pPr algn="l">
              <a:lnSpc>
                <a:spcPts val="4969"/>
              </a:lnSpc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Delay definitive diagnosis.Exceptions (where empirical therapy may be justified):</a:t>
            </a:r>
          </a:p>
          <a:p>
            <a:pPr marL="1761057" lvl="7" indent="-220132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Neutropenic patients with fever.</a:t>
            </a:r>
          </a:p>
          <a:p>
            <a:pPr marL="1761057" lvl="7" indent="-220132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Critically ill or septic patients.</a:t>
            </a:r>
          </a:p>
          <a:p>
            <a:pPr marL="1761057" lvl="7" indent="-220132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Strong suspicion of tuberculosis when diagnostic confirmation is difficult.</a:t>
            </a:r>
          </a:p>
          <a:p>
            <a:pPr marL="1761057" lvl="7" indent="-220132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Suspected giant cell (temporal) arteritis (start corticosteroids promptly to prevent irreversible visual loss).</a:t>
            </a:r>
          </a:p>
          <a:p>
            <a:pPr marL="1761057" lvl="7" indent="-220132" algn="l">
              <a:lnSpc>
                <a:spcPts val="4969"/>
              </a:lnSpc>
              <a:buFont typeface="Arial"/>
              <a:buChar char="•"/>
            </a:pPr>
            <a:r>
              <a:rPr lang="en-US" sz="354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Selected immunocompromised patients (e.g., advanced HIV infection).</a:t>
            </a:r>
          </a:p>
          <a:p>
            <a:pPr marL="1761057" lvl="7" indent="-220132" algn="ctr">
              <a:lnSpc>
                <a:spcPts val="4969"/>
              </a:lnSpc>
            </a:pPr>
            <a:endParaRPr lang="en-US" sz="354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91033" y="447675"/>
            <a:ext cx="16518198" cy="7320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1"/>
              </a:lnSpc>
            </a:pPr>
            <a:r>
              <a:rPr lang="en-US" sz="470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4. Specific Treatment</a:t>
            </a:r>
          </a:p>
          <a:p>
            <a:pPr algn="ctr">
              <a:lnSpc>
                <a:spcPts val="5472"/>
              </a:lnSpc>
            </a:pPr>
            <a:endParaRPr lang="en-US" sz="4708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939680" lvl="7" indent="-242460" algn="l">
              <a:lnSpc>
                <a:spcPts val="5472"/>
              </a:lnSpc>
              <a:buFont typeface="Arial"/>
              <a:buChar char="•"/>
            </a:pPr>
            <a:r>
              <a:rPr lang="en-US" sz="390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Treatment depends on the underlying cause:</a:t>
            </a:r>
          </a:p>
          <a:p>
            <a:pPr marL="1939680" lvl="7" indent="-242460" algn="l">
              <a:lnSpc>
                <a:spcPts val="5472"/>
              </a:lnSpc>
              <a:buFont typeface="Arial"/>
              <a:buChar char="•"/>
            </a:pPr>
            <a:r>
              <a:rPr lang="en-US" sz="390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Infections: Appropriate antimicrobial therapy.</a:t>
            </a:r>
          </a:p>
          <a:p>
            <a:pPr marL="1939680" lvl="7" indent="-242460" algn="l">
              <a:lnSpc>
                <a:spcPts val="5472"/>
              </a:lnSpc>
              <a:buFont typeface="Arial"/>
              <a:buChar char="•"/>
            </a:pPr>
            <a:r>
              <a:rPr lang="en-US" sz="390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Malignancies: Surgery, chemotherapy, radiotherapy, or targeted therapy.</a:t>
            </a:r>
          </a:p>
          <a:p>
            <a:pPr marL="1939680" lvl="7" indent="-242460" algn="l">
              <a:lnSpc>
                <a:spcPts val="5472"/>
              </a:lnSpc>
              <a:buFont typeface="Arial"/>
              <a:buChar char="•"/>
            </a:pPr>
            <a:r>
              <a:rPr lang="en-US" sz="390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Inflammatory/autoimmune diseases: Corticosteroids, immunosuppressants, or biologic agents.</a:t>
            </a:r>
          </a:p>
          <a:p>
            <a:pPr marL="1939680" lvl="7" indent="-242460" algn="l">
              <a:lnSpc>
                <a:spcPts val="5472"/>
              </a:lnSpc>
              <a:buFont typeface="Arial"/>
              <a:buChar char="•"/>
            </a:pPr>
            <a:r>
              <a:rPr lang="en-US" sz="390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Drug fever: Discontinue the offending medication.</a:t>
            </a:r>
          </a:p>
          <a:p>
            <a:pPr marL="1939680" lvl="7" indent="-242460" algn="ctr">
              <a:lnSpc>
                <a:spcPts val="5472"/>
              </a:lnSpc>
            </a:pPr>
            <a:endParaRPr lang="en-US" sz="390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71589" y="369303"/>
            <a:ext cx="15685922" cy="6634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91"/>
              </a:lnSpc>
            </a:pPr>
            <a:r>
              <a:rPr lang="en-US" sz="470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5. Observation</a:t>
            </a:r>
          </a:p>
          <a:p>
            <a:pPr algn="ctr">
              <a:lnSpc>
                <a:spcPts val="5472"/>
              </a:lnSpc>
            </a:pPr>
            <a:endParaRPr lang="en-US" sz="4708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1939680" lvl="7" indent="-242460" algn="l">
              <a:lnSpc>
                <a:spcPts val="5472"/>
              </a:lnSpc>
              <a:buFont typeface="Arial"/>
              <a:buChar char="•"/>
            </a:pPr>
            <a:r>
              <a:rPr lang="en-US" sz="390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the patient is clinically stable and investigations are unrevealing, careful observation with periodic reassessment is appropriate.</a:t>
            </a:r>
          </a:p>
          <a:p>
            <a:pPr marL="1939680" lvl="7" indent="-242460" algn="l">
              <a:lnSpc>
                <a:spcPts val="5472"/>
              </a:lnSpc>
            </a:pPr>
            <a:endParaRPr lang="en-US" sz="390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marL="1939680" lvl="7" indent="-242460" algn="l">
              <a:lnSpc>
                <a:spcPts val="5472"/>
              </a:lnSpc>
              <a:buFont typeface="Arial"/>
              <a:buChar char="•"/>
            </a:pPr>
            <a:r>
              <a:rPr lang="en-US" sz="390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proportion of patients with FUO remain undiagnosed but experience spontaneous resolution of fever.</a:t>
            </a:r>
          </a:p>
          <a:p>
            <a:pPr marL="1939680" lvl="7" indent="-242460" algn="ctr">
              <a:lnSpc>
                <a:spcPts val="5472"/>
              </a:lnSpc>
            </a:pPr>
            <a:endParaRPr lang="en-US" sz="390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10783" y="2137124"/>
            <a:ext cx="12839100" cy="3117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67"/>
              </a:lnSpc>
            </a:pPr>
            <a:r>
              <a:rPr lang="en-US" sz="1411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Questions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291" y="1610277"/>
            <a:ext cx="15685922" cy="4281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FUO is defined as a core body temperature of: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≥36.5°C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≥37.0°C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≥38.3°C</a:t>
            </a:r>
          </a:p>
          <a:p>
            <a:pPr algn="l">
              <a:lnSpc>
                <a:spcPts val="6589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≥39.5°C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291" y="1610277"/>
            <a:ext cx="15685922" cy="4281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The classic definition of PUO includes fever lasting:</a:t>
            </a:r>
          </a:p>
          <a:p>
            <a:pPr algn="l">
              <a:lnSpc>
                <a:spcPts val="6586"/>
              </a:lnSpc>
            </a:pPr>
            <a:r>
              <a:rPr lang="en-US" sz="470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&gt;3 days</a:t>
            </a:r>
          </a:p>
          <a:p>
            <a:pPr algn="l">
              <a:lnSpc>
                <a:spcPts val="6586"/>
              </a:lnSpc>
            </a:pPr>
            <a:r>
              <a:rPr lang="en-US" sz="470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&gt;1 week</a:t>
            </a:r>
          </a:p>
          <a:p>
            <a:pPr algn="l">
              <a:lnSpc>
                <a:spcPts val="6586"/>
              </a:lnSpc>
            </a:pPr>
            <a:r>
              <a:rPr lang="en-US" sz="470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&gt;3 weeks</a:t>
            </a:r>
          </a:p>
          <a:p>
            <a:pPr algn="l">
              <a:lnSpc>
                <a:spcPts val="6589"/>
              </a:lnSpc>
            </a:pPr>
            <a:r>
              <a:rPr lang="en-US" sz="470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&gt;6 weeks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3849" y="1077506"/>
            <a:ext cx="15685922" cy="593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Empirical antibiotic therapy in stable patients with classical FUO is generally: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Recommended immediately in all patients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Avoided until a diagnosis is more clearly established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Mandatory after 24 hours</a:t>
            </a:r>
          </a:p>
          <a:p>
            <a:pPr algn="l">
              <a:lnSpc>
                <a:spcPts val="6589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Always combined with steroids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291" y="1610277"/>
            <a:ext cx="15685922" cy="510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Which drug is commonly associated with drug-induced fever?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Paracetamol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VITAMIN C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Phenytoin</a:t>
            </a:r>
          </a:p>
          <a:p>
            <a:pPr algn="l">
              <a:lnSpc>
                <a:spcPts val="6589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Metformin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291" y="1610277"/>
            <a:ext cx="15685922" cy="510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 The most common infectious cause of FUO worldwide is: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Tuberculosis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Malaria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Dengue</a:t>
            </a:r>
          </a:p>
          <a:p>
            <a:pPr algn="l">
              <a:lnSpc>
                <a:spcPts val="6589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Influenza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291" y="1610277"/>
            <a:ext cx="15685922" cy="510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6. Which investigation should generally be performed early in the evaluation of FUO?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PET-CT for every patient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Detailed history and repeated physical examination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Bone marrow biopsy for all patients</a:t>
            </a:r>
          </a:p>
          <a:p>
            <a:pPr algn="l">
              <a:lnSpc>
                <a:spcPts val="6589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Exploratory laparotomy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291" y="1610277"/>
            <a:ext cx="15685922" cy="5022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7. Which malignancy is classically associated with FUO?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Basal cell carcinoma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Papillary thyroid carcinoma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Lipoma</a:t>
            </a:r>
          </a:p>
          <a:p>
            <a:pPr algn="l">
              <a:lnSpc>
                <a:spcPts val="6589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Hodgkin lymphoma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4291" y="1610277"/>
            <a:ext cx="15685922" cy="593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8. Which imaging modality is particularly useful in localizing occult inflammatory or malignant lesions in FUO?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Plain X-ray abdomen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Ultrasonography only</a:t>
            </a:r>
          </a:p>
          <a:p>
            <a:pPr algn="l">
              <a:lnSpc>
                <a:spcPts val="6586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FDG PET-CT</a:t>
            </a:r>
          </a:p>
          <a:p>
            <a:pPr algn="l">
              <a:lnSpc>
                <a:spcPts val="6589"/>
              </a:lnSpc>
            </a:pPr>
            <a:r>
              <a:rPr lang="en-US" sz="470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IV urography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93990" y="-1087231"/>
            <a:ext cx="20101179" cy="12512326"/>
            <a:chOff x="0" y="0"/>
            <a:chExt cx="26801572" cy="166831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01573" cy="16683101"/>
            </a:xfrm>
            <a:custGeom>
              <a:avLst/>
              <a:gdLst/>
              <a:ahLst/>
              <a:cxnLst/>
              <a:rect l="l" t="t" r="r" b="b"/>
              <a:pathLst>
                <a:path w="26801573" h="16683101">
                  <a:moveTo>
                    <a:pt x="0" y="0"/>
                  </a:moveTo>
                  <a:lnTo>
                    <a:pt x="26801573" y="0"/>
                  </a:lnTo>
                  <a:lnTo>
                    <a:pt x="26801573" y="16683101"/>
                  </a:lnTo>
                  <a:lnTo>
                    <a:pt x="0" y="16683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540" b="-3540"/>
              </a:stretch>
            </a:blipFill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7259300" y="8924925"/>
            <a:ext cx="1524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1623</Words>
  <Application>Microsoft Office PowerPoint</Application>
  <PresentationFormat>Custom</PresentationFormat>
  <Paragraphs>222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Proxima Nova Bold</vt:lpstr>
      <vt:lpstr>Nunito</vt:lpstr>
      <vt:lpstr>Canva Sans</vt:lpstr>
      <vt:lpstr>Canva Sans Bold</vt:lpstr>
      <vt:lpstr>Calibri</vt:lpstr>
      <vt:lpstr>Arimo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5_6271757918475919049.pptx</dc:title>
  <cp:lastModifiedBy>Office</cp:lastModifiedBy>
  <cp:revision>3</cp:revision>
  <dcterms:created xsi:type="dcterms:W3CDTF">2006-08-16T00:00:00Z</dcterms:created>
  <dcterms:modified xsi:type="dcterms:W3CDTF">2026-10-12T05:23:06Z</dcterms:modified>
  <dc:identifier>DAHQKgJ4rVI</dc:identifier>
</cp:coreProperties>
</file>