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8" r:id="rId19"/>
    <p:sldId id="277" r:id="rId20"/>
    <p:sldId id="273" r:id="rId21"/>
    <p:sldId id="274" r:id="rId22"/>
    <p:sldId id="279" r:id="rId23"/>
    <p:sldId id="276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2447-22F6-3553-C4AA-C4BB5538EF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Management of disease of salivary gland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B8475-5149-41D9-8D4D-8DC21E24FF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41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4A76E-368E-0CA0-060D-D806F53B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Salivary gland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14110-FEE4-6159-5283-0E1981063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Major glands: parotid, submandibular and sublingual.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Parotid: largest gland; mainly serous secretion.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Submandibular: mixed gland, predominantly serous; Wharton’s duct.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Sublingual: mainly mucous; multiple ducts, with possible drainage via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Bartholin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duct.</a:t>
            </a:r>
          </a:p>
        </p:txBody>
      </p:sp>
    </p:spTree>
    <p:extLst>
      <p:ext uri="{BB962C8B-B14F-4D97-AF65-F5344CB8AC3E}">
        <p14:creationId xmlns:p14="http://schemas.microsoft.com/office/powerpoint/2010/main" val="1652191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A07B-BAF5-9BBD-1F23-F60D27E2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Basic anatomy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28EE5-0DF6-A519-51A8-19FF032D6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Parotid duct (Stensen): crosses masseter, turns medially and opens opposite upper second molar.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Submandibular duct (Wharton): runs forward in floor of mouth and opens beside the frenulum.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Sublingual ducts open along the sublingual fold.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Clinical relevance: duct location helps in diagnosis and stone removal.</a:t>
            </a:r>
          </a:p>
        </p:txBody>
      </p:sp>
    </p:spTree>
    <p:extLst>
      <p:ext uri="{BB962C8B-B14F-4D97-AF65-F5344CB8AC3E}">
        <p14:creationId xmlns:p14="http://schemas.microsoft.com/office/powerpoint/2010/main" val="196932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9E9FB-9F1E-8B5F-A95A-C2C4BF31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FC26-6480-2CAC-FAE5-8003ADFDB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Inflammatory: acute and chronic sialadenitis.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Obstructive: sialolithiasis and duct stenosis.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Cystic lesions: ranula and mucoceles.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Autoimmune: Sjögren syndrome.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Neoplasms: benign and malignant tumours.</a:t>
            </a:r>
          </a:p>
        </p:txBody>
      </p:sp>
    </p:spTree>
    <p:extLst>
      <p:ext uri="{BB962C8B-B14F-4D97-AF65-F5344CB8AC3E}">
        <p14:creationId xmlns:p14="http://schemas.microsoft.com/office/powerpoint/2010/main" val="1421327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83EF-AAE8-C5D2-29A1-839C0095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Acute bacterial </a:t>
            </a:r>
            <a:r>
              <a:rPr lang="en-IN" dirty="0" err="1"/>
              <a:t>sialadenitis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4BF6-D900-4227-40CE-34A987262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Usually presents with painful, tender swelling of a salivary gland.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Fever and purulent discharge from the duct may occur.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Predisposing factors: dehydration, poor oral hygiene, reduced salivary flow and systemic illness.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Parotid is commonly involved.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9DAA5B-4A3C-5135-D9B6-41946A0F7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033" y="3741038"/>
            <a:ext cx="2337420" cy="167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2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2A19C-CFD0-A7A5-93E6-39AA61B0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06AB7-A56A-BF01-1517-C05941191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Hydration and correction of dehydration.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Appropriate antibiotics covering common oral flora.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Analgesics/antipyretics.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Sialogogues and gentle gland massage where appropriate.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Treat the underlying predisposing factor.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Abscess requires drainage.</a:t>
            </a:r>
          </a:p>
        </p:txBody>
      </p:sp>
    </p:spTree>
    <p:extLst>
      <p:ext uri="{BB962C8B-B14F-4D97-AF65-F5344CB8AC3E}">
        <p14:creationId xmlns:p14="http://schemas.microsoft.com/office/powerpoint/2010/main" val="3074010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F85CA-1F1A-70BF-D277-8847143BE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Chronic </a:t>
            </a:r>
            <a:r>
              <a:rPr lang="en-IN" dirty="0" err="1"/>
              <a:t>sialadenitis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3702C-394F-1012-FAD8-6E2F2681A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Recurrent painful swelling, often related to meals.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Commonly associated with duct obstruction or stones.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Gland may become firm and fibrotic.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Management: improve salivary flow, hydration, oral hygiene and treat obstruction.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Persistent, severely diseased glands may require surgical excision.</a:t>
            </a:r>
          </a:p>
          <a:p>
            <a:endParaRPr lang="en-IN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171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5915-FFCB-6D75-99FE-4EAFB987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Sialolithiasis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9576B-E348-81A9-7FF9-97A8395FF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Formation of a calculus within a salivary duct or gland.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Submandibular gland is the commonest site.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Typical symptom: painful swelling during meals ('meal-time syndrome').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Stone may be palpable in the floor of mouth if located in Wharton’s duct.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482A1-9748-0945-93FD-05C70E9C2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809" y="3052986"/>
            <a:ext cx="2616516" cy="191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6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80C6F-1F6A-0B09-910D-758598E8E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Diagnosis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B5FCA-A1E5-3519-8B41-D3909D313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Clinical examination and bimanual palpation.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Plain radiograph can demonstrate many radiopaque stones.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Ultrasound is useful for gland and duct stones.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CT may be used when the stone is difficult to localize or complications are suspected.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Sialography is generally avoided during acute infection.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C9248F-AF19-6DDA-E264-07674214E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898" y="3761978"/>
            <a:ext cx="2513956" cy="186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0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528E3-1FA0-08E4-DC70-2E313C75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D37E-9DAF-0000-0360-DF8A206A5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Small distal duct stone: hydration,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sialogogues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massage;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transoral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removal when indicated.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Larger or impacted stones may require endoscopic or surgical removal depending on site and size.</a:t>
            </a:r>
          </a:p>
          <a:p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Intraparenchymal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stones with a chronically diseased gland may require gland excision.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Treat associated infection when present.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A9002-28F4-119D-FE7F-3CF5049DB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216" y="3429000"/>
            <a:ext cx="2493636" cy="171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8FBF3-AB18-2B66-9EB3-6E9262D8D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Epidemic parotitis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BA03B-A587-2C6F-5548-CB2E63D20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Viral infection caused by mumps virus.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Usually causes painful swelling of one or both parotid glands.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Management is mainly supportive: fluids, analgesics and soft diet.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Antibiotics have no role unless secondary bacterial infection is present.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Prevention: MMR vaccination.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4136C-F25F-414F-959D-251094443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952" y="2329044"/>
            <a:ext cx="2708902" cy="313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730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0DA51-BB9F-9095-64F6-BDD1BDF9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Ranula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6564A-3029-D336-ECED-771349F89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Mucous retention/extravasation lesion arising from the sublingual gland.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Usually appears as a bluish, fluctuant swelling in the floor of mouth.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Simple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ranula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is confined to the floor of mouth.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Plunging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ranula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extends into the neck through/around the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mylohyoid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6A8972-5CE2-6812-EAA9-D05F588F9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501" y="2514487"/>
            <a:ext cx="2450249" cy="210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59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B811-A2E9-FA64-F533-B356AC9B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83AA8-B762-3C26-C6FF-293F02408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Small lesions may occasionally resolve or be managed conservatively.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Definitive treatment for recurrent ranula: excision of the involved sublingual gland with treatment of the ranula.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Simple aspiration alone has a high recurrence rate.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Plunging ranula requires attention to the cervical component and the sublingual source.</a:t>
            </a:r>
          </a:p>
        </p:txBody>
      </p:sp>
    </p:spTree>
    <p:extLst>
      <p:ext uri="{BB962C8B-B14F-4D97-AF65-F5344CB8AC3E}">
        <p14:creationId xmlns:p14="http://schemas.microsoft.com/office/powerpoint/2010/main" val="1915906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B99EB-28BB-BD8A-E27F-6288D0C43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Sjogren</a:t>
            </a:r>
            <a:r>
              <a:rPr lang="en-IN" dirty="0"/>
              <a:t> Syndrome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02750-65C5-CA31-0953-928132A3D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Autoimmune disorder affecting exocrine glands.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 features: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xerostomia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dry eyes (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keratoconjunctivitis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sicca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Parotid enlargement may occur.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Patients have increased risk of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lymphoproliferative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disease, particularly lymphoma.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5D5532-E388-06B9-D3B2-D05BD1D9F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477" y="3933170"/>
            <a:ext cx="2645377" cy="169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96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88E4-13F7-B5A1-2209-F5C254888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A9C10-3A11-B033-A2C8-B948D317B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Symptomatic treatment of dry mouth: frequent water intake and saliva substitutes.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Sialogogues may help when residual gland function is present.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Good dental hygiene and regular dental review.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Artificial tears and ophthalmic management for dry eyes.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Systemic disease requires specialist/medical management.</a:t>
            </a:r>
          </a:p>
        </p:txBody>
      </p:sp>
    </p:spTree>
    <p:extLst>
      <p:ext uri="{BB962C8B-B14F-4D97-AF65-F5344CB8AC3E}">
        <p14:creationId xmlns:p14="http://schemas.microsoft.com/office/powerpoint/2010/main" val="546564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A68BF-2FC5-91F7-B574-F3D1CFE5B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Salivary gland </a:t>
            </a:r>
            <a:r>
              <a:rPr lang="en-IN" dirty="0" err="1"/>
              <a:t>tumor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51EC8-5522-15D0-0768-540C4C30B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Most salivary gland tumours occur in the parotid.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Most parotid tumours are benign.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Common benign tumour: pleomorphic adenoma.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Common malignant tumours include mucoepidermoid carcinoma and adenoid cystic carcinoma.</a:t>
            </a:r>
          </a:p>
        </p:txBody>
      </p:sp>
    </p:spTree>
    <p:extLst>
      <p:ext uri="{BB962C8B-B14F-4D97-AF65-F5344CB8AC3E}">
        <p14:creationId xmlns:p14="http://schemas.microsoft.com/office/powerpoint/2010/main" val="2361304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50F2-6A89-0D2D-C076-10EBC2C2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Pleomorphic adenoma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4A590-ACC2-0861-F05C-2F42D6969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Most common benign salivary gland tumour.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Most commonly arises in the parotid gland.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Usually presents as a slow-growing, painless, firm swelling.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Facial nerve function is usually normal in benign disease.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E14D1B-5F21-5680-5342-DDC5E4116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443" y="2330355"/>
            <a:ext cx="2449993" cy="282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76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893348-5D12-23F1-353B-2F9514FB5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4839" y="2016125"/>
            <a:ext cx="4876646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68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2A335-4C16-B05B-18F7-C4D17153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63A914-4276-243A-32AB-B3B480BFD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197" y="2016125"/>
            <a:ext cx="4429930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14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2E7D0-1007-9DCD-6BD3-3A42CFEE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BCBF4-9C92-4648-D225-8A888A9CB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Surgical excision is the treatment of choice.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Parotid lesions require an appropriate form of parotidectomy with facial nerve preservation when not involved.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Simple enucleation is avoided because of tumour extensions and risk of recurrence.</a:t>
            </a:r>
          </a:p>
          <a:p>
            <a:r>
              <a:rPr lang="en-IN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Long-standing lesions have a risk of malignant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3208651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5C5C-4265-6B18-C31F-B00B31615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Warthin</a:t>
            </a:r>
            <a:r>
              <a:rPr lang="en-IN" dirty="0"/>
              <a:t> </a:t>
            </a:r>
            <a:r>
              <a:rPr lang="en-IN" dirty="0" err="1"/>
              <a:t>tumor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4CBDB-03F1-D618-E961-0AC2D55AE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Benign tumour occurring predominantly in the parotid gland.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Often occurs in older adults and may be associated with smoking.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May be multifocal or bilateral.</a:t>
            </a:r>
          </a:p>
          <a:p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Management is </a:t>
            </a:r>
            <a:r>
              <a:rPr lang="en-IN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individualized</a:t>
            </a:r>
            <a:r>
              <a:rPr lang="en-IN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observation or appropriate surgical excision depending on diagnosis, symptoms and clinical setting.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43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7BD10E-893C-77B1-003D-4BB814087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9846" y="2016125"/>
            <a:ext cx="4426633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81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9F61-04CA-A763-10C2-83032D6B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Mucoepidermoid</a:t>
            </a:r>
            <a:r>
              <a:rPr lang="en-IN" dirty="0"/>
              <a:t> carcinoma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663E4-18E9-E4C4-8955-A0F42DBF0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Most Common salivary gland malignancy</a:t>
            </a:r>
          </a:p>
          <a:p>
            <a:r>
              <a:rPr lang="en-IN" dirty="0"/>
              <a:t>3-8 decade , peak in 5</a:t>
            </a:r>
            <a:r>
              <a:rPr lang="en-IN" baseline="30000" dirty="0"/>
              <a:t>th</a:t>
            </a:r>
            <a:r>
              <a:rPr lang="en-IN" dirty="0"/>
              <a:t> decade</a:t>
            </a:r>
          </a:p>
          <a:p>
            <a:r>
              <a:rPr lang="en-IN" dirty="0"/>
              <a:t>Female more than male</a:t>
            </a:r>
          </a:p>
          <a:p>
            <a:r>
              <a:rPr lang="en-IN" dirty="0"/>
              <a:t>Well circumscribed to partially encapsulated to </a:t>
            </a:r>
            <a:r>
              <a:rPr lang="en-IN" dirty="0" err="1"/>
              <a:t>uncapsulated</a:t>
            </a:r>
            <a:endParaRPr lang="en-IN" dirty="0"/>
          </a:p>
          <a:p>
            <a:r>
              <a:rPr lang="en-IN" dirty="0"/>
              <a:t>Investigation- CT and MRI</a:t>
            </a:r>
          </a:p>
          <a:p>
            <a:r>
              <a:rPr lang="en-IN" dirty="0"/>
              <a:t>FNAC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A30D7-4466-4A0E-377A-797D8E774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328" y="2221801"/>
            <a:ext cx="2611526" cy="303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52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776A-B70E-3FE4-7CF2-3A4E3EA0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1B56E-1663-C0FF-B32F-37C83CF10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Stage1 and 2 – Wide Local Excision</a:t>
            </a:r>
          </a:p>
          <a:p>
            <a:r>
              <a:rPr lang="en-IN" dirty="0"/>
              <a:t>Stage 3 and 4 – Radical Excision</a:t>
            </a:r>
          </a:p>
          <a:p>
            <a:pPr marL="0" indent="0">
              <a:buNone/>
            </a:pPr>
            <a:r>
              <a:rPr lang="en-IN" dirty="0"/>
              <a:t>                           neck dissection</a:t>
            </a:r>
          </a:p>
          <a:p>
            <a:pPr marL="0" indent="0">
              <a:buNone/>
            </a:pPr>
            <a:r>
              <a:rPr lang="en-IN" dirty="0"/>
              <a:t>                           Postoperative radiotherapy</a:t>
            </a:r>
          </a:p>
        </p:txBody>
      </p:sp>
    </p:spTree>
    <p:extLst>
      <p:ext uri="{BB962C8B-B14F-4D97-AF65-F5344CB8AC3E}">
        <p14:creationId xmlns:p14="http://schemas.microsoft.com/office/powerpoint/2010/main" val="3545310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0931A-EC18-9F1B-0002-65BCE123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Adenoid Cystic carcinoma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C512A-5897-14FE-61AD-69829F0A5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2</a:t>
            </a:r>
            <a:r>
              <a:rPr lang="en-IN" baseline="30000" dirty="0"/>
              <a:t>nd</a:t>
            </a:r>
            <a:r>
              <a:rPr lang="en-IN" dirty="0"/>
              <a:t> most common malignancy</a:t>
            </a:r>
          </a:p>
          <a:p>
            <a:r>
              <a:rPr lang="en-IN" dirty="0"/>
              <a:t>Pain, </a:t>
            </a:r>
            <a:r>
              <a:rPr lang="en-IN" dirty="0" err="1"/>
              <a:t>paresthesis</a:t>
            </a:r>
            <a:r>
              <a:rPr lang="en-IN" dirty="0"/>
              <a:t>, facial weakness</a:t>
            </a:r>
          </a:p>
          <a:p>
            <a:r>
              <a:rPr lang="en-IN" dirty="0"/>
              <a:t>Well circumscribed </a:t>
            </a:r>
          </a:p>
          <a:p>
            <a:r>
              <a:rPr lang="en-IN" dirty="0"/>
              <a:t>Cribriform pattern- ‘</a:t>
            </a:r>
            <a:r>
              <a:rPr lang="en-IN" dirty="0" err="1"/>
              <a:t>swiss</a:t>
            </a:r>
            <a:r>
              <a:rPr lang="en-IN" dirty="0"/>
              <a:t> cheese ‘ appearance</a:t>
            </a:r>
          </a:p>
          <a:p>
            <a:r>
              <a:rPr lang="en-IN" dirty="0"/>
              <a:t>Treatment- Complete Local Excision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52180B-03FC-E9F0-C673-04BBD9E2E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326923" y="2133598"/>
            <a:ext cx="1953846" cy="325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89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4D4E-20D5-70E4-AE9F-FAA0C3B6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Facial nerve 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CC4699-2DDD-C899-9CD6-D33DFD41CA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7612" y="2077244"/>
            <a:ext cx="49911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11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256BB-61C5-77A0-159B-810C510F2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Q1. The treatment of choice for a small stone located near the opening of Wharton’s duct is:</a:t>
            </a:r>
            <a:br>
              <a:rPr lang="en-IN" dirty="0"/>
            </a:br>
            <a:r>
              <a:rPr lang="en-IN" dirty="0"/>
              <a:t>A. </a:t>
            </a:r>
            <a:r>
              <a:rPr lang="en-IN" dirty="0" err="1"/>
              <a:t>Parotidectomy</a:t>
            </a:r>
            <a:br>
              <a:rPr lang="en-IN" dirty="0"/>
            </a:br>
            <a:r>
              <a:rPr lang="en-IN" dirty="0"/>
              <a:t>B. </a:t>
            </a:r>
            <a:r>
              <a:rPr lang="en-IN" dirty="0" err="1"/>
              <a:t>Transoral</a:t>
            </a:r>
            <a:r>
              <a:rPr lang="en-IN" dirty="0"/>
              <a:t> removal of the stone</a:t>
            </a:r>
            <a:br>
              <a:rPr lang="en-IN" dirty="0"/>
            </a:br>
            <a:r>
              <a:rPr lang="en-IN" dirty="0"/>
              <a:t>C. Radiotherapy</a:t>
            </a:r>
            <a:br>
              <a:rPr lang="en-IN" dirty="0"/>
            </a:br>
            <a:r>
              <a:rPr lang="en-IN" dirty="0"/>
              <a:t>D. Chemotherapy</a:t>
            </a:r>
          </a:p>
          <a:p>
            <a:r>
              <a:rPr lang="en-IN" dirty="0"/>
              <a:t>Ans. </a:t>
            </a:r>
            <a:r>
              <a:rPr lang="en-IN" dirty="0" err="1"/>
              <a:t>Transoral</a:t>
            </a:r>
            <a:r>
              <a:rPr lang="en-IN" dirty="0"/>
              <a:t> removal of stone</a:t>
            </a:r>
          </a:p>
        </p:txBody>
      </p:sp>
    </p:spTree>
    <p:extLst>
      <p:ext uri="{BB962C8B-B14F-4D97-AF65-F5344CB8AC3E}">
        <p14:creationId xmlns:p14="http://schemas.microsoft.com/office/powerpoint/2010/main" val="3181316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45877-30DC-1245-490D-1E3486521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Q2. The definitive treatment for recurrent chronic submandibular </a:t>
            </a:r>
            <a:r>
              <a:rPr lang="en-IN" dirty="0" err="1"/>
              <a:t>sialadenitis</a:t>
            </a:r>
            <a:r>
              <a:rPr lang="en-IN" dirty="0"/>
              <a:t> with an affected gland is:</a:t>
            </a:r>
            <a:br>
              <a:rPr lang="en-IN" dirty="0"/>
            </a:br>
            <a:r>
              <a:rPr lang="en-IN" dirty="0"/>
              <a:t>A. Submandibular gland excision</a:t>
            </a:r>
            <a:br>
              <a:rPr lang="en-IN" dirty="0"/>
            </a:br>
            <a:r>
              <a:rPr lang="en-IN" dirty="0"/>
              <a:t>B. Tonsillectomy</a:t>
            </a:r>
            <a:br>
              <a:rPr lang="en-IN" dirty="0"/>
            </a:br>
            <a:r>
              <a:rPr lang="en-IN" dirty="0"/>
              <a:t>C. </a:t>
            </a:r>
            <a:r>
              <a:rPr lang="en-IN" dirty="0" err="1"/>
              <a:t>Parotidectomy</a:t>
            </a:r>
            <a:br>
              <a:rPr lang="en-IN" dirty="0"/>
            </a:br>
            <a:r>
              <a:rPr lang="en-IN" dirty="0"/>
              <a:t>D. Radiotherapy</a:t>
            </a:r>
          </a:p>
          <a:p>
            <a:r>
              <a:rPr lang="en-IN" dirty="0"/>
              <a:t>Ans. Submandibular Gland excision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73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2552B-BB6F-C947-06D2-0B151F805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Q3. The treatment of choice for pleomorphic adenoma of the parotid gland is:</a:t>
            </a:r>
            <a:br>
              <a:rPr lang="en-IN" dirty="0"/>
            </a:br>
            <a:r>
              <a:rPr lang="en-IN" dirty="0"/>
              <a:t>A. Simple enucleation</a:t>
            </a:r>
            <a:br>
              <a:rPr lang="en-IN" dirty="0"/>
            </a:br>
            <a:r>
              <a:rPr lang="en-IN" dirty="0"/>
              <a:t>B. Radiotherapy alone</a:t>
            </a:r>
            <a:br>
              <a:rPr lang="en-IN" dirty="0"/>
            </a:br>
            <a:r>
              <a:rPr lang="en-IN" dirty="0"/>
              <a:t>C. Appropriate </a:t>
            </a:r>
            <a:r>
              <a:rPr lang="en-IN" dirty="0" err="1"/>
              <a:t>parotidectomy</a:t>
            </a:r>
            <a:br>
              <a:rPr lang="en-IN" dirty="0"/>
            </a:br>
            <a:r>
              <a:rPr lang="en-IN" dirty="0"/>
              <a:t>D. Antibiotics</a:t>
            </a:r>
          </a:p>
          <a:p>
            <a:r>
              <a:rPr lang="en-IN" dirty="0"/>
              <a:t>Ans. Appropriate </a:t>
            </a:r>
            <a:r>
              <a:rPr lang="en-IN" dirty="0" err="1"/>
              <a:t>parotidectomy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9872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38243-AD1B-F439-FC5A-7BADA170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80E35-72E1-EEF0-6C4F-1D2C5809C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Q4 The treatment of a benign tumour of the superficial lobe of the parotid gland is commonly:</a:t>
            </a:r>
            <a:br>
              <a:rPr lang="en-IN" dirty="0"/>
            </a:br>
            <a:r>
              <a:rPr lang="en-IN" dirty="0"/>
              <a:t>A. Superficial </a:t>
            </a:r>
            <a:r>
              <a:rPr lang="en-IN" dirty="0" err="1"/>
              <a:t>parotidectomy</a:t>
            </a:r>
            <a:br>
              <a:rPr lang="en-IN" dirty="0"/>
            </a:br>
            <a:r>
              <a:rPr lang="en-IN" dirty="0"/>
              <a:t>B. Total </a:t>
            </a:r>
            <a:r>
              <a:rPr lang="en-IN" dirty="0" err="1"/>
              <a:t>laryngectomy</a:t>
            </a:r>
            <a:br>
              <a:rPr lang="en-IN" dirty="0"/>
            </a:br>
            <a:r>
              <a:rPr lang="en-IN" dirty="0"/>
              <a:t>C. Submandibular gland excision</a:t>
            </a:r>
            <a:br>
              <a:rPr lang="en-IN" dirty="0"/>
            </a:br>
            <a:r>
              <a:rPr lang="en-IN" dirty="0"/>
              <a:t>D. Radiotherapy</a:t>
            </a:r>
          </a:p>
          <a:p>
            <a:r>
              <a:rPr lang="en-IN" dirty="0"/>
              <a:t>Ans Superficial </a:t>
            </a:r>
            <a:r>
              <a:rPr lang="en-IN" dirty="0" err="1"/>
              <a:t>Parotidectony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5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63612-8C46-DB67-EFAE-A937BF581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Q5. During </a:t>
            </a:r>
            <a:r>
              <a:rPr lang="en-IN" dirty="0" err="1"/>
              <a:t>parotidectomy</a:t>
            </a:r>
            <a:r>
              <a:rPr lang="en-IN" dirty="0"/>
              <a:t>, the nerve that must be carefully identified and preserved is:</a:t>
            </a:r>
            <a:br>
              <a:rPr lang="en-IN" dirty="0"/>
            </a:br>
            <a:r>
              <a:rPr lang="en-IN" dirty="0"/>
              <a:t>A. </a:t>
            </a:r>
            <a:r>
              <a:rPr lang="en-IN" dirty="0" err="1"/>
              <a:t>Trigeminal</a:t>
            </a:r>
            <a:r>
              <a:rPr lang="en-IN" dirty="0"/>
              <a:t> nerve</a:t>
            </a:r>
            <a:br>
              <a:rPr lang="en-IN" dirty="0"/>
            </a:br>
            <a:r>
              <a:rPr lang="en-IN" dirty="0"/>
              <a:t>B. Facial nerve</a:t>
            </a:r>
            <a:br>
              <a:rPr lang="en-IN" dirty="0"/>
            </a:br>
            <a:r>
              <a:rPr lang="en-IN" dirty="0"/>
              <a:t>C. Vagus nerve</a:t>
            </a:r>
            <a:br>
              <a:rPr lang="en-IN" dirty="0"/>
            </a:br>
            <a:r>
              <a:rPr lang="en-IN" dirty="0"/>
              <a:t>D. </a:t>
            </a:r>
            <a:r>
              <a:rPr lang="en-IN" dirty="0" err="1"/>
              <a:t>Hypoglossal</a:t>
            </a:r>
            <a:r>
              <a:rPr lang="en-IN" dirty="0"/>
              <a:t> nerve</a:t>
            </a:r>
          </a:p>
          <a:p>
            <a:r>
              <a:rPr lang="en-IN" dirty="0"/>
              <a:t>Ans. Facial Nerve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81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EE7DB-7538-CE70-F080-A1C5832EB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Q6. The treatment of a </a:t>
            </a:r>
            <a:r>
              <a:rPr lang="en-IN" dirty="0" err="1"/>
              <a:t>ranula</a:t>
            </a:r>
            <a:r>
              <a:rPr lang="en-IN" dirty="0"/>
              <a:t> is:</a:t>
            </a:r>
            <a:br>
              <a:rPr lang="en-IN" dirty="0"/>
            </a:br>
            <a:r>
              <a:rPr lang="en-IN" dirty="0"/>
              <a:t>A. Antibiotics alone</a:t>
            </a:r>
            <a:br>
              <a:rPr lang="en-IN" dirty="0"/>
            </a:br>
            <a:r>
              <a:rPr lang="en-IN" dirty="0"/>
              <a:t>B. Excision of the sublingual gland</a:t>
            </a:r>
            <a:br>
              <a:rPr lang="en-IN" dirty="0"/>
            </a:br>
            <a:r>
              <a:rPr lang="en-IN" dirty="0"/>
              <a:t>C. </a:t>
            </a:r>
            <a:r>
              <a:rPr lang="en-IN" dirty="0" err="1"/>
              <a:t>Parotidectomy</a:t>
            </a:r>
            <a:br>
              <a:rPr lang="en-IN" dirty="0"/>
            </a:br>
            <a:r>
              <a:rPr lang="en-IN" dirty="0"/>
              <a:t>D. Radiotherapy</a:t>
            </a:r>
          </a:p>
          <a:p>
            <a:r>
              <a:rPr lang="en-IN" dirty="0"/>
              <a:t>Ans. Excision of sublingual gland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5757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8449B-32D8-3282-87E5-4DC0BB81B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Q7. A malignant tumour of the parotid gland with involvement of the facial nerve generally requires:</a:t>
            </a:r>
            <a:br>
              <a:rPr lang="en-IN" dirty="0"/>
            </a:br>
            <a:r>
              <a:rPr lang="en-IN" dirty="0"/>
              <a:t>A. Observation only</a:t>
            </a:r>
            <a:br>
              <a:rPr lang="en-IN" dirty="0"/>
            </a:br>
            <a:r>
              <a:rPr lang="en-IN" dirty="0"/>
              <a:t>B. Enucleation</a:t>
            </a:r>
            <a:br>
              <a:rPr lang="en-IN" dirty="0"/>
            </a:br>
            <a:r>
              <a:rPr lang="en-IN" dirty="0"/>
              <a:t>C. Removal of the involved facial nerve with appropriate tumour surgery</a:t>
            </a:r>
            <a:br>
              <a:rPr lang="en-IN" dirty="0"/>
            </a:br>
            <a:r>
              <a:rPr lang="en-IN" dirty="0"/>
              <a:t>D. Antibiotic treatment</a:t>
            </a:r>
          </a:p>
          <a:p>
            <a:r>
              <a:rPr lang="en-IN" dirty="0"/>
              <a:t>Ans Removal of involved facial nerve with appropriate </a:t>
            </a:r>
            <a:r>
              <a:rPr lang="en-IN" dirty="0" err="1"/>
              <a:t>tumor</a:t>
            </a:r>
            <a:r>
              <a:rPr lang="en-IN" dirty="0"/>
              <a:t> surgery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627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7736F-361E-DCB3-4DCF-BB72E44FF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Q8. The most important principle during surgery for a </a:t>
            </a:r>
            <a:r>
              <a:rPr lang="en-IN" b="1" dirty="0"/>
              <a:t>parotid malignancy</a:t>
            </a:r>
            <a:r>
              <a:rPr lang="en-IN" dirty="0"/>
              <a:t> is:</a:t>
            </a:r>
            <a:br>
              <a:rPr lang="en-IN" dirty="0"/>
            </a:br>
            <a:r>
              <a:rPr lang="en-IN" dirty="0"/>
              <a:t>A. Always sacrifice the facial nerve</a:t>
            </a:r>
            <a:br>
              <a:rPr lang="en-IN" dirty="0"/>
            </a:br>
            <a:r>
              <a:rPr lang="en-IN" dirty="0"/>
              <a:t>B. Preserve the facial nerve if it is not involved by tumour</a:t>
            </a:r>
            <a:br>
              <a:rPr lang="en-IN" dirty="0"/>
            </a:br>
            <a:r>
              <a:rPr lang="en-IN" dirty="0"/>
              <a:t>C. Avoid lymph node dissection</a:t>
            </a:r>
            <a:br>
              <a:rPr lang="en-IN" dirty="0"/>
            </a:br>
            <a:r>
              <a:rPr lang="en-IN" dirty="0"/>
              <a:t>D. Perform enucleation </a:t>
            </a:r>
          </a:p>
          <a:p>
            <a:r>
              <a:rPr lang="en-IN" dirty="0"/>
              <a:t>Ans. Preserve the facial nerve if its not involved by </a:t>
            </a:r>
            <a:r>
              <a:rPr lang="en-IN" dirty="0" err="1"/>
              <a:t>tumor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8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7E3C1-BBDB-07A9-CF1F-11B2459DE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Q9. The preferred surgical treatment for a </a:t>
            </a:r>
            <a:r>
              <a:rPr lang="en-IN" b="1" dirty="0" err="1"/>
              <a:t>Warthin</a:t>
            </a:r>
            <a:r>
              <a:rPr lang="en-IN" b="1" dirty="0"/>
              <a:t> tumour</a:t>
            </a:r>
            <a:r>
              <a:rPr lang="en-IN" dirty="0"/>
              <a:t> of the parotid is generally:</a:t>
            </a:r>
            <a:br>
              <a:rPr lang="en-IN" dirty="0"/>
            </a:br>
            <a:r>
              <a:rPr lang="en-IN" dirty="0"/>
              <a:t>A. Enucleation only in every case</a:t>
            </a:r>
            <a:br>
              <a:rPr lang="en-IN" dirty="0"/>
            </a:br>
            <a:r>
              <a:rPr lang="en-IN" dirty="0"/>
              <a:t>B. Appropriate </a:t>
            </a:r>
            <a:r>
              <a:rPr lang="en-IN" dirty="0" err="1"/>
              <a:t>parotidectomy</a:t>
            </a:r>
            <a:r>
              <a:rPr lang="en-IN" dirty="0"/>
              <a:t>/local excision depending on site and extent</a:t>
            </a:r>
            <a:br>
              <a:rPr lang="en-IN" dirty="0"/>
            </a:br>
            <a:r>
              <a:rPr lang="en-IN" dirty="0"/>
              <a:t>C. Total </a:t>
            </a:r>
            <a:r>
              <a:rPr lang="en-IN" dirty="0" err="1"/>
              <a:t>laryngectomy</a:t>
            </a:r>
            <a:br>
              <a:rPr lang="en-IN" dirty="0"/>
            </a:br>
            <a:r>
              <a:rPr lang="en-IN" dirty="0"/>
              <a:t>D. Radiotherapy in all cases </a:t>
            </a:r>
          </a:p>
          <a:p>
            <a:r>
              <a:rPr lang="en-IN" dirty="0"/>
              <a:t>Ans. Appropriate </a:t>
            </a:r>
            <a:r>
              <a:rPr lang="en-IN" dirty="0" err="1"/>
              <a:t>parotidectomy</a:t>
            </a:r>
            <a:r>
              <a:rPr lang="en-IN" dirty="0"/>
              <a:t>/local excision depending on </a:t>
            </a:r>
            <a:r>
              <a:rPr lang="en-IN" dirty="0" err="1"/>
              <a:t>aite</a:t>
            </a:r>
            <a:r>
              <a:rPr lang="en-IN" dirty="0"/>
              <a:t> and extent </a:t>
            </a:r>
          </a:p>
        </p:txBody>
      </p:sp>
    </p:spTree>
    <p:extLst>
      <p:ext uri="{BB962C8B-B14F-4D97-AF65-F5344CB8AC3E}">
        <p14:creationId xmlns:p14="http://schemas.microsoft.com/office/powerpoint/2010/main" val="2106236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5EF91-1A87-C5DB-8720-E23D991F8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Q10. The treatment of choice for </a:t>
            </a:r>
            <a:r>
              <a:rPr lang="en-IN" b="1" dirty="0"/>
              <a:t>acute bacterial parotitis</a:t>
            </a:r>
            <a:r>
              <a:rPr lang="en-IN" dirty="0"/>
              <a:t> is:</a:t>
            </a:r>
            <a:br>
              <a:rPr lang="en-IN" dirty="0"/>
            </a:br>
            <a:r>
              <a:rPr lang="en-IN" dirty="0"/>
              <a:t>A. Radiotherapy</a:t>
            </a:r>
            <a:br>
              <a:rPr lang="en-IN" dirty="0"/>
            </a:br>
            <a:r>
              <a:rPr lang="en-IN" dirty="0"/>
              <a:t>B. Antibiotics with hydration and </a:t>
            </a:r>
            <a:r>
              <a:rPr lang="en-IN" dirty="0" err="1"/>
              <a:t>sialogogues</a:t>
            </a:r>
            <a:br>
              <a:rPr lang="en-IN" dirty="0"/>
            </a:br>
            <a:r>
              <a:rPr lang="en-IN" dirty="0"/>
              <a:t>C. Superficial </a:t>
            </a:r>
            <a:r>
              <a:rPr lang="en-IN" dirty="0" err="1"/>
              <a:t>parotidectomy</a:t>
            </a:r>
            <a:br>
              <a:rPr lang="en-IN" dirty="0"/>
            </a:br>
            <a:r>
              <a:rPr lang="en-IN" dirty="0"/>
              <a:t>D. Steroids alone </a:t>
            </a:r>
          </a:p>
          <a:p>
            <a:r>
              <a:rPr lang="en-IN" dirty="0"/>
              <a:t>Ans. Antibiotics with hydration and </a:t>
            </a:r>
            <a:r>
              <a:rPr lang="en-IN" dirty="0" err="1"/>
              <a:t>sialogogues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7A7B7D-3B42-5AAF-540F-8590A7A592FF}"/>
              </a:ext>
            </a:extLst>
          </p:cNvPr>
          <p:cNvSpPr>
            <a:spLocks noGrp="1"/>
          </p:cNvSpPr>
          <p:nvPr/>
        </p:nvSpPr>
        <p:spPr>
          <a:xfrm>
            <a:off x="1294363" y="2904382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7912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Gallery</vt:lpstr>
      <vt:lpstr>Management of disease of salivary gland</vt:lpstr>
      <vt:lpstr>Salivary gland</vt:lpstr>
      <vt:lpstr>Basic anatomy</vt:lpstr>
      <vt:lpstr>Classification </vt:lpstr>
      <vt:lpstr>Acute bacterial sialadenitis</vt:lpstr>
      <vt:lpstr>Management</vt:lpstr>
      <vt:lpstr>Chronic sialadenitis</vt:lpstr>
      <vt:lpstr>Sialolithiasis</vt:lpstr>
      <vt:lpstr>Diagnosis</vt:lpstr>
      <vt:lpstr>Management</vt:lpstr>
      <vt:lpstr>Epidemic parotitis</vt:lpstr>
      <vt:lpstr>Ranula</vt:lpstr>
      <vt:lpstr>Management </vt:lpstr>
      <vt:lpstr>Sjogren Syndrome</vt:lpstr>
      <vt:lpstr>Management </vt:lpstr>
      <vt:lpstr>Salivary gland tumor</vt:lpstr>
      <vt:lpstr>Pleomorphic adenoma</vt:lpstr>
      <vt:lpstr>PowerPoint Presentation</vt:lpstr>
      <vt:lpstr>PowerPoint Presentation</vt:lpstr>
      <vt:lpstr>Management </vt:lpstr>
      <vt:lpstr>Warthin tumor</vt:lpstr>
      <vt:lpstr>PowerPoint Presentation</vt:lpstr>
      <vt:lpstr>Mucoepidermoid carcinoma</vt:lpstr>
      <vt:lpstr>Management</vt:lpstr>
      <vt:lpstr>Adenoid Cystic carcinoma</vt:lpstr>
      <vt:lpstr>Facial nerve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disease of salivary gland</dc:title>
  <dc:creator>bansalasmit17@gmail.com</dc:creator>
  <cp:lastModifiedBy>bansalasmit17@gmail.com</cp:lastModifiedBy>
  <cp:revision>2</cp:revision>
  <dcterms:created xsi:type="dcterms:W3CDTF">2026-09-08T15:53:20Z</dcterms:created>
  <dcterms:modified xsi:type="dcterms:W3CDTF">2026-09-08T16:45:44Z</dcterms:modified>
</cp:coreProperties>
</file>