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2"/>
  </p:notesMasterIdLst>
  <p:sldIdLst>
    <p:sldId id="256" r:id="rId2"/>
    <p:sldId id="257" r:id="rId3"/>
    <p:sldId id="258" r:id="rId4"/>
    <p:sldId id="360" r:id="rId5"/>
    <p:sldId id="353" r:id="rId6"/>
    <p:sldId id="355" r:id="rId7"/>
    <p:sldId id="328" r:id="rId8"/>
    <p:sldId id="260" r:id="rId9"/>
    <p:sldId id="436" r:id="rId10"/>
    <p:sldId id="437" r:id="rId11"/>
    <p:sldId id="444" r:id="rId12"/>
    <p:sldId id="357" r:id="rId13"/>
    <p:sldId id="358" r:id="rId14"/>
    <p:sldId id="359" r:id="rId15"/>
    <p:sldId id="262" r:id="rId16"/>
    <p:sldId id="259" r:id="rId17"/>
    <p:sldId id="361" r:id="rId18"/>
    <p:sldId id="261" r:id="rId19"/>
    <p:sldId id="362" r:id="rId20"/>
    <p:sldId id="363" r:id="rId21"/>
    <p:sldId id="364" r:id="rId22"/>
    <p:sldId id="266" r:id="rId23"/>
    <p:sldId id="365" r:id="rId24"/>
    <p:sldId id="366" r:id="rId25"/>
    <p:sldId id="263" r:id="rId26"/>
    <p:sldId id="281" r:id="rId27"/>
    <p:sldId id="282" r:id="rId28"/>
    <p:sldId id="283" r:id="rId29"/>
    <p:sldId id="367" r:id="rId30"/>
    <p:sldId id="264" r:id="rId31"/>
    <p:sldId id="265" r:id="rId32"/>
    <p:sldId id="310" r:id="rId33"/>
    <p:sldId id="349" r:id="rId34"/>
    <p:sldId id="300" r:id="rId35"/>
    <p:sldId id="302" r:id="rId36"/>
    <p:sldId id="303" r:id="rId37"/>
    <p:sldId id="308" r:id="rId38"/>
    <p:sldId id="284" r:id="rId39"/>
    <p:sldId id="334" r:id="rId40"/>
    <p:sldId id="285" r:id="rId41"/>
    <p:sldId id="286" r:id="rId42"/>
    <p:sldId id="287" r:id="rId43"/>
    <p:sldId id="288" r:id="rId44"/>
    <p:sldId id="269" r:id="rId45"/>
    <p:sldId id="270" r:id="rId46"/>
    <p:sldId id="350" r:id="rId47"/>
    <p:sldId id="305" r:id="rId48"/>
    <p:sldId id="272" r:id="rId49"/>
    <p:sldId id="339" r:id="rId50"/>
    <p:sldId id="340" r:id="rId51"/>
    <p:sldId id="345" r:id="rId52"/>
    <p:sldId id="341" r:id="rId53"/>
    <p:sldId id="342" r:id="rId54"/>
    <p:sldId id="343" r:id="rId55"/>
    <p:sldId id="344" r:id="rId56"/>
    <p:sldId id="368" r:id="rId57"/>
    <p:sldId id="275" r:id="rId58"/>
    <p:sldId id="369" r:id="rId59"/>
    <p:sldId id="370" r:id="rId60"/>
    <p:sldId id="277" r:id="rId61"/>
    <p:sldId id="371" r:id="rId62"/>
    <p:sldId id="372" r:id="rId63"/>
    <p:sldId id="373" r:id="rId64"/>
    <p:sldId id="374" r:id="rId65"/>
    <p:sldId id="375" r:id="rId66"/>
    <p:sldId id="376" r:id="rId67"/>
    <p:sldId id="267" r:id="rId68"/>
    <p:sldId id="268" r:id="rId69"/>
    <p:sldId id="271" r:id="rId70"/>
    <p:sldId id="273" r:id="rId71"/>
    <p:sldId id="278" r:id="rId72"/>
    <p:sldId id="279" r:id="rId73"/>
    <p:sldId id="280" r:id="rId74"/>
    <p:sldId id="293" r:id="rId75"/>
    <p:sldId id="377" r:id="rId76"/>
    <p:sldId id="378" r:id="rId77"/>
    <p:sldId id="379" r:id="rId78"/>
    <p:sldId id="380" r:id="rId79"/>
    <p:sldId id="381" r:id="rId80"/>
    <p:sldId id="382" r:id="rId81"/>
    <p:sldId id="289" r:id="rId82"/>
    <p:sldId id="290" r:id="rId83"/>
    <p:sldId id="291" r:id="rId84"/>
    <p:sldId id="292" r:id="rId85"/>
    <p:sldId id="295" r:id="rId86"/>
    <p:sldId id="320" r:id="rId87"/>
    <p:sldId id="321" r:id="rId88"/>
    <p:sldId id="325" r:id="rId89"/>
    <p:sldId id="326" r:id="rId90"/>
    <p:sldId id="327" r:id="rId91"/>
    <p:sldId id="324" r:id="rId92"/>
    <p:sldId id="383" r:id="rId93"/>
    <p:sldId id="323" r:id="rId94"/>
    <p:sldId id="356" r:id="rId95"/>
    <p:sldId id="329" r:id="rId96"/>
    <p:sldId id="333" r:id="rId97"/>
    <p:sldId id="384" r:id="rId98"/>
    <p:sldId id="385" r:id="rId99"/>
    <p:sldId id="336" r:id="rId100"/>
    <p:sldId id="386" r:id="rId101"/>
    <p:sldId id="387" r:id="rId102"/>
    <p:sldId id="388" r:id="rId103"/>
    <p:sldId id="389" r:id="rId104"/>
    <p:sldId id="390" r:id="rId105"/>
    <p:sldId id="314" r:id="rId106"/>
    <p:sldId id="315" r:id="rId107"/>
    <p:sldId id="316" r:id="rId108"/>
    <p:sldId id="318" r:id="rId109"/>
    <p:sldId id="391" r:id="rId110"/>
    <p:sldId id="338" r:id="rId111"/>
    <p:sldId id="392" r:id="rId112"/>
    <p:sldId id="393" r:id="rId113"/>
    <p:sldId id="394" r:id="rId114"/>
    <p:sldId id="395" r:id="rId115"/>
    <p:sldId id="396" r:id="rId116"/>
    <p:sldId id="397" r:id="rId117"/>
    <p:sldId id="398" r:id="rId118"/>
    <p:sldId id="399" r:id="rId119"/>
    <p:sldId id="400" r:id="rId120"/>
    <p:sldId id="351" r:id="rId121"/>
    <p:sldId id="401" r:id="rId122"/>
    <p:sldId id="402" r:id="rId123"/>
    <p:sldId id="403" r:id="rId124"/>
    <p:sldId id="296" r:id="rId125"/>
    <p:sldId id="404" r:id="rId126"/>
    <p:sldId id="405" r:id="rId127"/>
    <p:sldId id="406" r:id="rId128"/>
    <p:sldId id="407" r:id="rId129"/>
    <p:sldId id="408" r:id="rId130"/>
    <p:sldId id="409" r:id="rId131"/>
    <p:sldId id="410" r:id="rId132"/>
    <p:sldId id="411" r:id="rId133"/>
    <p:sldId id="412" r:id="rId134"/>
    <p:sldId id="413" r:id="rId135"/>
    <p:sldId id="414" r:id="rId136"/>
    <p:sldId id="415" r:id="rId137"/>
    <p:sldId id="416" r:id="rId138"/>
    <p:sldId id="417" r:id="rId139"/>
    <p:sldId id="418" r:id="rId140"/>
    <p:sldId id="419" r:id="rId141"/>
    <p:sldId id="274" r:id="rId142"/>
    <p:sldId id="420" r:id="rId143"/>
    <p:sldId id="276" r:id="rId144"/>
    <p:sldId id="421" r:id="rId145"/>
    <p:sldId id="422" r:id="rId146"/>
    <p:sldId id="423" r:id="rId147"/>
    <p:sldId id="424" r:id="rId148"/>
    <p:sldId id="425" r:id="rId149"/>
    <p:sldId id="426" r:id="rId150"/>
    <p:sldId id="427" r:id="rId151"/>
    <p:sldId id="428" r:id="rId152"/>
    <p:sldId id="429" r:id="rId153"/>
    <p:sldId id="430" r:id="rId154"/>
    <p:sldId id="431" r:id="rId155"/>
    <p:sldId id="432" r:id="rId156"/>
    <p:sldId id="433" r:id="rId157"/>
    <p:sldId id="434" r:id="rId158"/>
    <p:sldId id="435" r:id="rId159"/>
    <p:sldId id="346" r:id="rId160"/>
    <p:sldId id="450" r:id="rId1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94" autoAdjust="0"/>
    <p:restoredTop sz="94291" autoAdjust="0"/>
  </p:normalViewPr>
  <p:slideViewPr>
    <p:cSldViewPr>
      <p:cViewPr varScale="1">
        <p:scale>
          <a:sx n="72" d="100"/>
          <a:sy n="72" d="100"/>
        </p:scale>
        <p:origin x="1338" y="78"/>
      </p:cViewPr>
      <p:guideLst>
        <p:guide orient="horz" pos="2160"/>
        <p:guide pos="2880"/>
      </p:guideLst>
    </p:cSldViewPr>
  </p:slideViewPr>
  <p:outlineViewPr>
    <p:cViewPr>
      <p:scale>
        <a:sx n="33" d="100"/>
        <a:sy n="33" d="100"/>
      </p:scale>
      <p:origin x="0" y="1195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5874B5-058C-4414-9BDA-35319A93852F}"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6786340F-70C3-4848-98DE-07FA3356FA71}">
      <dgm:prSet custT="1"/>
      <dgm:spPr/>
      <dgm:t>
        <a:bodyPr/>
        <a:lstStyle/>
        <a:p>
          <a:pPr algn="ctr"/>
          <a:r>
            <a:rPr lang="en-IN" sz="3200" b="1" dirty="0"/>
            <a:t>INTRODUCTION</a:t>
          </a:r>
          <a:endParaRPr lang="en-US" sz="3200" dirty="0"/>
        </a:p>
      </dgm:t>
    </dgm:pt>
    <dgm:pt modelId="{5C8B7738-2FDB-412A-9BD7-CF0675308D83}" type="parTrans" cxnId="{038BCE35-B348-4BFA-B4BF-A00B8C2D1FF1}">
      <dgm:prSet/>
      <dgm:spPr/>
      <dgm:t>
        <a:bodyPr/>
        <a:lstStyle/>
        <a:p>
          <a:endParaRPr lang="en-US"/>
        </a:p>
      </dgm:t>
    </dgm:pt>
    <dgm:pt modelId="{22A8F758-D48F-405C-AF0A-496E001668CB}" type="sibTrans" cxnId="{038BCE35-B348-4BFA-B4BF-A00B8C2D1FF1}">
      <dgm:prSet/>
      <dgm:spPr/>
      <dgm:t>
        <a:bodyPr/>
        <a:lstStyle/>
        <a:p>
          <a:endParaRPr lang="en-US"/>
        </a:p>
      </dgm:t>
    </dgm:pt>
    <dgm:pt modelId="{778FC30E-EE3A-46AE-8452-9E5903E25E41}" type="pres">
      <dgm:prSet presAssocID="{095874B5-058C-4414-9BDA-35319A93852F}" presName="linear" presStyleCnt="0">
        <dgm:presLayoutVars>
          <dgm:animLvl val="lvl"/>
          <dgm:resizeHandles val="exact"/>
        </dgm:presLayoutVars>
      </dgm:prSet>
      <dgm:spPr/>
    </dgm:pt>
    <dgm:pt modelId="{AAA91ED7-4F17-4956-8E6E-5831D05E074D}" type="pres">
      <dgm:prSet presAssocID="{6786340F-70C3-4848-98DE-07FA3356FA71}" presName="parentText" presStyleLbl="node1" presStyleIdx="0" presStyleCnt="1" custScaleY="76829">
        <dgm:presLayoutVars>
          <dgm:chMax val="0"/>
          <dgm:bulletEnabled val="1"/>
        </dgm:presLayoutVars>
      </dgm:prSet>
      <dgm:spPr/>
    </dgm:pt>
  </dgm:ptLst>
  <dgm:cxnLst>
    <dgm:cxn modelId="{AC157310-E232-4126-A304-1FA91C105112}" type="presOf" srcId="{095874B5-058C-4414-9BDA-35319A93852F}" destId="{778FC30E-EE3A-46AE-8452-9E5903E25E41}" srcOrd="0" destOrd="0" presId="urn:microsoft.com/office/officeart/2005/8/layout/vList2"/>
    <dgm:cxn modelId="{038BCE35-B348-4BFA-B4BF-A00B8C2D1FF1}" srcId="{095874B5-058C-4414-9BDA-35319A93852F}" destId="{6786340F-70C3-4848-98DE-07FA3356FA71}" srcOrd="0" destOrd="0" parTransId="{5C8B7738-2FDB-412A-9BD7-CF0675308D83}" sibTransId="{22A8F758-D48F-405C-AF0A-496E001668CB}"/>
    <dgm:cxn modelId="{E3C8B774-8F13-45A6-AF19-36725F86E3C1}" type="presOf" srcId="{6786340F-70C3-4848-98DE-07FA3356FA71}" destId="{AAA91ED7-4F17-4956-8E6E-5831D05E074D}" srcOrd="0" destOrd="0" presId="urn:microsoft.com/office/officeart/2005/8/layout/vList2"/>
    <dgm:cxn modelId="{955A340A-8C71-41C9-8905-F8D438D7CA6C}" type="presParOf" srcId="{778FC30E-EE3A-46AE-8452-9E5903E25E41}" destId="{AAA91ED7-4F17-4956-8E6E-5831D05E074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3EC043-5808-4888-A6CF-C75BBD812F0B}"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E0440960-2472-4F46-B8E7-3C25AC7010A8}">
      <dgm:prSet/>
      <dgm:spPr/>
      <dgm:t>
        <a:bodyPr/>
        <a:lstStyle/>
        <a:p>
          <a:pPr algn="ctr"/>
          <a:r>
            <a:rPr lang="en-US" b="1" dirty="0"/>
            <a:t>Ocular emergencies can be divided into:</a:t>
          </a:r>
          <a:endParaRPr lang="en-US" dirty="0"/>
        </a:p>
      </dgm:t>
    </dgm:pt>
    <dgm:pt modelId="{DA812A3E-0CA5-4E65-9584-975AB3A5CD0F}" type="parTrans" cxnId="{2113797F-E29F-4FCB-B702-21CE21B5EA4A}">
      <dgm:prSet/>
      <dgm:spPr/>
      <dgm:t>
        <a:bodyPr/>
        <a:lstStyle/>
        <a:p>
          <a:endParaRPr lang="en-US"/>
        </a:p>
      </dgm:t>
    </dgm:pt>
    <dgm:pt modelId="{F5D65029-932D-4E5C-9F67-7034AB1C5631}" type="sibTrans" cxnId="{2113797F-E29F-4FCB-B702-21CE21B5EA4A}">
      <dgm:prSet/>
      <dgm:spPr/>
      <dgm:t>
        <a:bodyPr/>
        <a:lstStyle/>
        <a:p>
          <a:endParaRPr lang="en-US"/>
        </a:p>
      </dgm:t>
    </dgm:pt>
    <dgm:pt modelId="{23E3CC6B-A733-468C-ADBD-F39D6CA7EB7A}" type="pres">
      <dgm:prSet presAssocID="{473EC043-5808-4888-A6CF-C75BBD812F0B}" presName="linear" presStyleCnt="0">
        <dgm:presLayoutVars>
          <dgm:animLvl val="lvl"/>
          <dgm:resizeHandles val="exact"/>
        </dgm:presLayoutVars>
      </dgm:prSet>
      <dgm:spPr/>
    </dgm:pt>
    <dgm:pt modelId="{1D2F24BF-4EF4-4350-B19A-0C80CC82EBDF}" type="pres">
      <dgm:prSet presAssocID="{E0440960-2472-4F46-B8E7-3C25AC7010A8}" presName="parentText" presStyleLbl="node1" presStyleIdx="0" presStyleCnt="1">
        <dgm:presLayoutVars>
          <dgm:chMax val="0"/>
          <dgm:bulletEnabled val="1"/>
        </dgm:presLayoutVars>
      </dgm:prSet>
      <dgm:spPr/>
    </dgm:pt>
  </dgm:ptLst>
  <dgm:cxnLst>
    <dgm:cxn modelId="{2113797F-E29F-4FCB-B702-21CE21B5EA4A}" srcId="{473EC043-5808-4888-A6CF-C75BBD812F0B}" destId="{E0440960-2472-4F46-B8E7-3C25AC7010A8}" srcOrd="0" destOrd="0" parTransId="{DA812A3E-0CA5-4E65-9584-975AB3A5CD0F}" sibTransId="{F5D65029-932D-4E5C-9F67-7034AB1C5631}"/>
    <dgm:cxn modelId="{992E0189-AA5C-4F7E-A9CC-C64F4CE062AA}" type="presOf" srcId="{473EC043-5808-4888-A6CF-C75BBD812F0B}" destId="{23E3CC6B-A733-468C-ADBD-F39D6CA7EB7A}" srcOrd="0" destOrd="0" presId="urn:microsoft.com/office/officeart/2005/8/layout/vList2"/>
    <dgm:cxn modelId="{F99EA3E3-C2B9-4869-844F-65355D460AF9}" type="presOf" srcId="{E0440960-2472-4F46-B8E7-3C25AC7010A8}" destId="{1D2F24BF-4EF4-4350-B19A-0C80CC82EBDF}" srcOrd="0" destOrd="0" presId="urn:microsoft.com/office/officeart/2005/8/layout/vList2"/>
    <dgm:cxn modelId="{3D7B9BD2-E99D-48DD-A256-FB4ADF74596D}" type="presParOf" srcId="{23E3CC6B-A733-468C-ADBD-F39D6CA7EB7A}" destId="{1D2F24BF-4EF4-4350-B19A-0C80CC82EBD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A81BB2-4043-41AE-B7D5-A1A5A85EB0D8}" type="doc">
      <dgm:prSet loTypeId="urn:microsoft.com/office/officeart/2005/8/layout/vList3" loCatId="list" qsTypeId="urn:microsoft.com/office/officeart/2005/8/quickstyle/3d3" qsCatId="3D" csTypeId="urn:microsoft.com/office/officeart/2005/8/colors/accent0_3" csCatId="mainScheme" phldr="1"/>
      <dgm:spPr/>
      <dgm:t>
        <a:bodyPr/>
        <a:lstStyle/>
        <a:p>
          <a:endParaRPr lang="en-US"/>
        </a:p>
      </dgm:t>
    </dgm:pt>
    <dgm:pt modelId="{6E10DF0D-1C8E-4014-93A8-5D7E5E8F5E51}">
      <dgm:prSet phldrT="[Text]" custT="1"/>
      <dgm:spPr/>
      <dgm:t>
        <a:bodyPr/>
        <a:lstStyle/>
        <a:p>
          <a:r>
            <a:rPr lang="en-US" sz="2800" b="1" dirty="0">
              <a:latin typeface="Times New Roman" pitchFamily="18" charset="0"/>
              <a:cs typeface="Times New Roman" pitchFamily="18" charset="0"/>
            </a:rPr>
            <a:t>True Emergencies </a:t>
          </a:r>
          <a:endParaRPr lang="en-US" sz="2800" b="1" dirty="0"/>
        </a:p>
      </dgm:t>
    </dgm:pt>
    <dgm:pt modelId="{B05A2D08-37C0-4A1C-AC4C-9F4B3314D589}" type="parTrans" cxnId="{8931A26D-A57B-4746-B801-F44C780539DA}">
      <dgm:prSet/>
      <dgm:spPr/>
      <dgm:t>
        <a:bodyPr/>
        <a:lstStyle/>
        <a:p>
          <a:endParaRPr lang="en-US"/>
        </a:p>
      </dgm:t>
    </dgm:pt>
    <dgm:pt modelId="{7C85C0D9-5D17-44A0-95B7-1887762908D0}" type="sibTrans" cxnId="{8931A26D-A57B-4746-B801-F44C780539DA}">
      <dgm:prSet/>
      <dgm:spPr/>
      <dgm:t>
        <a:bodyPr/>
        <a:lstStyle/>
        <a:p>
          <a:endParaRPr lang="en-US"/>
        </a:p>
      </dgm:t>
    </dgm:pt>
    <dgm:pt modelId="{65013334-3522-4C31-A474-AAEA1C19A33E}">
      <dgm:prSet phldrT="[Text]" custT="1"/>
      <dgm:spPr/>
      <dgm:t>
        <a:bodyPr/>
        <a:lstStyle/>
        <a:p>
          <a:r>
            <a:rPr lang="en-US" sz="2800" b="1" i="0" baseline="0" dirty="0">
              <a:latin typeface="Times New Roman" panose="02020603050405020304" pitchFamily="18" charset="0"/>
              <a:cs typeface="Times New Roman" panose="02020603050405020304" pitchFamily="18" charset="0"/>
            </a:rPr>
            <a:t>Urgent Emergencies</a:t>
          </a:r>
          <a:endParaRPr lang="en-US" sz="2800" b="1" dirty="0">
            <a:latin typeface="Times New Roman" panose="02020603050405020304" pitchFamily="18" charset="0"/>
            <a:cs typeface="Times New Roman" panose="02020603050405020304" pitchFamily="18" charset="0"/>
          </a:endParaRPr>
        </a:p>
      </dgm:t>
    </dgm:pt>
    <dgm:pt modelId="{473C9012-812F-483C-ACE1-B985ABAC619D}" type="parTrans" cxnId="{7E9CF612-DC52-477C-BB9F-AC2C7DCBBE95}">
      <dgm:prSet/>
      <dgm:spPr/>
      <dgm:t>
        <a:bodyPr/>
        <a:lstStyle/>
        <a:p>
          <a:endParaRPr lang="en-US"/>
        </a:p>
      </dgm:t>
    </dgm:pt>
    <dgm:pt modelId="{BD957419-EC9E-49DA-8BF0-16A866536575}" type="sibTrans" cxnId="{7E9CF612-DC52-477C-BB9F-AC2C7DCBBE95}">
      <dgm:prSet/>
      <dgm:spPr/>
      <dgm:t>
        <a:bodyPr/>
        <a:lstStyle/>
        <a:p>
          <a:endParaRPr lang="en-US"/>
        </a:p>
      </dgm:t>
    </dgm:pt>
    <dgm:pt modelId="{825D21B6-2EDE-4647-BB71-5418FE716936}">
      <dgm:prSet custT="1"/>
      <dgm:spPr/>
      <dgm:t>
        <a:bodyPr/>
        <a:lstStyle/>
        <a:p>
          <a:r>
            <a:rPr lang="en-US" sz="2800" b="1" i="0" baseline="0" dirty="0"/>
            <a:t>Semi-Urgent Emergencies</a:t>
          </a:r>
          <a:endParaRPr lang="en-US" sz="2800" b="1" dirty="0"/>
        </a:p>
      </dgm:t>
    </dgm:pt>
    <dgm:pt modelId="{E54CEB3B-F834-4D5C-A57D-205EE67B6210}" type="parTrans" cxnId="{57E4581B-AA7A-4E9B-99A3-EA6369927B3A}">
      <dgm:prSet/>
      <dgm:spPr/>
      <dgm:t>
        <a:bodyPr/>
        <a:lstStyle/>
        <a:p>
          <a:endParaRPr lang="en-US"/>
        </a:p>
      </dgm:t>
    </dgm:pt>
    <dgm:pt modelId="{6C2F705C-5E6C-43F5-9079-06CBC68F7572}" type="sibTrans" cxnId="{57E4581B-AA7A-4E9B-99A3-EA6369927B3A}">
      <dgm:prSet/>
      <dgm:spPr/>
      <dgm:t>
        <a:bodyPr/>
        <a:lstStyle/>
        <a:p>
          <a:endParaRPr lang="en-US"/>
        </a:p>
      </dgm:t>
    </dgm:pt>
    <dgm:pt modelId="{4ABF5D56-783D-4FAD-984F-0D8ACF31663B}" type="pres">
      <dgm:prSet presAssocID="{8EA81BB2-4043-41AE-B7D5-A1A5A85EB0D8}" presName="linearFlow" presStyleCnt="0">
        <dgm:presLayoutVars>
          <dgm:dir/>
          <dgm:resizeHandles val="exact"/>
        </dgm:presLayoutVars>
      </dgm:prSet>
      <dgm:spPr/>
    </dgm:pt>
    <dgm:pt modelId="{5B98E547-737B-4261-9258-848AAD549821}" type="pres">
      <dgm:prSet presAssocID="{6E10DF0D-1C8E-4014-93A8-5D7E5E8F5E51}" presName="composite" presStyleCnt="0"/>
      <dgm:spPr/>
    </dgm:pt>
    <dgm:pt modelId="{E9CD07AF-C3B2-4571-AEAB-51480E025395}" type="pres">
      <dgm:prSet presAssocID="{6E10DF0D-1C8E-4014-93A8-5D7E5E8F5E51}" presName="imgShp" presStyleLbl="fgImgPlace1" presStyleIdx="0" presStyleCnt="3"/>
      <dgm:spPr/>
    </dgm:pt>
    <dgm:pt modelId="{C8251210-3B48-484D-8BF5-1FE4A54C4A7D}" type="pres">
      <dgm:prSet presAssocID="{6E10DF0D-1C8E-4014-93A8-5D7E5E8F5E51}" presName="txShp" presStyleLbl="node1" presStyleIdx="0" presStyleCnt="3">
        <dgm:presLayoutVars>
          <dgm:bulletEnabled val="1"/>
        </dgm:presLayoutVars>
      </dgm:prSet>
      <dgm:spPr/>
    </dgm:pt>
    <dgm:pt modelId="{6C614B70-C9BE-4A74-90AB-BF9EB770534E}" type="pres">
      <dgm:prSet presAssocID="{7C85C0D9-5D17-44A0-95B7-1887762908D0}" presName="spacing" presStyleCnt="0"/>
      <dgm:spPr/>
    </dgm:pt>
    <dgm:pt modelId="{96665E46-0F7D-4C37-969F-54614DB78985}" type="pres">
      <dgm:prSet presAssocID="{65013334-3522-4C31-A474-AAEA1C19A33E}" presName="composite" presStyleCnt="0"/>
      <dgm:spPr/>
    </dgm:pt>
    <dgm:pt modelId="{2E53B60D-2C89-43BE-B152-663FA843D8A0}" type="pres">
      <dgm:prSet presAssocID="{65013334-3522-4C31-A474-AAEA1C19A33E}" presName="imgShp" presStyleLbl="fgImgPlace1" presStyleIdx="1" presStyleCnt="3"/>
      <dgm:spPr/>
    </dgm:pt>
    <dgm:pt modelId="{623C017E-9DBF-4567-8A48-8C8392110112}" type="pres">
      <dgm:prSet presAssocID="{65013334-3522-4C31-A474-AAEA1C19A33E}" presName="txShp" presStyleLbl="node1" presStyleIdx="1" presStyleCnt="3">
        <dgm:presLayoutVars>
          <dgm:bulletEnabled val="1"/>
        </dgm:presLayoutVars>
      </dgm:prSet>
      <dgm:spPr/>
    </dgm:pt>
    <dgm:pt modelId="{A2FF3686-DAEC-4ADF-B93E-5C9B3EC17863}" type="pres">
      <dgm:prSet presAssocID="{BD957419-EC9E-49DA-8BF0-16A866536575}" presName="spacing" presStyleCnt="0"/>
      <dgm:spPr/>
    </dgm:pt>
    <dgm:pt modelId="{A5E8F669-3F67-45A1-8D7A-A8E2EABBC573}" type="pres">
      <dgm:prSet presAssocID="{825D21B6-2EDE-4647-BB71-5418FE716936}" presName="composite" presStyleCnt="0"/>
      <dgm:spPr/>
    </dgm:pt>
    <dgm:pt modelId="{75623321-7C14-4A88-A8CB-8D28855AA51C}" type="pres">
      <dgm:prSet presAssocID="{825D21B6-2EDE-4647-BB71-5418FE716936}" presName="imgShp" presStyleLbl="fgImgPlace1" presStyleIdx="2" presStyleCnt="3"/>
      <dgm:spPr/>
    </dgm:pt>
    <dgm:pt modelId="{5B13C0CB-FEEF-4FAD-BD89-1841B7EDB284}" type="pres">
      <dgm:prSet presAssocID="{825D21B6-2EDE-4647-BB71-5418FE716936}" presName="txShp" presStyleLbl="node1" presStyleIdx="2" presStyleCnt="3">
        <dgm:presLayoutVars>
          <dgm:bulletEnabled val="1"/>
        </dgm:presLayoutVars>
      </dgm:prSet>
      <dgm:spPr/>
    </dgm:pt>
  </dgm:ptLst>
  <dgm:cxnLst>
    <dgm:cxn modelId="{7E9CF612-DC52-477C-BB9F-AC2C7DCBBE95}" srcId="{8EA81BB2-4043-41AE-B7D5-A1A5A85EB0D8}" destId="{65013334-3522-4C31-A474-AAEA1C19A33E}" srcOrd="1" destOrd="0" parTransId="{473C9012-812F-483C-ACE1-B985ABAC619D}" sibTransId="{BD957419-EC9E-49DA-8BF0-16A866536575}"/>
    <dgm:cxn modelId="{48855915-A5D7-4A7B-BB63-F2469AA8CB94}" type="presOf" srcId="{65013334-3522-4C31-A474-AAEA1C19A33E}" destId="{623C017E-9DBF-4567-8A48-8C8392110112}" srcOrd="0" destOrd="0" presId="urn:microsoft.com/office/officeart/2005/8/layout/vList3"/>
    <dgm:cxn modelId="{57E4581B-AA7A-4E9B-99A3-EA6369927B3A}" srcId="{8EA81BB2-4043-41AE-B7D5-A1A5A85EB0D8}" destId="{825D21B6-2EDE-4647-BB71-5418FE716936}" srcOrd="2" destOrd="0" parTransId="{E54CEB3B-F834-4D5C-A57D-205EE67B6210}" sibTransId="{6C2F705C-5E6C-43F5-9079-06CBC68F7572}"/>
    <dgm:cxn modelId="{B77EE727-0B97-4B5B-99AA-BC1B2920D7E8}" type="presOf" srcId="{825D21B6-2EDE-4647-BB71-5418FE716936}" destId="{5B13C0CB-FEEF-4FAD-BD89-1841B7EDB284}" srcOrd="0" destOrd="0" presId="urn:microsoft.com/office/officeart/2005/8/layout/vList3"/>
    <dgm:cxn modelId="{8931A26D-A57B-4746-B801-F44C780539DA}" srcId="{8EA81BB2-4043-41AE-B7D5-A1A5A85EB0D8}" destId="{6E10DF0D-1C8E-4014-93A8-5D7E5E8F5E51}" srcOrd="0" destOrd="0" parTransId="{B05A2D08-37C0-4A1C-AC4C-9F4B3314D589}" sibTransId="{7C85C0D9-5D17-44A0-95B7-1887762908D0}"/>
    <dgm:cxn modelId="{818507A0-E27F-4377-A110-4E59073FCDA9}" type="presOf" srcId="{6E10DF0D-1C8E-4014-93A8-5D7E5E8F5E51}" destId="{C8251210-3B48-484D-8BF5-1FE4A54C4A7D}" srcOrd="0" destOrd="0" presId="urn:microsoft.com/office/officeart/2005/8/layout/vList3"/>
    <dgm:cxn modelId="{F3F515D6-C11F-4C9D-B617-E4F375E10909}" type="presOf" srcId="{8EA81BB2-4043-41AE-B7D5-A1A5A85EB0D8}" destId="{4ABF5D56-783D-4FAD-984F-0D8ACF31663B}" srcOrd="0" destOrd="0" presId="urn:microsoft.com/office/officeart/2005/8/layout/vList3"/>
    <dgm:cxn modelId="{C51B035B-EAD2-4103-BEAD-FD100CF217E9}" type="presParOf" srcId="{4ABF5D56-783D-4FAD-984F-0D8ACF31663B}" destId="{5B98E547-737B-4261-9258-848AAD549821}" srcOrd="0" destOrd="0" presId="urn:microsoft.com/office/officeart/2005/8/layout/vList3"/>
    <dgm:cxn modelId="{D483C0E6-29C7-47CF-818E-1A996E3DD604}" type="presParOf" srcId="{5B98E547-737B-4261-9258-848AAD549821}" destId="{E9CD07AF-C3B2-4571-AEAB-51480E025395}" srcOrd="0" destOrd="0" presId="urn:microsoft.com/office/officeart/2005/8/layout/vList3"/>
    <dgm:cxn modelId="{E4343F40-46EF-4D28-90D9-7BE3D0CF314D}" type="presParOf" srcId="{5B98E547-737B-4261-9258-848AAD549821}" destId="{C8251210-3B48-484D-8BF5-1FE4A54C4A7D}" srcOrd="1" destOrd="0" presId="urn:microsoft.com/office/officeart/2005/8/layout/vList3"/>
    <dgm:cxn modelId="{1E71134B-C20D-41B6-8EAB-EB81B1A65692}" type="presParOf" srcId="{4ABF5D56-783D-4FAD-984F-0D8ACF31663B}" destId="{6C614B70-C9BE-4A74-90AB-BF9EB770534E}" srcOrd="1" destOrd="0" presId="urn:microsoft.com/office/officeart/2005/8/layout/vList3"/>
    <dgm:cxn modelId="{A8FE8489-C1CB-40D4-B70F-53C8D2DD2050}" type="presParOf" srcId="{4ABF5D56-783D-4FAD-984F-0D8ACF31663B}" destId="{96665E46-0F7D-4C37-969F-54614DB78985}" srcOrd="2" destOrd="0" presId="urn:microsoft.com/office/officeart/2005/8/layout/vList3"/>
    <dgm:cxn modelId="{247937E5-DE53-4553-A479-8CA979D0E4A2}" type="presParOf" srcId="{96665E46-0F7D-4C37-969F-54614DB78985}" destId="{2E53B60D-2C89-43BE-B152-663FA843D8A0}" srcOrd="0" destOrd="0" presId="urn:microsoft.com/office/officeart/2005/8/layout/vList3"/>
    <dgm:cxn modelId="{A6BB1BDD-23B0-42DA-A793-D17B4494A1F5}" type="presParOf" srcId="{96665E46-0F7D-4C37-969F-54614DB78985}" destId="{623C017E-9DBF-4567-8A48-8C8392110112}" srcOrd="1" destOrd="0" presId="urn:microsoft.com/office/officeart/2005/8/layout/vList3"/>
    <dgm:cxn modelId="{C3BE9481-3847-49A6-824F-91E2C5F74176}" type="presParOf" srcId="{4ABF5D56-783D-4FAD-984F-0D8ACF31663B}" destId="{A2FF3686-DAEC-4ADF-B93E-5C9B3EC17863}" srcOrd="3" destOrd="0" presId="urn:microsoft.com/office/officeart/2005/8/layout/vList3"/>
    <dgm:cxn modelId="{8915DC63-3B4F-452D-A627-017430C398C6}" type="presParOf" srcId="{4ABF5D56-783D-4FAD-984F-0D8ACF31663B}" destId="{A5E8F669-3F67-45A1-8D7A-A8E2EABBC573}" srcOrd="4" destOrd="0" presId="urn:microsoft.com/office/officeart/2005/8/layout/vList3"/>
    <dgm:cxn modelId="{4BBD57FB-2FD9-476D-B3F4-8EF94BD4FF2C}" type="presParOf" srcId="{A5E8F669-3F67-45A1-8D7A-A8E2EABBC573}" destId="{75623321-7C14-4A88-A8CB-8D28855AA51C}" srcOrd="0" destOrd="0" presId="urn:microsoft.com/office/officeart/2005/8/layout/vList3"/>
    <dgm:cxn modelId="{DA06B5E0-8E1C-4307-9248-196DA1C41097}" type="presParOf" srcId="{A5E8F669-3F67-45A1-8D7A-A8E2EABBC573}" destId="{5B13C0CB-FEEF-4FAD-BD89-1841B7EDB284}"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966E11-A552-4286-AA1F-1E31DF73822B}"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1FB76553-973A-4391-9B00-1CF6383E4CDD}">
      <dgm:prSet custT="1"/>
      <dgm:spPr/>
      <dgm:t>
        <a:bodyPr/>
        <a:lstStyle/>
        <a:p>
          <a:pPr algn="ctr"/>
          <a:r>
            <a:rPr lang="en-US" sz="4000" b="0" i="0" baseline="0" dirty="0"/>
            <a:t>I. True Emergencies</a:t>
          </a:r>
          <a:endParaRPr lang="en-US" sz="4000" dirty="0"/>
        </a:p>
      </dgm:t>
    </dgm:pt>
    <dgm:pt modelId="{A17FD4DC-B11C-4367-8964-539AD89E1D77}" type="parTrans" cxnId="{7B05B7AA-87F5-43E0-8E52-43235354580D}">
      <dgm:prSet/>
      <dgm:spPr/>
      <dgm:t>
        <a:bodyPr/>
        <a:lstStyle/>
        <a:p>
          <a:endParaRPr lang="en-US"/>
        </a:p>
      </dgm:t>
    </dgm:pt>
    <dgm:pt modelId="{220D657A-ED0E-49C6-AC4E-59C7AB16BE0D}" type="sibTrans" cxnId="{7B05B7AA-87F5-43E0-8E52-43235354580D}">
      <dgm:prSet/>
      <dgm:spPr/>
      <dgm:t>
        <a:bodyPr/>
        <a:lstStyle/>
        <a:p>
          <a:endParaRPr lang="en-US"/>
        </a:p>
      </dgm:t>
    </dgm:pt>
    <dgm:pt modelId="{7E8FD878-A8F1-448A-91BE-EB9E764F5C25}" type="pres">
      <dgm:prSet presAssocID="{55966E11-A552-4286-AA1F-1E31DF73822B}" presName="linear" presStyleCnt="0">
        <dgm:presLayoutVars>
          <dgm:animLvl val="lvl"/>
          <dgm:resizeHandles val="exact"/>
        </dgm:presLayoutVars>
      </dgm:prSet>
      <dgm:spPr/>
    </dgm:pt>
    <dgm:pt modelId="{2A04E16A-7AA4-4EC4-898D-25F37A3393D9}" type="pres">
      <dgm:prSet presAssocID="{1FB76553-973A-4391-9B00-1CF6383E4CDD}" presName="parentText" presStyleLbl="node1" presStyleIdx="0" presStyleCnt="1" custScaleY="49737">
        <dgm:presLayoutVars>
          <dgm:chMax val="0"/>
          <dgm:bulletEnabled val="1"/>
        </dgm:presLayoutVars>
      </dgm:prSet>
      <dgm:spPr/>
    </dgm:pt>
  </dgm:ptLst>
  <dgm:cxnLst>
    <dgm:cxn modelId="{C167BE2B-3D9D-42E8-8A24-96931FFCD6F9}" type="presOf" srcId="{55966E11-A552-4286-AA1F-1E31DF73822B}" destId="{7E8FD878-A8F1-448A-91BE-EB9E764F5C25}" srcOrd="0" destOrd="0" presId="urn:microsoft.com/office/officeart/2005/8/layout/vList2"/>
    <dgm:cxn modelId="{4397D280-5A19-4C29-AD8E-5A9E703E6AD4}" type="presOf" srcId="{1FB76553-973A-4391-9B00-1CF6383E4CDD}" destId="{2A04E16A-7AA4-4EC4-898D-25F37A3393D9}" srcOrd="0" destOrd="0" presId="urn:microsoft.com/office/officeart/2005/8/layout/vList2"/>
    <dgm:cxn modelId="{7B05B7AA-87F5-43E0-8E52-43235354580D}" srcId="{55966E11-A552-4286-AA1F-1E31DF73822B}" destId="{1FB76553-973A-4391-9B00-1CF6383E4CDD}" srcOrd="0" destOrd="0" parTransId="{A17FD4DC-B11C-4367-8964-539AD89E1D77}" sibTransId="{220D657A-ED0E-49C6-AC4E-59C7AB16BE0D}"/>
    <dgm:cxn modelId="{1A1BFB12-2EDD-47BE-A0EC-5A9B05B97386}" type="presParOf" srcId="{7E8FD878-A8F1-448A-91BE-EB9E764F5C25}" destId="{2A04E16A-7AA4-4EC4-898D-25F37A3393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E7E552-0171-47FD-BF48-A64766DB684C}" type="doc">
      <dgm:prSet loTypeId="urn:microsoft.com/office/officeart/2008/layout/VerticalCurvedList" loCatId="list" qsTypeId="urn:microsoft.com/office/officeart/2005/8/quickstyle/3d3" qsCatId="3D" csTypeId="urn:microsoft.com/office/officeart/2005/8/colors/colorful1" csCatId="colorful" phldr="1"/>
      <dgm:spPr/>
      <dgm:t>
        <a:bodyPr/>
        <a:lstStyle/>
        <a:p>
          <a:endParaRPr lang="en-US"/>
        </a:p>
      </dgm:t>
    </dgm:pt>
    <dgm:pt modelId="{6F58AE49-A3F8-4735-85D4-C99397465627}">
      <dgm:prSet phldrT="[Text]"/>
      <dgm:spPr/>
      <dgm:t>
        <a:bodyPr/>
        <a:lstStyle/>
        <a:p>
          <a:pPr>
            <a:buClrTx/>
            <a:buSzTx/>
            <a:buFont typeface="+mj-lt"/>
            <a:buAutoNum type="arabicPeriod"/>
          </a:pPr>
          <a:r>
            <a:rPr kumimoji="0" lang="en-US" altLang="en-US" b="1" i="0" u="none" strike="noStrike" cap="none" normalizeH="0" baseline="0" dirty="0">
              <a:ln/>
              <a:solidFill>
                <a:schemeClr val="tx1"/>
              </a:solidFill>
              <a:effectLst/>
              <a:latin typeface="+mj-lt"/>
              <a:cs typeface="Arial" panose="020B0604020202020204" pitchFamily="34" charset="0"/>
            </a:rPr>
            <a:t>Chemical burns of the cornea and eye</a:t>
          </a:r>
          <a:endParaRPr lang="en-US" b="1" dirty="0">
            <a:solidFill>
              <a:schemeClr val="tx1"/>
            </a:solidFill>
          </a:endParaRPr>
        </a:p>
      </dgm:t>
    </dgm:pt>
    <dgm:pt modelId="{D442F553-1179-4CF1-B12C-BD7154E9F08D}" type="parTrans" cxnId="{144A01E6-301A-475E-91AA-D2606AE051C3}">
      <dgm:prSet/>
      <dgm:spPr/>
      <dgm:t>
        <a:bodyPr/>
        <a:lstStyle/>
        <a:p>
          <a:endParaRPr lang="en-US"/>
        </a:p>
      </dgm:t>
    </dgm:pt>
    <dgm:pt modelId="{D6A7B27C-E4D5-4BF0-AE29-154DF0827BC5}" type="sibTrans" cxnId="{144A01E6-301A-475E-91AA-D2606AE051C3}">
      <dgm:prSet/>
      <dgm:spPr/>
      <dgm:t>
        <a:bodyPr/>
        <a:lstStyle/>
        <a:p>
          <a:endParaRPr lang="en-US"/>
        </a:p>
      </dgm:t>
    </dgm:pt>
    <dgm:pt modelId="{3EC8BE2D-3A2F-46F0-BEBC-D305D9351B8E}">
      <dgm:prSet/>
      <dgm:spPr/>
      <dgm:t>
        <a:bodyPr/>
        <a:lstStyle/>
        <a:p>
          <a:r>
            <a:rPr kumimoji="0" lang="en-US" altLang="en-US" b="1" i="0" u="none" strike="noStrike" cap="none" normalizeH="0" baseline="0" dirty="0">
              <a:ln/>
              <a:solidFill>
                <a:schemeClr val="tx1"/>
              </a:solidFill>
              <a:effectLst/>
              <a:latin typeface="+mj-lt"/>
              <a:cs typeface="Arial" panose="020B0604020202020204" pitchFamily="34" charset="0"/>
            </a:rPr>
            <a:t>Central Retinal Artery Occlusion (CRAO)</a:t>
          </a:r>
        </a:p>
      </dgm:t>
    </dgm:pt>
    <dgm:pt modelId="{E9F0934A-816C-4188-B54B-B395253EC18D}" type="parTrans" cxnId="{3CFD0D8A-FB04-4857-AB0F-59D076E537E5}">
      <dgm:prSet/>
      <dgm:spPr/>
      <dgm:t>
        <a:bodyPr/>
        <a:lstStyle/>
        <a:p>
          <a:endParaRPr lang="en-US"/>
        </a:p>
      </dgm:t>
    </dgm:pt>
    <dgm:pt modelId="{D1E843CD-1ED4-4017-BBB2-3FDB778DEB9B}" type="sibTrans" cxnId="{3CFD0D8A-FB04-4857-AB0F-59D076E537E5}">
      <dgm:prSet/>
      <dgm:spPr/>
      <dgm:t>
        <a:bodyPr/>
        <a:lstStyle/>
        <a:p>
          <a:endParaRPr lang="en-US"/>
        </a:p>
      </dgm:t>
    </dgm:pt>
    <dgm:pt modelId="{49E72F53-0E19-4D37-88F4-3CBD6CCC65FA}">
      <dgm:prSet/>
      <dgm:spPr/>
      <dgm:t>
        <a:bodyPr/>
        <a:lstStyle/>
        <a:p>
          <a:r>
            <a:rPr kumimoji="0" lang="en-US" altLang="en-US" b="1" i="0" u="none" strike="noStrike" cap="none" normalizeH="0" baseline="0" dirty="0">
              <a:ln/>
              <a:solidFill>
                <a:schemeClr val="tx1"/>
              </a:solidFill>
              <a:effectLst/>
              <a:latin typeface="+mj-lt"/>
              <a:cs typeface="Arial" panose="020B0604020202020204" pitchFamily="34" charset="0"/>
            </a:rPr>
            <a:t>Ophthalmic Artery Occlusion</a:t>
          </a:r>
        </a:p>
      </dgm:t>
    </dgm:pt>
    <dgm:pt modelId="{654594BD-1A64-4A6B-843F-585A5107C852}" type="parTrans" cxnId="{B371D47D-807C-4176-BFCE-143472C1B2CF}">
      <dgm:prSet/>
      <dgm:spPr/>
      <dgm:t>
        <a:bodyPr/>
        <a:lstStyle/>
        <a:p>
          <a:endParaRPr lang="en-US"/>
        </a:p>
      </dgm:t>
    </dgm:pt>
    <dgm:pt modelId="{4FE1F884-44E8-4CDB-83A3-8FA80810A5BB}" type="sibTrans" cxnId="{B371D47D-807C-4176-BFCE-143472C1B2CF}">
      <dgm:prSet/>
      <dgm:spPr/>
      <dgm:t>
        <a:bodyPr/>
        <a:lstStyle/>
        <a:p>
          <a:endParaRPr lang="en-US"/>
        </a:p>
      </dgm:t>
    </dgm:pt>
    <dgm:pt modelId="{2979830C-7ECE-4E62-9124-92AD6F16E218}" type="pres">
      <dgm:prSet presAssocID="{95E7E552-0171-47FD-BF48-A64766DB684C}" presName="Name0" presStyleCnt="0">
        <dgm:presLayoutVars>
          <dgm:chMax val="7"/>
          <dgm:chPref val="7"/>
          <dgm:dir/>
        </dgm:presLayoutVars>
      </dgm:prSet>
      <dgm:spPr/>
    </dgm:pt>
    <dgm:pt modelId="{1CFC6E44-0FA1-4A09-85B8-2842F0A977B3}" type="pres">
      <dgm:prSet presAssocID="{95E7E552-0171-47FD-BF48-A64766DB684C}" presName="Name1" presStyleCnt="0"/>
      <dgm:spPr/>
    </dgm:pt>
    <dgm:pt modelId="{5E35ED40-5397-4E10-BADA-592EABB7C1C5}" type="pres">
      <dgm:prSet presAssocID="{95E7E552-0171-47FD-BF48-A64766DB684C}" presName="cycle" presStyleCnt="0"/>
      <dgm:spPr/>
    </dgm:pt>
    <dgm:pt modelId="{3EA1B55C-798B-4CF0-BF4B-489BC16565BD}" type="pres">
      <dgm:prSet presAssocID="{95E7E552-0171-47FD-BF48-A64766DB684C}" presName="srcNode" presStyleLbl="node1" presStyleIdx="0" presStyleCnt="3"/>
      <dgm:spPr/>
    </dgm:pt>
    <dgm:pt modelId="{9B43B7DC-121D-479F-85DA-A43599FA7C15}" type="pres">
      <dgm:prSet presAssocID="{95E7E552-0171-47FD-BF48-A64766DB684C}" presName="conn" presStyleLbl="parChTrans1D2" presStyleIdx="0" presStyleCnt="1"/>
      <dgm:spPr/>
    </dgm:pt>
    <dgm:pt modelId="{538B5139-2F98-4936-B607-4C9C9C690028}" type="pres">
      <dgm:prSet presAssocID="{95E7E552-0171-47FD-BF48-A64766DB684C}" presName="extraNode" presStyleLbl="node1" presStyleIdx="0" presStyleCnt="3"/>
      <dgm:spPr/>
    </dgm:pt>
    <dgm:pt modelId="{970AFAE1-EF84-4E37-AD2A-3F32B4EEACFE}" type="pres">
      <dgm:prSet presAssocID="{95E7E552-0171-47FD-BF48-A64766DB684C}" presName="dstNode" presStyleLbl="node1" presStyleIdx="0" presStyleCnt="3"/>
      <dgm:spPr/>
    </dgm:pt>
    <dgm:pt modelId="{34F078B6-694D-4BFE-B8E6-7C2DC66E37F1}" type="pres">
      <dgm:prSet presAssocID="{6F58AE49-A3F8-4735-85D4-C99397465627}" presName="text_1" presStyleLbl="node1" presStyleIdx="0" presStyleCnt="3">
        <dgm:presLayoutVars>
          <dgm:bulletEnabled val="1"/>
        </dgm:presLayoutVars>
      </dgm:prSet>
      <dgm:spPr/>
    </dgm:pt>
    <dgm:pt modelId="{80B9C306-6A97-43FD-A6BA-79AED568FEF4}" type="pres">
      <dgm:prSet presAssocID="{6F58AE49-A3F8-4735-85D4-C99397465627}" presName="accent_1" presStyleCnt="0"/>
      <dgm:spPr/>
    </dgm:pt>
    <dgm:pt modelId="{9712C6C7-F774-41AD-9443-38C558ED895B}" type="pres">
      <dgm:prSet presAssocID="{6F58AE49-A3F8-4735-85D4-C99397465627}" presName="accentRepeatNode" presStyleLbl="solidFgAcc1" presStyleIdx="0" presStyleCnt="3"/>
      <dgm:spPr/>
    </dgm:pt>
    <dgm:pt modelId="{4F1E7BBD-DDD8-4801-8165-FC9FE661CBCA}" type="pres">
      <dgm:prSet presAssocID="{3EC8BE2D-3A2F-46F0-BEBC-D305D9351B8E}" presName="text_2" presStyleLbl="node1" presStyleIdx="1" presStyleCnt="3">
        <dgm:presLayoutVars>
          <dgm:bulletEnabled val="1"/>
        </dgm:presLayoutVars>
      </dgm:prSet>
      <dgm:spPr/>
    </dgm:pt>
    <dgm:pt modelId="{461D1C14-E652-4813-8501-EFAFEB2E20AA}" type="pres">
      <dgm:prSet presAssocID="{3EC8BE2D-3A2F-46F0-BEBC-D305D9351B8E}" presName="accent_2" presStyleCnt="0"/>
      <dgm:spPr/>
    </dgm:pt>
    <dgm:pt modelId="{B8B3C506-AAA3-41E8-832B-E1E8D18D5932}" type="pres">
      <dgm:prSet presAssocID="{3EC8BE2D-3A2F-46F0-BEBC-D305D9351B8E}" presName="accentRepeatNode" presStyleLbl="solidFgAcc1" presStyleIdx="1" presStyleCnt="3"/>
      <dgm:spPr/>
    </dgm:pt>
    <dgm:pt modelId="{A4E0C627-6AC9-4FB6-85B0-03E373B4FD3D}" type="pres">
      <dgm:prSet presAssocID="{49E72F53-0E19-4D37-88F4-3CBD6CCC65FA}" presName="text_3" presStyleLbl="node1" presStyleIdx="2" presStyleCnt="3">
        <dgm:presLayoutVars>
          <dgm:bulletEnabled val="1"/>
        </dgm:presLayoutVars>
      </dgm:prSet>
      <dgm:spPr/>
    </dgm:pt>
    <dgm:pt modelId="{EFF59243-212D-4D22-B750-EF069A96C9D7}" type="pres">
      <dgm:prSet presAssocID="{49E72F53-0E19-4D37-88F4-3CBD6CCC65FA}" presName="accent_3" presStyleCnt="0"/>
      <dgm:spPr/>
    </dgm:pt>
    <dgm:pt modelId="{3C10FD29-2C2E-40D7-855B-2C5715D06245}" type="pres">
      <dgm:prSet presAssocID="{49E72F53-0E19-4D37-88F4-3CBD6CCC65FA}" presName="accentRepeatNode" presStyleLbl="solidFgAcc1" presStyleIdx="2" presStyleCnt="3"/>
      <dgm:spPr/>
    </dgm:pt>
  </dgm:ptLst>
  <dgm:cxnLst>
    <dgm:cxn modelId="{F9D5EC44-88A0-43BD-8CF1-9C7E763EA87F}" type="presOf" srcId="{6F58AE49-A3F8-4735-85D4-C99397465627}" destId="{34F078B6-694D-4BFE-B8E6-7C2DC66E37F1}" srcOrd="0" destOrd="0" presId="urn:microsoft.com/office/officeart/2008/layout/VerticalCurvedList"/>
    <dgm:cxn modelId="{BA70C669-6D89-4AAA-A12D-CF38E9958C5B}" type="presOf" srcId="{95E7E552-0171-47FD-BF48-A64766DB684C}" destId="{2979830C-7ECE-4E62-9124-92AD6F16E218}" srcOrd="0" destOrd="0" presId="urn:microsoft.com/office/officeart/2008/layout/VerticalCurvedList"/>
    <dgm:cxn modelId="{B371D47D-807C-4176-BFCE-143472C1B2CF}" srcId="{95E7E552-0171-47FD-BF48-A64766DB684C}" destId="{49E72F53-0E19-4D37-88F4-3CBD6CCC65FA}" srcOrd="2" destOrd="0" parTransId="{654594BD-1A64-4A6B-843F-585A5107C852}" sibTransId="{4FE1F884-44E8-4CDB-83A3-8FA80810A5BB}"/>
    <dgm:cxn modelId="{3CFD0D8A-FB04-4857-AB0F-59D076E537E5}" srcId="{95E7E552-0171-47FD-BF48-A64766DB684C}" destId="{3EC8BE2D-3A2F-46F0-BEBC-D305D9351B8E}" srcOrd="1" destOrd="0" parTransId="{E9F0934A-816C-4188-B54B-B395253EC18D}" sibTransId="{D1E843CD-1ED4-4017-BBB2-3FDB778DEB9B}"/>
    <dgm:cxn modelId="{21EDB4A9-2650-4AA7-BE30-29948D6B369D}" type="presOf" srcId="{3EC8BE2D-3A2F-46F0-BEBC-D305D9351B8E}" destId="{4F1E7BBD-DDD8-4801-8165-FC9FE661CBCA}" srcOrd="0" destOrd="0" presId="urn:microsoft.com/office/officeart/2008/layout/VerticalCurvedList"/>
    <dgm:cxn modelId="{376C51AE-80CA-4BB8-9C6E-0B1161F6CF3A}" type="presOf" srcId="{D6A7B27C-E4D5-4BF0-AE29-154DF0827BC5}" destId="{9B43B7DC-121D-479F-85DA-A43599FA7C15}" srcOrd="0" destOrd="0" presId="urn:microsoft.com/office/officeart/2008/layout/VerticalCurvedList"/>
    <dgm:cxn modelId="{46A810D4-A26B-4409-A58D-C93A1530AE5A}" type="presOf" srcId="{49E72F53-0E19-4D37-88F4-3CBD6CCC65FA}" destId="{A4E0C627-6AC9-4FB6-85B0-03E373B4FD3D}" srcOrd="0" destOrd="0" presId="urn:microsoft.com/office/officeart/2008/layout/VerticalCurvedList"/>
    <dgm:cxn modelId="{144A01E6-301A-475E-91AA-D2606AE051C3}" srcId="{95E7E552-0171-47FD-BF48-A64766DB684C}" destId="{6F58AE49-A3F8-4735-85D4-C99397465627}" srcOrd="0" destOrd="0" parTransId="{D442F553-1179-4CF1-B12C-BD7154E9F08D}" sibTransId="{D6A7B27C-E4D5-4BF0-AE29-154DF0827BC5}"/>
    <dgm:cxn modelId="{7541D619-53FE-4A18-9F97-F6024402778D}" type="presParOf" srcId="{2979830C-7ECE-4E62-9124-92AD6F16E218}" destId="{1CFC6E44-0FA1-4A09-85B8-2842F0A977B3}" srcOrd="0" destOrd="0" presId="urn:microsoft.com/office/officeart/2008/layout/VerticalCurvedList"/>
    <dgm:cxn modelId="{55AC2520-C9FF-46CA-9EDF-10BC320C3DB7}" type="presParOf" srcId="{1CFC6E44-0FA1-4A09-85B8-2842F0A977B3}" destId="{5E35ED40-5397-4E10-BADA-592EABB7C1C5}" srcOrd="0" destOrd="0" presId="urn:microsoft.com/office/officeart/2008/layout/VerticalCurvedList"/>
    <dgm:cxn modelId="{8C6F8E9D-4AFE-4522-84EA-AA383BB4DD4A}" type="presParOf" srcId="{5E35ED40-5397-4E10-BADA-592EABB7C1C5}" destId="{3EA1B55C-798B-4CF0-BF4B-489BC16565BD}" srcOrd="0" destOrd="0" presId="urn:microsoft.com/office/officeart/2008/layout/VerticalCurvedList"/>
    <dgm:cxn modelId="{A35B25B8-CB92-41C9-82F8-A45D31BCA64D}" type="presParOf" srcId="{5E35ED40-5397-4E10-BADA-592EABB7C1C5}" destId="{9B43B7DC-121D-479F-85DA-A43599FA7C15}" srcOrd="1" destOrd="0" presId="urn:microsoft.com/office/officeart/2008/layout/VerticalCurvedList"/>
    <dgm:cxn modelId="{6AE3F9AC-9F78-4660-8FCF-AA3B9C6CBEEE}" type="presParOf" srcId="{5E35ED40-5397-4E10-BADA-592EABB7C1C5}" destId="{538B5139-2F98-4936-B607-4C9C9C690028}" srcOrd="2" destOrd="0" presId="urn:microsoft.com/office/officeart/2008/layout/VerticalCurvedList"/>
    <dgm:cxn modelId="{407468FA-6E3A-4308-AB95-52B1BFA8BECF}" type="presParOf" srcId="{5E35ED40-5397-4E10-BADA-592EABB7C1C5}" destId="{970AFAE1-EF84-4E37-AD2A-3F32B4EEACFE}" srcOrd="3" destOrd="0" presId="urn:microsoft.com/office/officeart/2008/layout/VerticalCurvedList"/>
    <dgm:cxn modelId="{CACD6558-5172-4515-9BAD-C466C3BDD7C6}" type="presParOf" srcId="{1CFC6E44-0FA1-4A09-85B8-2842F0A977B3}" destId="{34F078B6-694D-4BFE-B8E6-7C2DC66E37F1}" srcOrd="1" destOrd="0" presId="urn:microsoft.com/office/officeart/2008/layout/VerticalCurvedList"/>
    <dgm:cxn modelId="{DDEED4BC-848E-4236-BF16-22C2A1798860}" type="presParOf" srcId="{1CFC6E44-0FA1-4A09-85B8-2842F0A977B3}" destId="{80B9C306-6A97-43FD-A6BA-79AED568FEF4}" srcOrd="2" destOrd="0" presId="urn:microsoft.com/office/officeart/2008/layout/VerticalCurvedList"/>
    <dgm:cxn modelId="{E70410F9-222D-47BD-93F0-CEF10EF979EC}" type="presParOf" srcId="{80B9C306-6A97-43FD-A6BA-79AED568FEF4}" destId="{9712C6C7-F774-41AD-9443-38C558ED895B}" srcOrd="0" destOrd="0" presId="urn:microsoft.com/office/officeart/2008/layout/VerticalCurvedList"/>
    <dgm:cxn modelId="{FE66278C-02F3-498C-A98B-A3EECB189913}" type="presParOf" srcId="{1CFC6E44-0FA1-4A09-85B8-2842F0A977B3}" destId="{4F1E7BBD-DDD8-4801-8165-FC9FE661CBCA}" srcOrd="3" destOrd="0" presId="urn:microsoft.com/office/officeart/2008/layout/VerticalCurvedList"/>
    <dgm:cxn modelId="{4C253161-49EE-4B08-9AA7-6F5DF087A4AB}" type="presParOf" srcId="{1CFC6E44-0FA1-4A09-85B8-2842F0A977B3}" destId="{461D1C14-E652-4813-8501-EFAFEB2E20AA}" srcOrd="4" destOrd="0" presId="urn:microsoft.com/office/officeart/2008/layout/VerticalCurvedList"/>
    <dgm:cxn modelId="{CFDA548A-C97C-43CF-9DDF-682B4F2B29CA}" type="presParOf" srcId="{461D1C14-E652-4813-8501-EFAFEB2E20AA}" destId="{B8B3C506-AAA3-41E8-832B-E1E8D18D5932}" srcOrd="0" destOrd="0" presId="urn:microsoft.com/office/officeart/2008/layout/VerticalCurvedList"/>
    <dgm:cxn modelId="{2B6EFEBA-7201-4D97-A541-55E28991400D}" type="presParOf" srcId="{1CFC6E44-0FA1-4A09-85B8-2842F0A977B3}" destId="{A4E0C627-6AC9-4FB6-85B0-03E373B4FD3D}" srcOrd="5" destOrd="0" presId="urn:microsoft.com/office/officeart/2008/layout/VerticalCurvedList"/>
    <dgm:cxn modelId="{63DBB2F7-C8F7-4582-8A18-B908FB1C1873}" type="presParOf" srcId="{1CFC6E44-0FA1-4A09-85B8-2842F0A977B3}" destId="{EFF59243-212D-4D22-B750-EF069A96C9D7}" srcOrd="6" destOrd="0" presId="urn:microsoft.com/office/officeart/2008/layout/VerticalCurvedList"/>
    <dgm:cxn modelId="{1FF5B171-A301-47B0-80B0-9F1AF5BD21C3}" type="presParOf" srcId="{EFF59243-212D-4D22-B750-EF069A96C9D7}" destId="{3C10FD29-2C2E-40D7-855B-2C5715D06245}"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966E11-A552-4286-AA1F-1E31DF73822B}"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1FB76553-973A-4391-9B00-1CF6383E4CDD}">
      <dgm:prSet custT="1"/>
      <dgm:spPr/>
      <dgm:t>
        <a:bodyPr/>
        <a:lstStyle/>
        <a:p>
          <a:pPr algn="ctr"/>
          <a:r>
            <a:rPr lang="en-US" sz="4000" b="0" i="0" baseline="0" dirty="0"/>
            <a:t>II. Urgent Emergencies</a:t>
          </a:r>
          <a:endParaRPr lang="en-US" sz="4000" dirty="0"/>
        </a:p>
      </dgm:t>
    </dgm:pt>
    <dgm:pt modelId="{A17FD4DC-B11C-4367-8964-539AD89E1D77}" type="parTrans" cxnId="{7B05B7AA-87F5-43E0-8E52-43235354580D}">
      <dgm:prSet/>
      <dgm:spPr/>
      <dgm:t>
        <a:bodyPr/>
        <a:lstStyle/>
        <a:p>
          <a:endParaRPr lang="en-US"/>
        </a:p>
      </dgm:t>
    </dgm:pt>
    <dgm:pt modelId="{220D657A-ED0E-49C6-AC4E-59C7AB16BE0D}" type="sibTrans" cxnId="{7B05B7AA-87F5-43E0-8E52-43235354580D}">
      <dgm:prSet/>
      <dgm:spPr/>
      <dgm:t>
        <a:bodyPr/>
        <a:lstStyle/>
        <a:p>
          <a:endParaRPr lang="en-US"/>
        </a:p>
      </dgm:t>
    </dgm:pt>
    <dgm:pt modelId="{7E8FD878-A8F1-448A-91BE-EB9E764F5C25}" type="pres">
      <dgm:prSet presAssocID="{55966E11-A552-4286-AA1F-1E31DF73822B}" presName="linear" presStyleCnt="0">
        <dgm:presLayoutVars>
          <dgm:animLvl val="lvl"/>
          <dgm:resizeHandles val="exact"/>
        </dgm:presLayoutVars>
      </dgm:prSet>
      <dgm:spPr/>
    </dgm:pt>
    <dgm:pt modelId="{2A04E16A-7AA4-4EC4-898D-25F37A3393D9}" type="pres">
      <dgm:prSet presAssocID="{1FB76553-973A-4391-9B00-1CF6383E4CDD}" presName="parentText" presStyleLbl="node1" presStyleIdx="0" presStyleCnt="1" custScaleY="49737">
        <dgm:presLayoutVars>
          <dgm:chMax val="0"/>
          <dgm:bulletEnabled val="1"/>
        </dgm:presLayoutVars>
      </dgm:prSet>
      <dgm:spPr/>
    </dgm:pt>
  </dgm:ptLst>
  <dgm:cxnLst>
    <dgm:cxn modelId="{C167BE2B-3D9D-42E8-8A24-96931FFCD6F9}" type="presOf" srcId="{55966E11-A552-4286-AA1F-1E31DF73822B}" destId="{7E8FD878-A8F1-448A-91BE-EB9E764F5C25}" srcOrd="0" destOrd="0" presId="urn:microsoft.com/office/officeart/2005/8/layout/vList2"/>
    <dgm:cxn modelId="{4397D280-5A19-4C29-AD8E-5A9E703E6AD4}" type="presOf" srcId="{1FB76553-973A-4391-9B00-1CF6383E4CDD}" destId="{2A04E16A-7AA4-4EC4-898D-25F37A3393D9}" srcOrd="0" destOrd="0" presId="urn:microsoft.com/office/officeart/2005/8/layout/vList2"/>
    <dgm:cxn modelId="{7B05B7AA-87F5-43E0-8E52-43235354580D}" srcId="{55966E11-A552-4286-AA1F-1E31DF73822B}" destId="{1FB76553-973A-4391-9B00-1CF6383E4CDD}" srcOrd="0" destOrd="0" parTransId="{A17FD4DC-B11C-4367-8964-539AD89E1D77}" sibTransId="{220D657A-ED0E-49C6-AC4E-59C7AB16BE0D}"/>
    <dgm:cxn modelId="{1A1BFB12-2EDD-47BE-A0EC-5A9B05B97386}" type="presParOf" srcId="{7E8FD878-A8F1-448A-91BE-EB9E764F5C25}" destId="{2A04E16A-7AA4-4EC4-898D-25F37A3393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B2BF8C-AA1E-4C7E-B12D-7F4A5DA66535}" type="doc">
      <dgm:prSet loTypeId="urn:microsoft.com/office/officeart/2005/8/layout/vList2" loCatId="list" qsTypeId="urn:microsoft.com/office/officeart/2005/8/quickstyle/simple5" qsCatId="simple" csTypeId="urn:microsoft.com/office/officeart/2005/8/colors/accent1_4" csCatId="accent1"/>
      <dgm:spPr/>
      <dgm:t>
        <a:bodyPr/>
        <a:lstStyle/>
        <a:p>
          <a:endParaRPr lang="en-US"/>
        </a:p>
      </dgm:t>
    </dgm:pt>
    <dgm:pt modelId="{D0E908B7-8085-4C6E-AA05-BFF8FD5178FB}">
      <dgm:prSet/>
      <dgm:spPr/>
      <dgm:t>
        <a:bodyPr/>
        <a:lstStyle/>
        <a:p>
          <a:r>
            <a:rPr lang="en-US" b="1" i="0" baseline="0" dirty="0">
              <a:solidFill>
                <a:schemeClr val="tx1"/>
              </a:solidFill>
            </a:rPr>
            <a:t>Note: Vision should be checked periodically — every 4 hours or as required.</a:t>
          </a:r>
          <a:endParaRPr lang="en-US" dirty="0">
            <a:solidFill>
              <a:schemeClr val="tx1"/>
            </a:solidFill>
          </a:endParaRPr>
        </a:p>
      </dgm:t>
    </dgm:pt>
    <dgm:pt modelId="{FDAD08F5-DEEF-4F57-B633-5DCC4AB39C36}" type="parTrans" cxnId="{828CCFA9-0300-48A1-BC50-B65D7B354836}">
      <dgm:prSet/>
      <dgm:spPr/>
      <dgm:t>
        <a:bodyPr/>
        <a:lstStyle/>
        <a:p>
          <a:endParaRPr lang="en-US"/>
        </a:p>
      </dgm:t>
    </dgm:pt>
    <dgm:pt modelId="{879C214D-CC92-4CBA-A3E2-2F5415AD4986}" type="sibTrans" cxnId="{828CCFA9-0300-48A1-BC50-B65D7B354836}">
      <dgm:prSet/>
      <dgm:spPr/>
      <dgm:t>
        <a:bodyPr/>
        <a:lstStyle/>
        <a:p>
          <a:endParaRPr lang="en-US"/>
        </a:p>
      </dgm:t>
    </dgm:pt>
    <dgm:pt modelId="{CDD27C63-2EBB-4308-87FA-A1F5DC8BC4F6}" type="pres">
      <dgm:prSet presAssocID="{1FB2BF8C-AA1E-4C7E-B12D-7F4A5DA66535}" presName="linear" presStyleCnt="0">
        <dgm:presLayoutVars>
          <dgm:animLvl val="lvl"/>
          <dgm:resizeHandles val="exact"/>
        </dgm:presLayoutVars>
      </dgm:prSet>
      <dgm:spPr/>
    </dgm:pt>
    <dgm:pt modelId="{25ACE81D-ED9D-4798-9405-8C6494868C54}" type="pres">
      <dgm:prSet presAssocID="{D0E908B7-8085-4C6E-AA05-BFF8FD5178FB}" presName="parentText" presStyleLbl="node1" presStyleIdx="0" presStyleCnt="1" custLinFactNeighborX="-107" custLinFactNeighborY="8022">
        <dgm:presLayoutVars>
          <dgm:chMax val="0"/>
          <dgm:bulletEnabled val="1"/>
        </dgm:presLayoutVars>
      </dgm:prSet>
      <dgm:spPr/>
    </dgm:pt>
  </dgm:ptLst>
  <dgm:cxnLst>
    <dgm:cxn modelId="{46D4DB3B-5A56-4E42-9C02-AFF9F37BE5D0}" type="presOf" srcId="{D0E908B7-8085-4C6E-AA05-BFF8FD5178FB}" destId="{25ACE81D-ED9D-4798-9405-8C6494868C54}" srcOrd="0" destOrd="0" presId="urn:microsoft.com/office/officeart/2005/8/layout/vList2"/>
    <dgm:cxn modelId="{FA9BEB48-D897-45B8-AF54-1854107CDC13}" type="presOf" srcId="{1FB2BF8C-AA1E-4C7E-B12D-7F4A5DA66535}" destId="{CDD27C63-2EBB-4308-87FA-A1F5DC8BC4F6}" srcOrd="0" destOrd="0" presId="urn:microsoft.com/office/officeart/2005/8/layout/vList2"/>
    <dgm:cxn modelId="{828CCFA9-0300-48A1-BC50-B65D7B354836}" srcId="{1FB2BF8C-AA1E-4C7E-B12D-7F4A5DA66535}" destId="{D0E908B7-8085-4C6E-AA05-BFF8FD5178FB}" srcOrd="0" destOrd="0" parTransId="{FDAD08F5-DEEF-4F57-B633-5DCC4AB39C36}" sibTransId="{879C214D-CC92-4CBA-A3E2-2F5415AD4986}"/>
    <dgm:cxn modelId="{FD7ED14F-281E-416C-B68A-50C62554DE0C}" type="presParOf" srcId="{CDD27C63-2EBB-4308-87FA-A1F5DC8BC4F6}" destId="{25ACE81D-ED9D-4798-9405-8C6494868C54}"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5966E11-A552-4286-AA1F-1E31DF73822B}"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1FB76553-973A-4391-9B00-1CF6383E4CDD}">
      <dgm:prSet custT="1"/>
      <dgm:spPr/>
      <dgm:t>
        <a:bodyPr/>
        <a:lstStyle/>
        <a:p>
          <a:pPr algn="ctr"/>
          <a:r>
            <a:rPr lang="en-US" sz="4000" b="0" i="0" baseline="0" dirty="0"/>
            <a:t>III. Semi-Urgent Emergencies</a:t>
          </a:r>
          <a:endParaRPr lang="en-US" sz="4000" dirty="0"/>
        </a:p>
      </dgm:t>
    </dgm:pt>
    <dgm:pt modelId="{A17FD4DC-B11C-4367-8964-539AD89E1D77}" type="parTrans" cxnId="{7B05B7AA-87F5-43E0-8E52-43235354580D}">
      <dgm:prSet/>
      <dgm:spPr/>
      <dgm:t>
        <a:bodyPr/>
        <a:lstStyle/>
        <a:p>
          <a:endParaRPr lang="en-US"/>
        </a:p>
      </dgm:t>
    </dgm:pt>
    <dgm:pt modelId="{220D657A-ED0E-49C6-AC4E-59C7AB16BE0D}" type="sibTrans" cxnId="{7B05B7AA-87F5-43E0-8E52-43235354580D}">
      <dgm:prSet/>
      <dgm:spPr/>
      <dgm:t>
        <a:bodyPr/>
        <a:lstStyle/>
        <a:p>
          <a:endParaRPr lang="en-US"/>
        </a:p>
      </dgm:t>
    </dgm:pt>
    <dgm:pt modelId="{7E8FD878-A8F1-448A-91BE-EB9E764F5C25}" type="pres">
      <dgm:prSet presAssocID="{55966E11-A552-4286-AA1F-1E31DF73822B}" presName="linear" presStyleCnt="0">
        <dgm:presLayoutVars>
          <dgm:animLvl val="lvl"/>
          <dgm:resizeHandles val="exact"/>
        </dgm:presLayoutVars>
      </dgm:prSet>
      <dgm:spPr/>
    </dgm:pt>
    <dgm:pt modelId="{2A04E16A-7AA4-4EC4-898D-25F37A3393D9}" type="pres">
      <dgm:prSet presAssocID="{1FB76553-973A-4391-9B00-1CF6383E4CDD}" presName="parentText" presStyleLbl="node1" presStyleIdx="0" presStyleCnt="1" custScaleY="49737">
        <dgm:presLayoutVars>
          <dgm:chMax val="0"/>
          <dgm:bulletEnabled val="1"/>
        </dgm:presLayoutVars>
      </dgm:prSet>
      <dgm:spPr/>
    </dgm:pt>
  </dgm:ptLst>
  <dgm:cxnLst>
    <dgm:cxn modelId="{C167BE2B-3D9D-42E8-8A24-96931FFCD6F9}" type="presOf" srcId="{55966E11-A552-4286-AA1F-1E31DF73822B}" destId="{7E8FD878-A8F1-448A-91BE-EB9E764F5C25}" srcOrd="0" destOrd="0" presId="urn:microsoft.com/office/officeart/2005/8/layout/vList2"/>
    <dgm:cxn modelId="{4397D280-5A19-4C29-AD8E-5A9E703E6AD4}" type="presOf" srcId="{1FB76553-973A-4391-9B00-1CF6383E4CDD}" destId="{2A04E16A-7AA4-4EC4-898D-25F37A3393D9}" srcOrd="0" destOrd="0" presId="urn:microsoft.com/office/officeart/2005/8/layout/vList2"/>
    <dgm:cxn modelId="{7B05B7AA-87F5-43E0-8E52-43235354580D}" srcId="{55966E11-A552-4286-AA1F-1E31DF73822B}" destId="{1FB76553-973A-4391-9B00-1CF6383E4CDD}" srcOrd="0" destOrd="0" parTransId="{A17FD4DC-B11C-4367-8964-539AD89E1D77}" sibTransId="{220D657A-ED0E-49C6-AC4E-59C7AB16BE0D}"/>
    <dgm:cxn modelId="{1A1BFB12-2EDD-47BE-A0EC-5A9B05B97386}" type="presParOf" srcId="{7E8FD878-A8F1-448A-91BE-EB9E764F5C25}" destId="{2A04E16A-7AA4-4EC4-898D-25F37A3393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DBE0EE-6D15-46C0-984C-745DDE983D4B}"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7E357E5D-F8BB-4417-B2A6-79D2588ADB99}">
      <dgm:prSet custT="1"/>
      <dgm:spPr/>
      <dgm:t>
        <a:bodyPr/>
        <a:lstStyle/>
        <a:p>
          <a:pPr algn="ctr"/>
          <a:r>
            <a:rPr lang="en-US" sz="3600" b="1" dirty="0">
              <a:latin typeface="Calibri" panose="020F0502020204030204" pitchFamily="34" charset="0"/>
              <a:cs typeface="Calibri" panose="020F0502020204030204" pitchFamily="34" charset="0"/>
            </a:rPr>
            <a:t>Objectives</a:t>
          </a:r>
        </a:p>
      </dgm:t>
    </dgm:pt>
    <dgm:pt modelId="{AE8EA095-494E-441F-A6A9-595C9847EC29}" type="parTrans" cxnId="{31160F0B-EB36-4C3C-805D-395ED61DFD37}">
      <dgm:prSet/>
      <dgm:spPr/>
      <dgm:t>
        <a:bodyPr/>
        <a:lstStyle/>
        <a:p>
          <a:endParaRPr lang="en-US"/>
        </a:p>
      </dgm:t>
    </dgm:pt>
    <dgm:pt modelId="{65B83D68-E780-4E6A-8414-3D206CDCA19D}" type="sibTrans" cxnId="{31160F0B-EB36-4C3C-805D-395ED61DFD37}">
      <dgm:prSet/>
      <dgm:spPr/>
      <dgm:t>
        <a:bodyPr/>
        <a:lstStyle/>
        <a:p>
          <a:endParaRPr lang="en-US"/>
        </a:p>
      </dgm:t>
    </dgm:pt>
    <dgm:pt modelId="{50A82C7F-F41E-4C9D-A4D9-AEFE6A0AF345}" type="pres">
      <dgm:prSet presAssocID="{B6DBE0EE-6D15-46C0-984C-745DDE983D4B}" presName="linear" presStyleCnt="0">
        <dgm:presLayoutVars>
          <dgm:animLvl val="lvl"/>
          <dgm:resizeHandles val="exact"/>
        </dgm:presLayoutVars>
      </dgm:prSet>
      <dgm:spPr/>
    </dgm:pt>
    <dgm:pt modelId="{514A7303-2BEB-407D-AF22-012FB7B16F55}" type="pres">
      <dgm:prSet presAssocID="{7E357E5D-F8BB-4417-B2A6-79D2588ADB99}" presName="parentText" presStyleLbl="node1" presStyleIdx="0" presStyleCnt="1" custScaleY="74740">
        <dgm:presLayoutVars>
          <dgm:chMax val="0"/>
          <dgm:bulletEnabled val="1"/>
        </dgm:presLayoutVars>
      </dgm:prSet>
      <dgm:spPr/>
    </dgm:pt>
  </dgm:ptLst>
  <dgm:cxnLst>
    <dgm:cxn modelId="{31160F0B-EB36-4C3C-805D-395ED61DFD37}" srcId="{B6DBE0EE-6D15-46C0-984C-745DDE983D4B}" destId="{7E357E5D-F8BB-4417-B2A6-79D2588ADB99}" srcOrd="0" destOrd="0" parTransId="{AE8EA095-494E-441F-A6A9-595C9847EC29}" sibTransId="{65B83D68-E780-4E6A-8414-3D206CDCA19D}"/>
    <dgm:cxn modelId="{8C652185-2EEE-4B1B-845D-A1B094E3519A}" type="presOf" srcId="{B6DBE0EE-6D15-46C0-984C-745DDE983D4B}" destId="{50A82C7F-F41E-4C9D-A4D9-AEFE6A0AF345}" srcOrd="0" destOrd="0" presId="urn:microsoft.com/office/officeart/2005/8/layout/vList2"/>
    <dgm:cxn modelId="{60725297-135D-4CF9-B648-E8325F902F0F}" type="presOf" srcId="{7E357E5D-F8BB-4417-B2A6-79D2588ADB99}" destId="{514A7303-2BEB-407D-AF22-012FB7B16F55}" srcOrd="0" destOrd="0" presId="urn:microsoft.com/office/officeart/2005/8/layout/vList2"/>
    <dgm:cxn modelId="{EECA31A9-A43C-4ACD-B5EA-EE0D14053036}" type="presParOf" srcId="{50A82C7F-F41E-4C9D-A4D9-AEFE6A0AF345}" destId="{514A7303-2BEB-407D-AF22-012FB7B16F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8755C8A-6248-4D29-8D4F-66457D833F19}" type="doc">
      <dgm:prSet loTypeId="urn:microsoft.com/office/officeart/2005/8/layout/target3" loCatId="list" qsTypeId="urn:microsoft.com/office/officeart/2005/8/quickstyle/simple2" qsCatId="simple" csTypeId="urn:microsoft.com/office/officeart/2005/8/colors/accent0_3" csCatId="mainScheme" phldr="1"/>
      <dgm:spPr/>
      <dgm:t>
        <a:bodyPr/>
        <a:lstStyle/>
        <a:p>
          <a:endParaRPr lang="en-US"/>
        </a:p>
      </dgm:t>
    </dgm:pt>
    <dgm:pt modelId="{9B7497DA-8FC3-445E-A781-02C27DC2E904}">
      <dgm:prSet/>
      <dgm:spPr/>
      <dgm:t>
        <a:bodyPr/>
        <a:lstStyle/>
        <a:p>
          <a:r>
            <a:rPr lang="en-US" b="1" dirty="0">
              <a:latin typeface="Calibri" panose="020F0502020204030204" pitchFamily="34" charset="0"/>
              <a:cs typeface="Calibri" panose="020F0502020204030204" pitchFamily="34" charset="0"/>
            </a:rPr>
            <a:t>Understand evaluation protocols</a:t>
          </a:r>
        </a:p>
      </dgm:t>
    </dgm:pt>
    <dgm:pt modelId="{05D31722-3912-4F3D-8F7D-EFD339651366}" type="parTrans" cxnId="{886A87E2-C0F5-423F-986F-3FDDD1805BD6}">
      <dgm:prSet/>
      <dgm:spPr/>
      <dgm:t>
        <a:bodyPr/>
        <a:lstStyle/>
        <a:p>
          <a:endParaRPr lang="en-US"/>
        </a:p>
      </dgm:t>
    </dgm:pt>
    <dgm:pt modelId="{84A24DE8-2F73-4A50-B149-EBF2A1A971F7}" type="sibTrans" cxnId="{886A87E2-C0F5-423F-986F-3FDDD1805BD6}">
      <dgm:prSet/>
      <dgm:spPr/>
      <dgm:t>
        <a:bodyPr/>
        <a:lstStyle/>
        <a:p>
          <a:endParaRPr lang="en-US"/>
        </a:p>
      </dgm:t>
    </dgm:pt>
    <dgm:pt modelId="{EBA8C580-D75B-4291-B8B6-966CF1559ABE}">
      <dgm:prSet/>
      <dgm:spPr/>
      <dgm:t>
        <a:bodyPr/>
        <a:lstStyle/>
        <a:p>
          <a:r>
            <a:rPr lang="en-US" b="1" dirty="0">
              <a:latin typeface="Calibri" panose="020F0502020204030204" pitchFamily="34" charset="0"/>
              <a:cs typeface="Calibri" panose="020F0502020204030204" pitchFamily="34" charset="0"/>
            </a:rPr>
            <a:t>Learn </a:t>
          </a:r>
          <a:r>
            <a:rPr lang="en-US" b="1" dirty="0" err="1">
              <a:latin typeface="Calibri" panose="020F0502020204030204" pitchFamily="34" charset="0"/>
              <a:cs typeface="Calibri" panose="020F0502020204030204" pitchFamily="34" charset="0"/>
            </a:rPr>
            <a:t>stabilisation</a:t>
          </a:r>
          <a:r>
            <a:rPr lang="en-US" b="1" dirty="0">
              <a:latin typeface="Calibri" panose="020F0502020204030204" pitchFamily="34" charset="0"/>
              <a:cs typeface="Calibri" panose="020F0502020204030204" pitchFamily="34" charset="0"/>
            </a:rPr>
            <a:t> techniques</a:t>
          </a:r>
        </a:p>
      </dgm:t>
    </dgm:pt>
    <dgm:pt modelId="{76D63FDB-E6BE-4EE6-958C-35C2A17CC5F5}" type="parTrans" cxnId="{4081FCCE-5350-41FC-92E9-76D5F723D9F2}">
      <dgm:prSet/>
      <dgm:spPr/>
      <dgm:t>
        <a:bodyPr/>
        <a:lstStyle/>
        <a:p>
          <a:endParaRPr lang="en-US"/>
        </a:p>
      </dgm:t>
    </dgm:pt>
    <dgm:pt modelId="{0D0461E6-2422-49F4-9192-1ABA68D4F6E0}" type="sibTrans" cxnId="{4081FCCE-5350-41FC-92E9-76D5F723D9F2}">
      <dgm:prSet/>
      <dgm:spPr/>
      <dgm:t>
        <a:bodyPr/>
        <a:lstStyle/>
        <a:p>
          <a:endParaRPr lang="en-US"/>
        </a:p>
      </dgm:t>
    </dgm:pt>
    <dgm:pt modelId="{EC36C967-1D4D-4FB2-A086-7CA328AE61DB}">
      <dgm:prSet/>
      <dgm:spPr/>
      <dgm:t>
        <a:bodyPr/>
        <a:lstStyle/>
        <a:p>
          <a:r>
            <a:rPr lang="en-US" b="1" dirty="0">
              <a:latin typeface="Calibri" panose="020F0502020204030204" pitchFamily="34" charset="0"/>
              <a:cs typeface="Calibri" panose="020F0502020204030204" pitchFamily="34" charset="0"/>
            </a:rPr>
            <a:t>Recognize indications for referral</a:t>
          </a:r>
        </a:p>
      </dgm:t>
    </dgm:pt>
    <dgm:pt modelId="{CE0A49CE-82E4-40D4-A761-647C65AFC3AC}" type="parTrans" cxnId="{D3C64302-0E1B-4064-AC98-3E422AC1BF14}">
      <dgm:prSet/>
      <dgm:spPr/>
      <dgm:t>
        <a:bodyPr/>
        <a:lstStyle/>
        <a:p>
          <a:endParaRPr lang="en-US"/>
        </a:p>
      </dgm:t>
    </dgm:pt>
    <dgm:pt modelId="{5BC17191-01DB-4526-8F2E-038DA25C53C8}" type="sibTrans" cxnId="{D3C64302-0E1B-4064-AC98-3E422AC1BF14}">
      <dgm:prSet/>
      <dgm:spPr/>
      <dgm:t>
        <a:bodyPr/>
        <a:lstStyle/>
        <a:p>
          <a:endParaRPr lang="en-US"/>
        </a:p>
      </dgm:t>
    </dgm:pt>
    <dgm:pt modelId="{F7609ABC-8031-48C1-B37E-846FF64A87C5}">
      <dgm:prSet/>
      <dgm:spPr/>
      <dgm:t>
        <a:bodyPr/>
        <a:lstStyle/>
        <a:p>
          <a:r>
            <a:rPr lang="en-US" b="1">
              <a:latin typeface="Calibri" panose="020F0502020204030204" pitchFamily="34" charset="0"/>
              <a:cs typeface="Calibri" panose="020F0502020204030204" pitchFamily="34" charset="0"/>
            </a:rPr>
            <a:t>Identify management steps</a:t>
          </a:r>
          <a:endParaRPr lang="en-US" b="1" dirty="0">
            <a:latin typeface="Calibri" panose="020F0502020204030204" pitchFamily="34" charset="0"/>
            <a:cs typeface="Calibri" panose="020F0502020204030204" pitchFamily="34" charset="0"/>
          </a:endParaRPr>
        </a:p>
      </dgm:t>
    </dgm:pt>
    <dgm:pt modelId="{DD4EE9C2-C5A4-48A7-B9FD-60E8AD6C3BEA}" type="parTrans" cxnId="{4CC3A264-A694-420E-9691-95CEA66EFC8C}">
      <dgm:prSet/>
      <dgm:spPr/>
      <dgm:t>
        <a:bodyPr/>
        <a:lstStyle/>
        <a:p>
          <a:endParaRPr lang="en-US"/>
        </a:p>
      </dgm:t>
    </dgm:pt>
    <dgm:pt modelId="{107F911B-AE8C-4BCD-B312-61B8D60BF34C}" type="sibTrans" cxnId="{4CC3A264-A694-420E-9691-95CEA66EFC8C}">
      <dgm:prSet/>
      <dgm:spPr/>
      <dgm:t>
        <a:bodyPr/>
        <a:lstStyle/>
        <a:p>
          <a:endParaRPr lang="en-US"/>
        </a:p>
      </dgm:t>
    </dgm:pt>
    <dgm:pt modelId="{517E9A4C-88BD-4005-B6E5-DD8AFF685A6C}" type="pres">
      <dgm:prSet presAssocID="{B8755C8A-6248-4D29-8D4F-66457D833F19}" presName="Name0" presStyleCnt="0">
        <dgm:presLayoutVars>
          <dgm:chMax val="7"/>
          <dgm:dir/>
          <dgm:animLvl val="lvl"/>
          <dgm:resizeHandles val="exact"/>
        </dgm:presLayoutVars>
      </dgm:prSet>
      <dgm:spPr/>
    </dgm:pt>
    <dgm:pt modelId="{B5B02BB3-5A00-4F35-BC20-BFBCC72703C9}" type="pres">
      <dgm:prSet presAssocID="{9B7497DA-8FC3-445E-A781-02C27DC2E904}" presName="circle1" presStyleLbl="node1" presStyleIdx="0" presStyleCnt="4"/>
      <dgm:spPr/>
    </dgm:pt>
    <dgm:pt modelId="{91AF67F0-15A1-40DB-AC69-A72E877E73F6}" type="pres">
      <dgm:prSet presAssocID="{9B7497DA-8FC3-445E-A781-02C27DC2E904}" presName="space" presStyleCnt="0"/>
      <dgm:spPr/>
    </dgm:pt>
    <dgm:pt modelId="{FABF6669-DE41-49E2-988C-5A26D87E7A5C}" type="pres">
      <dgm:prSet presAssocID="{9B7497DA-8FC3-445E-A781-02C27DC2E904}" presName="rect1" presStyleLbl="alignAcc1" presStyleIdx="0" presStyleCnt="4"/>
      <dgm:spPr/>
    </dgm:pt>
    <dgm:pt modelId="{1C366D97-29B0-473B-BBED-70FA55B801D4}" type="pres">
      <dgm:prSet presAssocID="{EBA8C580-D75B-4291-B8B6-966CF1559ABE}" presName="vertSpace2" presStyleLbl="node1" presStyleIdx="0" presStyleCnt="4"/>
      <dgm:spPr/>
    </dgm:pt>
    <dgm:pt modelId="{41895A75-318F-4452-B64E-6834BFB14F26}" type="pres">
      <dgm:prSet presAssocID="{EBA8C580-D75B-4291-B8B6-966CF1559ABE}" presName="circle2" presStyleLbl="node1" presStyleIdx="1" presStyleCnt="4"/>
      <dgm:spPr/>
    </dgm:pt>
    <dgm:pt modelId="{699262BE-9DEC-4B4F-A7CD-ED22C34ECC9D}" type="pres">
      <dgm:prSet presAssocID="{EBA8C580-D75B-4291-B8B6-966CF1559ABE}" presName="rect2" presStyleLbl="alignAcc1" presStyleIdx="1" presStyleCnt="4"/>
      <dgm:spPr/>
    </dgm:pt>
    <dgm:pt modelId="{63D1BA3E-9540-4DAC-AE01-104DA9389FD3}" type="pres">
      <dgm:prSet presAssocID="{F7609ABC-8031-48C1-B37E-846FF64A87C5}" presName="vertSpace3" presStyleLbl="node1" presStyleIdx="1" presStyleCnt="4"/>
      <dgm:spPr/>
    </dgm:pt>
    <dgm:pt modelId="{3459DC19-3A81-4611-895C-05DD297D00E3}" type="pres">
      <dgm:prSet presAssocID="{F7609ABC-8031-48C1-B37E-846FF64A87C5}" presName="circle3" presStyleLbl="node1" presStyleIdx="2" presStyleCnt="4"/>
      <dgm:spPr/>
    </dgm:pt>
    <dgm:pt modelId="{53CCF9B1-2EAD-45CD-94DF-A6AE9CA346D4}" type="pres">
      <dgm:prSet presAssocID="{F7609ABC-8031-48C1-B37E-846FF64A87C5}" presName="rect3" presStyleLbl="alignAcc1" presStyleIdx="2" presStyleCnt="4"/>
      <dgm:spPr/>
    </dgm:pt>
    <dgm:pt modelId="{E2084C19-93A7-423D-8883-196B2B3DA026}" type="pres">
      <dgm:prSet presAssocID="{EC36C967-1D4D-4FB2-A086-7CA328AE61DB}" presName="vertSpace4" presStyleLbl="node1" presStyleIdx="2" presStyleCnt="4"/>
      <dgm:spPr/>
    </dgm:pt>
    <dgm:pt modelId="{BE2BD87C-3840-4999-9632-937A3B7145AE}" type="pres">
      <dgm:prSet presAssocID="{EC36C967-1D4D-4FB2-A086-7CA328AE61DB}" presName="circle4" presStyleLbl="node1" presStyleIdx="3" presStyleCnt="4"/>
      <dgm:spPr/>
    </dgm:pt>
    <dgm:pt modelId="{DFB116DE-B8C9-4243-89BB-B0B9C5BB9564}" type="pres">
      <dgm:prSet presAssocID="{EC36C967-1D4D-4FB2-A086-7CA328AE61DB}" presName="rect4" presStyleLbl="alignAcc1" presStyleIdx="3" presStyleCnt="4"/>
      <dgm:spPr/>
    </dgm:pt>
    <dgm:pt modelId="{F9568461-713F-45A7-A4C9-AAD126DEC39E}" type="pres">
      <dgm:prSet presAssocID="{9B7497DA-8FC3-445E-A781-02C27DC2E904}" presName="rect1ParTxNoCh" presStyleLbl="alignAcc1" presStyleIdx="3" presStyleCnt="4">
        <dgm:presLayoutVars>
          <dgm:chMax val="1"/>
          <dgm:bulletEnabled val="1"/>
        </dgm:presLayoutVars>
      </dgm:prSet>
      <dgm:spPr/>
    </dgm:pt>
    <dgm:pt modelId="{C8A4753E-3F64-4C6F-9E49-5A6196A08540}" type="pres">
      <dgm:prSet presAssocID="{EBA8C580-D75B-4291-B8B6-966CF1559ABE}" presName="rect2ParTxNoCh" presStyleLbl="alignAcc1" presStyleIdx="3" presStyleCnt="4">
        <dgm:presLayoutVars>
          <dgm:chMax val="1"/>
          <dgm:bulletEnabled val="1"/>
        </dgm:presLayoutVars>
      </dgm:prSet>
      <dgm:spPr/>
    </dgm:pt>
    <dgm:pt modelId="{708D0E8E-3BCE-4A94-97F6-19F361B2189D}" type="pres">
      <dgm:prSet presAssocID="{F7609ABC-8031-48C1-B37E-846FF64A87C5}" presName="rect3ParTxNoCh" presStyleLbl="alignAcc1" presStyleIdx="3" presStyleCnt="4">
        <dgm:presLayoutVars>
          <dgm:chMax val="1"/>
          <dgm:bulletEnabled val="1"/>
        </dgm:presLayoutVars>
      </dgm:prSet>
      <dgm:spPr/>
    </dgm:pt>
    <dgm:pt modelId="{975C6ECB-CC9B-453D-9D71-9933BDEAABBA}" type="pres">
      <dgm:prSet presAssocID="{EC36C967-1D4D-4FB2-A086-7CA328AE61DB}" presName="rect4ParTxNoCh" presStyleLbl="alignAcc1" presStyleIdx="3" presStyleCnt="4">
        <dgm:presLayoutVars>
          <dgm:chMax val="1"/>
          <dgm:bulletEnabled val="1"/>
        </dgm:presLayoutVars>
      </dgm:prSet>
      <dgm:spPr/>
    </dgm:pt>
  </dgm:ptLst>
  <dgm:cxnLst>
    <dgm:cxn modelId="{942DE401-66B1-49EE-8901-EC63420C5E09}" type="presOf" srcId="{EC36C967-1D4D-4FB2-A086-7CA328AE61DB}" destId="{DFB116DE-B8C9-4243-89BB-B0B9C5BB9564}" srcOrd="0" destOrd="0" presId="urn:microsoft.com/office/officeart/2005/8/layout/target3"/>
    <dgm:cxn modelId="{D3C64302-0E1B-4064-AC98-3E422AC1BF14}" srcId="{B8755C8A-6248-4D29-8D4F-66457D833F19}" destId="{EC36C967-1D4D-4FB2-A086-7CA328AE61DB}" srcOrd="3" destOrd="0" parTransId="{CE0A49CE-82E4-40D4-A761-647C65AFC3AC}" sibTransId="{5BC17191-01DB-4526-8F2E-038DA25C53C8}"/>
    <dgm:cxn modelId="{3BC3341D-AAC3-4589-8A2E-1FD46731B68A}" type="presOf" srcId="{EBA8C580-D75B-4291-B8B6-966CF1559ABE}" destId="{C8A4753E-3F64-4C6F-9E49-5A6196A08540}" srcOrd="1" destOrd="0" presId="urn:microsoft.com/office/officeart/2005/8/layout/target3"/>
    <dgm:cxn modelId="{4CC3A264-A694-420E-9691-95CEA66EFC8C}" srcId="{B8755C8A-6248-4D29-8D4F-66457D833F19}" destId="{F7609ABC-8031-48C1-B37E-846FF64A87C5}" srcOrd="2" destOrd="0" parTransId="{DD4EE9C2-C5A4-48A7-B9FD-60E8AD6C3BEA}" sibTransId="{107F911B-AE8C-4BCD-B312-61B8D60BF34C}"/>
    <dgm:cxn modelId="{44DB2B59-482B-4156-B35A-2ED0258A5729}" type="presOf" srcId="{F7609ABC-8031-48C1-B37E-846FF64A87C5}" destId="{708D0E8E-3BCE-4A94-97F6-19F361B2189D}" srcOrd="1" destOrd="0" presId="urn:microsoft.com/office/officeart/2005/8/layout/target3"/>
    <dgm:cxn modelId="{E9783C97-E1B9-46C9-8176-3C778112AFAD}" type="presOf" srcId="{9B7497DA-8FC3-445E-A781-02C27DC2E904}" destId="{FABF6669-DE41-49E2-988C-5A26D87E7A5C}" srcOrd="0" destOrd="0" presId="urn:microsoft.com/office/officeart/2005/8/layout/target3"/>
    <dgm:cxn modelId="{DF744A9E-E749-4F09-B7B4-430AB3983C93}" type="presOf" srcId="{EC36C967-1D4D-4FB2-A086-7CA328AE61DB}" destId="{975C6ECB-CC9B-453D-9D71-9933BDEAABBA}" srcOrd="1" destOrd="0" presId="urn:microsoft.com/office/officeart/2005/8/layout/target3"/>
    <dgm:cxn modelId="{4081FCCE-5350-41FC-92E9-76D5F723D9F2}" srcId="{B8755C8A-6248-4D29-8D4F-66457D833F19}" destId="{EBA8C580-D75B-4291-B8B6-966CF1559ABE}" srcOrd="1" destOrd="0" parTransId="{76D63FDB-E6BE-4EE6-958C-35C2A17CC5F5}" sibTransId="{0D0461E6-2422-49F4-9192-1ABA68D4F6E0}"/>
    <dgm:cxn modelId="{886A87E2-C0F5-423F-986F-3FDDD1805BD6}" srcId="{B8755C8A-6248-4D29-8D4F-66457D833F19}" destId="{9B7497DA-8FC3-445E-A781-02C27DC2E904}" srcOrd="0" destOrd="0" parTransId="{05D31722-3912-4F3D-8F7D-EFD339651366}" sibTransId="{84A24DE8-2F73-4A50-B149-EBF2A1A971F7}"/>
    <dgm:cxn modelId="{008687EC-423B-4026-A683-6A5FDF86F30B}" type="presOf" srcId="{F7609ABC-8031-48C1-B37E-846FF64A87C5}" destId="{53CCF9B1-2EAD-45CD-94DF-A6AE9CA346D4}" srcOrd="0" destOrd="0" presId="urn:microsoft.com/office/officeart/2005/8/layout/target3"/>
    <dgm:cxn modelId="{3F8DA8F1-6E5E-4417-9868-8AC80A62435F}" type="presOf" srcId="{B8755C8A-6248-4D29-8D4F-66457D833F19}" destId="{517E9A4C-88BD-4005-B6E5-DD8AFF685A6C}" srcOrd="0" destOrd="0" presId="urn:microsoft.com/office/officeart/2005/8/layout/target3"/>
    <dgm:cxn modelId="{EDAA35F2-89CE-41C9-ACD6-43A5B6FD1523}" type="presOf" srcId="{9B7497DA-8FC3-445E-A781-02C27DC2E904}" destId="{F9568461-713F-45A7-A4C9-AAD126DEC39E}" srcOrd="1" destOrd="0" presId="urn:microsoft.com/office/officeart/2005/8/layout/target3"/>
    <dgm:cxn modelId="{0E7CB9F2-718E-4C65-8044-BDD09C674B0F}" type="presOf" srcId="{EBA8C580-D75B-4291-B8B6-966CF1559ABE}" destId="{699262BE-9DEC-4B4F-A7CD-ED22C34ECC9D}" srcOrd="0" destOrd="0" presId="urn:microsoft.com/office/officeart/2005/8/layout/target3"/>
    <dgm:cxn modelId="{A1808D96-3101-40CB-86E8-BCC1CC6E76BE}" type="presParOf" srcId="{517E9A4C-88BD-4005-B6E5-DD8AFF685A6C}" destId="{B5B02BB3-5A00-4F35-BC20-BFBCC72703C9}" srcOrd="0" destOrd="0" presId="urn:microsoft.com/office/officeart/2005/8/layout/target3"/>
    <dgm:cxn modelId="{28B9D8C9-59FF-4F3E-A493-D2EC4CBA7CAD}" type="presParOf" srcId="{517E9A4C-88BD-4005-B6E5-DD8AFF685A6C}" destId="{91AF67F0-15A1-40DB-AC69-A72E877E73F6}" srcOrd="1" destOrd="0" presId="urn:microsoft.com/office/officeart/2005/8/layout/target3"/>
    <dgm:cxn modelId="{C58E03DB-5F30-4C5A-9999-8B4FA69A2D66}" type="presParOf" srcId="{517E9A4C-88BD-4005-B6E5-DD8AFF685A6C}" destId="{FABF6669-DE41-49E2-988C-5A26D87E7A5C}" srcOrd="2" destOrd="0" presId="urn:microsoft.com/office/officeart/2005/8/layout/target3"/>
    <dgm:cxn modelId="{79520733-382C-44B7-9EFF-9E67575416F7}" type="presParOf" srcId="{517E9A4C-88BD-4005-B6E5-DD8AFF685A6C}" destId="{1C366D97-29B0-473B-BBED-70FA55B801D4}" srcOrd="3" destOrd="0" presId="urn:microsoft.com/office/officeart/2005/8/layout/target3"/>
    <dgm:cxn modelId="{27E50C7C-454D-4FBC-BBBE-94BC393BDF88}" type="presParOf" srcId="{517E9A4C-88BD-4005-B6E5-DD8AFF685A6C}" destId="{41895A75-318F-4452-B64E-6834BFB14F26}" srcOrd="4" destOrd="0" presId="urn:microsoft.com/office/officeart/2005/8/layout/target3"/>
    <dgm:cxn modelId="{0C5C4C7D-979E-4DDF-961F-D29A6C56647B}" type="presParOf" srcId="{517E9A4C-88BD-4005-B6E5-DD8AFF685A6C}" destId="{699262BE-9DEC-4B4F-A7CD-ED22C34ECC9D}" srcOrd="5" destOrd="0" presId="urn:microsoft.com/office/officeart/2005/8/layout/target3"/>
    <dgm:cxn modelId="{DEE2ACFE-BBDD-4968-85E0-AE95F67DB14E}" type="presParOf" srcId="{517E9A4C-88BD-4005-B6E5-DD8AFF685A6C}" destId="{63D1BA3E-9540-4DAC-AE01-104DA9389FD3}" srcOrd="6" destOrd="0" presId="urn:microsoft.com/office/officeart/2005/8/layout/target3"/>
    <dgm:cxn modelId="{E1ECDBFA-B039-471A-8F8B-1C8196950C6E}" type="presParOf" srcId="{517E9A4C-88BD-4005-B6E5-DD8AFF685A6C}" destId="{3459DC19-3A81-4611-895C-05DD297D00E3}" srcOrd="7" destOrd="0" presId="urn:microsoft.com/office/officeart/2005/8/layout/target3"/>
    <dgm:cxn modelId="{9A6E0EA7-0DA1-471C-925B-9C9C633F98AD}" type="presParOf" srcId="{517E9A4C-88BD-4005-B6E5-DD8AFF685A6C}" destId="{53CCF9B1-2EAD-45CD-94DF-A6AE9CA346D4}" srcOrd="8" destOrd="0" presId="urn:microsoft.com/office/officeart/2005/8/layout/target3"/>
    <dgm:cxn modelId="{3126C7B6-1FAF-4633-9287-712DC39B3A0E}" type="presParOf" srcId="{517E9A4C-88BD-4005-B6E5-DD8AFF685A6C}" destId="{E2084C19-93A7-423D-8883-196B2B3DA026}" srcOrd="9" destOrd="0" presId="urn:microsoft.com/office/officeart/2005/8/layout/target3"/>
    <dgm:cxn modelId="{00ADFFA7-F7D7-4F54-B30D-537A75429E57}" type="presParOf" srcId="{517E9A4C-88BD-4005-B6E5-DD8AFF685A6C}" destId="{BE2BD87C-3840-4999-9632-937A3B7145AE}" srcOrd="10" destOrd="0" presId="urn:microsoft.com/office/officeart/2005/8/layout/target3"/>
    <dgm:cxn modelId="{D6E32735-1B4C-4128-8063-4295CBB89223}" type="presParOf" srcId="{517E9A4C-88BD-4005-B6E5-DD8AFF685A6C}" destId="{DFB116DE-B8C9-4243-89BB-B0B9C5BB9564}" srcOrd="11" destOrd="0" presId="urn:microsoft.com/office/officeart/2005/8/layout/target3"/>
    <dgm:cxn modelId="{E62F2D7B-47E7-4C85-A44B-E9911CDF9274}" type="presParOf" srcId="{517E9A4C-88BD-4005-B6E5-DD8AFF685A6C}" destId="{F9568461-713F-45A7-A4C9-AAD126DEC39E}" srcOrd="12" destOrd="0" presId="urn:microsoft.com/office/officeart/2005/8/layout/target3"/>
    <dgm:cxn modelId="{02167201-0570-4CC4-9E78-987AC905B84F}" type="presParOf" srcId="{517E9A4C-88BD-4005-B6E5-DD8AFF685A6C}" destId="{C8A4753E-3F64-4C6F-9E49-5A6196A08540}" srcOrd="13" destOrd="0" presId="urn:microsoft.com/office/officeart/2005/8/layout/target3"/>
    <dgm:cxn modelId="{7ADE428E-675A-4251-A6AD-8A76485C67F6}" type="presParOf" srcId="{517E9A4C-88BD-4005-B6E5-DD8AFF685A6C}" destId="{708D0E8E-3BCE-4A94-97F6-19F361B2189D}" srcOrd="14" destOrd="0" presId="urn:microsoft.com/office/officeart/2005/8/layout/target3"/>
    <dgm:cxn modelId="{C773FFA7-6E9C-440E-8533-BA0D899024AF}" type="presParOf" srcId="{517E9A4C-88BD-4005-B6E5-DD8AFF685A6C}" destId="{975C6ECB-CC9B-453D-9D71-9933BDEAABBA}" srcOrd="15"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64072B-5F71-4391-8C95-B33334947D06}"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US"/>
        </a:p>
      </dgm:t>
    </dgm:pt>
    <dgm:pt modelId="{1707BFF9-3319-4490-BBA5-56AC777FB902}">
      <dgm:prSet phldrT="[Text]" custT="1"/>
      <dgm:spPr/>
      <dgm:t>
        <a:bodyPr/>
        <a:lstStyle/>
        <a:p>
          <a:r>
            <a:rPr lang="en-IN" sz="1600" dirty="0"/>
            <a:t>OCULAR EMERGENCIES</a:t>
          </a:r>
          <a:endParaRPr lang="en-US" sz="1600" dirty="0"/>
        </a:p>
      </dgm:t>
    </dgm:pt>
    <dgm:pt modelId="{A251525F-0F66-4969-8FDA-554ACA84C5C8}" type="parTrans" cxnId="{82CC393E-D0A8-4420-B500-BEE6FFC075EF}">
      <dgm:prSet/>
      <dgm:spPr/>
      <dgm:t>
        <a:bodyPr/>
        <a:lstStyle/>
        <a:p>
          <a:endParaRPr lang="en-US"/>
        </a:p>
      </dgm:t>
    </dgm:pt>
    <dgm:pt modelId="{1D1F3255-B288-493A-9EFE-E1E00DB591BA}" type="sibTrans" cxnId="{82CC393E-D0A8-4420-B500-BEE6FFC075EF}">
      <dgm:prSet/>
      <dgm:spPr/>
      <dgm:t>
        <a:bodyPr/>
        <a:lstStyle/>
        <a:p>
          <a:endParaRPr lang="en-US"/>
        </a:p>
      </dgm:t>
    </dgm:pt>
    <dgm:pt modelId="{28D08FC8-8F49-41BF-BFB6-0216D7FE1C4A}">
      <dgm:prSet phldrT="[Text]" custT="1"/>
      <dgm:spPr/>
      <dgm:t>
        <a:bodyPr/>
        <a:lstStyle/>
        <a:p>
          <a:r>
            <a:rPr lang="en-IN" sz="1600" dirty="0"/>
            <a:t>BLUNT TRAUMA</a:t>
          </a:r>
          <a:endParaRPr lang="en-US" sz="1600" dirty="0"/>
        </a:p>
      </dgm:t>
    </dgm:pt>
    <dgm:pt modelId="{C7C7DB1D-CE14-4690-A19F-B77CEC0474D9}" type="parTrans" cxnId="{E7BE8471-238B-4DFC-A626-B68B948256D0}">
      <dgm:prSet/>
      <dgm:spPr/>
      <dgm:t>
        <a:bodyPr/>
        <a:lstStyle/>
        <a:p>
          <a:endParaRPr lang="en-US"/>
        </a:p>
      </dgm:t>
    </dgm:pt>
    <dgm:pt modelId="{71D76429-15E5-45D9-A5D1-EA5068469BDE}" type="sibTrans" cxnId="{E7BE8471-238B-4DFC-A626-B68B948256D0}">
      <dgm:prSet/>
      <dgm:spPr/>
      <dgm:t>
        <a:bodyPr/>
        <a:lstStyle/>
        <a:p>
          <a:endParaRPr lang="en-US"/>
        </a:p>
      </dgm:t>
    </dgm:pt>
    <dgm:pt modelId="{ED5ED6D1-3706-4304-8208-A93B11683A15}">
      <dgm:prSet phldrT="[Text]" custT="1"/>
      <dgm:spPr/>
      <dgm:t>
        <a:bodyPr/>
        <a:lstStyle/>
        <a:p>
          <a:r>
            <a:rPr lang="en-IN" sz="1600" dirty="0"/>
            <a:t>PENETRATING TRAUMA</a:t>
          </a:r>
          <a:endParaRPr lang="en-US" sz="1600" dirty="0"/>
        </a:p>
      </dgm:t>
    </dgm:pt>
    <dgm:pt modelId="{88238924-B1D9-4A03-B32A-D9C9763E5552}" type="parTrans" cxnId="{F5953D80-9927-4FA4-B2A5-96751251D716}">
      <dgm:prSet/>
      <dgm:spPr/>
      <dgm:t>
        <a:bodyPr/>
        <a:lstStyle/>
        <a:p>
          <a:endParaRPr lang="en-US"/>
        </a:p>
      </dgm:t>
    </dgm:pt>
    <dgm:pt modelId="{C081F4CB-B7DE-497D-B271-1B913192B676}" type="sibTrans" cxnId="{F5953D80-9927-4FA4-B2A5-96751251D716}">
      <dgm:prSet/>
      <dgm:spPr/>
      <dgm:t>
        <a:bodyPr/>
        <a:lstStyle/>
        <a:p>
          <a:endParaRPr lang="en-US"/>
        </a:p>
      </dgm:t>
    </dgm:pt>
    <dgm:pt modelId="{DBC39112-DDB3-497E-9EE6-472900A21914}">
      <dgm:prSet phldrT="[Text]" custT="1"/>
      <dgm:spPr/>
      <dgm:t>
        <a:bodyPr/>
        <a:lstStyle/>
        <a:p>
          <a:r>
            <a:rPr lang="en-IN" sz="1600" dirty="0"/>
            <a:t>NON TRAUMA</a:t>
          </a:r>
          <a:endParaRPr lang="en-US" sz="1600" dirty="0"/>
        </a:p>
      </dgm:t>
    </dgm:pt>
    <dgm:pt modelId="{CEE72858-92F3-4B7B-BA9A-F08F8A3CB4F1}" type="parTrans" cxnId="{3FB33EF7-16A7-424B-9EF1-229A44700CEC}">
      <dgm:prSet/>
      <dgm:spPr/>
      <dgm:t>
        <a:bodyPr/>
        <a:lstStyle/>
        <a:p>
          <a:endParaRPr lang="en-US"/>
        </a:p>
      </dgm:t>
    </dgm:pt>
    <dgm:pt modelId="{9691FAEC-11CE-4B44-AAD1-EC7224F2CC7C}" type="sibTrans" cxnId="{3FB33EF7-16A7-424B-9EF1-229A44700CEC}">
      <dgm:prSet/>
      <dgm:spPr/>
      <dgm:t>
        <a:bodyPr/>
        <a:lstStyle/>
        <a:p>
          <a:endParaRPr lang="en-US"/>
        </a:p>
      </dgm:t>
    </dgm:pt>
    <dgm:pt modelId="{152B826D-E551-4F17-8861-DB45CDDDA00A}">
      <dgm:prSet phldrT="[Text]" custT="1"/>
      <dgm:spPr/>
      <dgm:t>
        <a:bodyPr/>
        <a:lstStyle/>
        <a:p>
          <a:r>
            <a:rPr lang="en-IN" sz="1600" dirty="0"/>
            <a:t>RED EYE</a:t>
          </a:r>
          <a:endParaRPr lang="en-US" sz="1600" dirty="0"/>
        </a:p>
      </dgm:t>
    </dgm:pt>
    <dgm:pt modelId="{11B6DFBF-7847-4F7B-94E8-983E2015D683}" type="sibTrans" cxnId="{2C4905B3-F662-4329-A97C-550E935079A0}">
      <dgm:prSet/>
      <dgm:spPr/>
      <dgm:t>
        <a:bodyPr/>
        <a:lstStyle/>
        <a:p>
          <a:endParaRPr lang="en-US"/>
        </a:p>
      </dgm:t>
    </dgm:pt>
    <dgm:pt modelId="{4CAFC821-9930-41FC-A941-72EAC9115E3F}" type="parTrans" cxnId="{2C4905B3-F662-4329-A97C-550E935079A0}">
      <dgm:prSet/>
      <dgm:spPr/>
      <dgm:t>
        <a:bodyPr/>
        <a:lstStyle/>
        <a:p>
          <a:endParaRPr lang="en-US"/>
        </a:p>
      </dgm:t>
    </dgm:pt>
    <dgm:pt modelId="{AD037FB2-7497-47C9-B9F5-DC607D59105E}">
      <dgm:prSet custT="1"/>
      <dgm:spPr/>
      <dgm:t>
        <a:bodyPr/>
        <a:lstStyle/>
        <a:p>
          <a:r>
            <a:rPr lang="en-IN" sz="1600" dirty="0"/>
            <a:t>WHITE EYE</a:t>
          </a:r>
          <a:endParaRPr lang="en-US" sz="1600" dirty="0"/>
        </a:p>
      </dgm:t>
    </dgm:pt>
    <dgm:pt modelId="{5A5B177B-883A-4ABD-A6A5-D766B6487A21}" type="parTrans" cxnId="{F3ADAA4B-A11F-416E-8ED5-926AEB397D67}">
      <dgm:prSet/>
      <dgm:spPr/>
      <dgm:t>
        <a:bodyPr/>
        <a:lstStyle/>
        <a:p>
          <a:endParaRPr lang="en-US"/>
        </a:p>
      </dgm:t>
    </dgm:pt>
    <dgm:pt modelId="{58D7F859-E4DC-451D-A534-7931D4E3B1BD}" type="sibTrans" cxnId="{F3ADAA4B-A11F-416E-8ED5-926AEB397D67}">
      <dgm:prSet/>
      <dgm:spPr/>
      <dgm:t>
        <a:bodyPr/>
        <a:lstStyle/>
        <a:p>
          <a:endParaRPr lang="en-US"/>
        </a:p>
      </dgm:t>
    </dgm:pt>
    <dgm:pt modelId="{BCA5FF2C-1201-4D64-8A29-602992B804E6}">
      <dgm:prSet/>
      <dgm:spPr/>
      <dgm:t>
        <a:bodyPr/>
        <a:lstStyle/>
        <a:p>
          <a:r>
            <a:rPr lang="en-IN" dirty="0"/>
            <a:t>CRAO</a:t>
          </a:r>
        </a:p>
        <a:p>
          <a:r>
            <a:rPr lang="en-IN" dirty="0"/>
            <a:t>RETINAL DETACHMENT</a:t>
          </a:r>
          <a:endParaRPr lang="en-US" dirty="0"/>
        </a:p>
      </dgm:t>
    </dgm:pt>
    <dgm:pt modelId="{FA9384E3-A234-4067-94F7-F4FE25FAB62D}" type="parTrans" cxnId="{72DC933E-F2BB-417E-958F-7EAF1B264B88}">
      <dgm:prSet/>
      <dgm:spPr/>
      <dgm:t>
        <a:bodyPr/>
        <a:lstStyle/>
        <a:p>
          <a:endParaRPr lang="en-US"/>
        </a:p>
      </dgm:t>
    </dgm:pt>
    <dgm:pt modelId="{5F287DA2-1FEF-4023-B9CF-8065A1C7C277}" type="sibTrans" cxnId="{72DC933E-F2BB-417E-958F-7EAF1B264B88}">
      <dgm:prSet/>
      <dgm:spPr/>
      <dgm:t>
        <a:bodyPr/>
        <a:lstStyle/>
        <a:p>
          <a:endParaRPr lang="en-US"/>
        </a:p>
      </dgm:t>
    </dgm:pt>
    <dgm:pt modelId="{30D6E3A7-B03F-4CC1-BE63-F7C76268B855}">
      <dgm:prSet custT="1"/>
      <dgm:spPr/>
      <dgm:t>
        <a:bodyPr/>
        <a:lstStyle/>
        <a:p>
          <a:endParaRPr lang="en-IN" sz="1600" dirty="0"/>
        </a:p>
        <a:p>
          <a:r>
            <a:rPr lang="en-IN" sz="1600" dirty="0"/>
            <a:t>ACUTE ANGLE CLOSURE GLAUCOMA</a:t>
          </a:r>
        </a:p>
        <a:p>
          <a:r>
            <a:rPr lang="en-IN" sz="1600" dirty="0"/>
            <a:t>ENDOPHTHALMITIS</a:t>
          </a:r>
        </a:p>
        <a:p>
          <a:r>
            <a:rPr lang="en-IN" sz="1600" dirty="0"/>
            <a:t>ORBITAL CELLULITIS</a:t>
          </a:r>
          <a:endParaRPr lang="en-US" sz="1600" dirty="0"/>
        </a:p>
      </dgm:t>
    </dgm:pt>
    <dgm:pt modelId="{8069D676-5D5B-47D7-96C9-D4F9F5FD62C3}" type="parTrans" cxnId="{669EA5AC-B38E-432B-9325-CBBCA90CF56A}">
      <dgm:prSet/>
      <dgm:spPr/>
      <dgm:t>
        <a:bodyPr/>
        <a:lstStyle/>
        <a:p>
          <a:endParaRPr lang="en-US"/>
        </a:p>
      </dgm:t>
    </dgm:pt>
    <dgm:pt modelId="{4D5E4169-5BD3-401F-BBCF-7E1B972F89F7}" type="sibTrans" cxnId="{669EA5AC-B38E-432B-9325-CBBCA90CF56A}">
      <dgm:prSet/>
      <dgm:spPr/>
      <dgm:t>
        <a:bodyPr/>
        <a:lstStyle/>
        <a:p>
          <a:endParaRPr lang="en-US"/>
        </a:p>
      </dgm:t>
    </dgm:pt>
    <dgm:pt modelId="{87EE0E95-53D7-4C7C-BA23-D6D7B5B4CC83}">
      <dgm:prSet phldrT="[Text]" custT="1"/>
      <dgm:spPr/>
      <dgm:t>
        <a:bodyPr/>
        <a:lstStyle/>
        <a:p>
          <a:r>
            <a:rPr lang="en-IN" sz="1600" dirty="0"/>
            <a:t>TRAUMA</a:t>
          </a:r>
          <a:endParaRPr lang="en-US" sz="1600" dirty="0"/>
        </a:p>
      </dgm:t>
    </dgm:pt>
    <dgm:pt modelId="{FC172187-30B5-42BB-9A33-F52EAA3130F6}" type="sibTrans" cxnId="{78DF8CA8-ACCE-420E-A845-052F1DFF2AD5}">
      <dgm:prSet/>
      <dgm:spPr/>
      <dgm:t>
        <a:bodyPr/>
        <a:lstStyle/>
        <a:p>
          <a:endParaRPr lang="en-US"/>
        </a:p>
      </dgm:t>
    </dgm:pt>
    <dgm:pt modelId="{BE5E828A-8661-48DC-8FF1-FDD4F1ADBC40}" type="parTrans" cxnId="{78DF8CA8-ACCE-420E-A845-052F1DFF2AD5}">
      <dgm:prSet/>
      <dgm:spPr/>
      <dgm:t>
        <a:bodyPr/>
        <a:lstStyle/>
        <a:p>
          <a:endParaRPr lang="en-US"/>
        </a:p>
      </dgm:t>
    </dgm:pt>
    <dgm:pt modelId="{9C56B89A-C354-4D37-84E3-6723C890A892}" type="pres">
      <dgm:prSet presAssocID="{0D64072B-5F71-4391-8C95-B33334947D06}" presName="hierChild1" presStyleCnt="0">
        <dgm:presLayoutVars>
          <dgm:chPref val="1"/>
          <dgm:dir/>
          <dgm:animOne val="branch"/>
          <dgm:animLvl val="lvl"/>
          <dgm:resizeHandles/>
        </dgm:presLayoutVars>
      </dgm:prSet>
      <dgm:spPr/>
    </dgm:pt>
    <dgm:pt modelId="{EA3AA9E9-2B3D-4C6F-8115-FFFEA4B516F9}" type="pres">
      <dgm:prSet presAssocID="{1707BFF9-3319-4490-BBA5-56AC777FB902}" presName="hierRoot1" presStyleCnt="0"/>
      <dgm:spPr/>
    </dgm:pt>
    <dgm:pt modelId="{000BD9B1-39B4-4902-9FE5-B7E3FEF11254}" type="pres">
      <dgm:prSet presAssocID="{1707BFF9-3319-4490-BBA5-56AC777FB902}" presName="composite" presStyleCnt="0"/>
      <dgm:spPr/>
    </dgm:pt>
    <dgm:pt modelId="{857371B1-2FEE-42EB-BB57-68D51F204A93}" type="pres">
      <dgm:prSet presAssocID="{1707BFF9-3319-4490-BBA5-56AC777FB902}" presName="background" presStyleLbl="node0" presStyleIdx="0" presStyleCnt="1"/>
      <dgm:spPr/>
    </dgm:pt>
    <dgm:pt modelId="{8AF63BEF-95F4-4CA1-8B3A-5FAEEFA95F7F}" type="pres">
      <dgm:prSet presAssocID="{1707BFF9-3319-4490-BBA5-56AC777FB902}" presName="text" presStyleLbl="fgAcc0" presStyleIdx="0" presStyleCnt="1" custScaleX="144130">
        <dgm:presLayoutVars>
          <dgm:chPref val="3"/>
        </dgm:presLayoutVars>
      </dgm:prSet>
      <dgm:spPr/>
    </dgm:pt>
    <dgm:pt modelId="{0ADEA9A5-DF52-4B20-B549-B55BC39B7F24}" type="pres">
      <dgm:prSet presAssocID="{1707BFF9-3319-4490-BBA5-56AC777FB902}" presName="hierChild2" presStyleCnt="0"/>
      <dgm:spPr/>
    </dgm:pt>
    <dgm:pt modelId="{4273BD09-43A3-4AC1-9DF7-14E572467E10}" type="pres">
      <dgm:prSet presAssocID="{BE5E828A-8661-48DC-8FF1-FDD4F1ADBC40}" presName="Name10" presStyleLbl="parChTrans1D2" presStyleIdx="0" presStyleCnt="2"/>
      <dgm:spPr/>
    </dgm:pt>
    <dgm:pt modelId="{2B051F48-208A-429A-8E50-2AF9E43B9704}" type="pres">
      <dgm:prSet presAssocID="{87EE0E95-53D7-4C7C-BA23-D6D7B5B4CC83}" presName="hierRoot2" presStyleCnt="0"/>
      <dgm:spPr/>
    </dgm:pt>
    <dgm:pt modelId="{B70FEFD2-25E3-42DC-8AE9-434F0D78B475}" type="pres">
      <dgm:prSet presAssocID="{87EE0E95-53D7-4C7C-BA23-D6D7B5B4CC83}" presName="composite2" presStyleCnt="0"/>
      <dgm:spPr/>
    </dgm:pt>
    <dgm:pt modelId="{688A2B94-066B-4C20-9B08-CE9EE15D4530}" type="pres">
      <dgm:prSet presAssocID="{87EE0E95-53D7-4C7C-BA23-D6D7B5B4CC83}" presName="background2" presStyleLbl="node2" presStyleIdx="0" presStyleCnt="2"/>
      <dgm:spPr/>
    </dgm:pt>
    <dgm:pt modelId="{10044A91-0FA6-457F-87D0-B18B89FB3ACA}" type="pres">
      <dgm:prSet presAssocID="{87EE0E95-53D7-4C7C-BA23-D6D7B5B4CC83}" presName="text2" presStyleLbl="fgAcc2" presStyleIdx="0" presStyleCnt="2" custLinFactNeighborX="-3998" custLinFactNeighborY="3821">
        <dgm:presLayoutVars>
          <dgm:chPref val="3"/>
        </dgm:presLayoutVars>
      </dgm:prSet>
      <dgm:spPr/>
    </dgm:pt>
    <dgm:pt modelId="{7F5BE62C-F304-41AE-AF2E-0181958C9121}" type="pres">
      <dgm:prSet presAssocID="{87EE0E95-53D7-4C7C-BA23-D6D7B5B4CC83}" presName="hierChild3" presStyleCnt="0"/>
      <dgm:spPr/>
    </dgm:pt>
    <dgm:pt modelId="{264F7DE5-DFB7-4165-9280-6FCBAD4E3B8F}" type="pres">
      <dgm:prSet presAssocID="{C7C7DB1D-CE14-4690-A19F-B77CEC0474D9}" presName="Name17" presStyleLbl="parChTrans1D3" presStyleIdx="0" presStyleCnt="4"/>
      <dgm:spPr/>
    </dgm:pt>
    <dgm:pt modelId="{EEEE1AA9-E67C-46F9-BA6B-A4EDAB7D1799}" type="pres">
      <dgm:prSet presAssocID="{28D08FC8-8F49-41BF-BFB6-0216D7FE1C4A}" presName="hierRoot3" presStyleCnt="0"/>
      <dgm:spPr/>
    </dgm:pt>
    <dgm:pt modelId="{B056E984-0FC6-4536-B5F8-BC81CDD257BA}" type="pres">
      <dgm:prSet presAssocID="{28D08FC8-8F49-41BF-BFB6-0216D7FE1C4A}" presName="composite3" presStyleCnt="0"/>
      <dgm:spPr/>
    </dgm:pt>
    <dgm:pt modelId="{14498094-5B5E-4A36-9A66-5A614A6FBD05}" type="pres">
      <dgm:prSet presAssocID="{28D08FC8-8F49-41BF-BFB6-0216D7FE1C4A}" presName="background3" presStyleLbl="node3" presStyleIdx="0" presStyleCnt="4"/>
      <dgm:spPr/>
    </dgm:pt>
    <dgm:pt modelId="{0E193F3C-3BD5-409E-B7CB-AD3A0C9242A8}" type="pres">
      <dgm:prSet presAssocID="{28D08FC8-8F49-41BF-BFB6-0216D7FE1C4A}" presName="text3" presStyleLbl="fgAcc3" presStyleIdx="0" presStyleCnt="4">
        <dgm:presLayoutVars>
          <dgm:chPref val="3"/>
        </dgm:presLayoutVars>
      </dgm:prSet>
      <dgm:spPr/>
    </dgm:pt>
    <dgm:pt modelId="{B3A3CD3D-2192-4589-99CA-3DFDFD5D4185}" type="pres">
      <dgm:prSet presAssocID="{28D08FC8-8F49-41BF-BFB6-0216D7FE1C4A}" presName="hierChild4" presStyleCnt="0"/>
      <dgm:spPr/>
    </dgm:pt>
    <dgm:pt modelId="{08EA938D-E60E-40F3-8BE2-233920762E4E}" type="pres">
      <dgm:prSet presAssocID="{88238924-B1D9-4A03-B32A-D9C9763E5552}" presName="Name17" presStyleLbl="parChTrans1D3" presStyleIdx="1" presStyleCnt="4"/>
      <dgm:spPr/>
    </dgm:pt>
    <dgm:pt modelId="{82E0FB6E-A0BC-426F-BA02-3973F4C3E2E3}" type="pres">
      <dgm:prSet presAssocID="{ED5ED6D1-3706-4304-8208-A93B11683A15}" presName="hierRoot3" presStyleCnt="0"/>
      <dgm:spPr/>
    </dgm:pt>
    <dgm:pt modelId="{76136A23-BB54-412D-A723-996B07C2A334}" type="pres">
      <dgm:prSet presAssocID="{ED5ED6D1-3706-4304-8208-A93B11683A15}" presName="composite3" presStyleCnt="0"/>
      <dgm:spPr/>
    </dgm:pt>
    <dgm:pt modelId="{24BD687F-805F-4F97-9C7D-9FE3B6FEA303}" type="pres">
      <dgm:prSet presAssocID="{ED5ED6D1-3706-4304-8208-A93B11683A15}" presName="background3" presStyleLbl="node3" presStyleIdx="1" presStyleCnt="4"/>
      <dgm:spPr/>
    </dgm:pt>
    <dgm:pt modelId="{083A6CEF-2847-43FF-AA8A-DD86DEC158FD}" type="pres">
      <dgm:prSet presAssocID="{ED5ED6D1-3706-4304-8208-A93B11683A15}" presName="text3" presStyleLbl="fgAcc3" presStyleIdx="1" presStyleCnt="4" custScaleX="116772">
        <dgm:presLayoutVars>
          <dgm:chPref val="3"/>
        </dgm:presLayoutVars>
      </dgm:prSet>
      <dgm:spPr/>
    </dgm:pt>
    <dgm:pt modelId="{738BA160-352E-41A0-A39F-70FFFA3212AD}" type="pres">
      <dgm:prSet presAssocID="{ED5ED6D1-3706-4304-8208-A93B11683A15}" presName="hierChild4" presStyleCnt="0"/>
      <dgm:spPr/>
    </dgm:pt>
    <dgm:pt modelId="{03850DE2-F584-4EB8-AB11-A79A5129D915}" type="pres">
      <dgm:prSet presAssocID="{CEE72858-92F3-4B7B-BA9A-F08F8A3CB4F1}" presName="Name10" presStyleLbl="parChTrans1D2" presStyleIdx="1" presStyleCnt="2"/>
      <dgm:spPr/>
    </dgm:pt>
    <dgm:pt modelId="{63AC559A-CF69-4E09-81AA-6280D4CA9D78}" type="pres">
      <dgm:prSet presAssocID="{DBC39112-DDB3-497E-9EE6-472900A21914}" presName="hierRoot2" presStyleCnt="0"/>
      <dgm:spPr/>
    </dgm:pt>
    <dgm:pt modelId="{FD7FD741-8204-4CB5-83E4-153871B46C78}" type="pres">
      <dgm:prSet presAssocID="{DBC39112-DDB3-497E-9EE6-472900A21914}" presName="composite2" presStyleCnt="0"/>
      <dgm:spPr/>
    </dgm:pt>
    <dgm:pt modelId="{01B5393F-9B1A-432F-9E9D-ECF97D1B3BBE}" type="pres">
      <dgm:prSet presAssocID="{DBC39112-DDB3-497E-9EE6-472900A21914}" presName="background2" presStyleLbl="node2" presStyleIdx="1" presStyleCnt="2"/>
      <dgm:spPr/>
    </dgm:pt>
    <dgm:pt modelId="{2614120F-0B38-4D73-B787-FE434DD9B958}" type="pres">
      <dgm:prSet presAssocID="{DBC39112-DDB3-497E-9EE6-472900A21914}" presName="text2" presStyleLbl="fgAcc2" presStyleIdx="1" presStyleCnt="2">
        <dgm:presLayoutVars>
          <dgm:chPref val="3"/>
        </dgm:presLayoutVars>
      </dgm:prSet>
      <dgm:spPr/>
    </dgm:pt>
    <dgm:pt modelId="{BEE33352-AC06-49BB-80E7-612D15EDD3FC}" type="pres">
      <dgm:prSet presAssocID="{DBC39112-DDB3-497E-9EE6-472900A21914}" presName="hierChild3" presStyleCnt="0"/>
      <dgm:spPr/>
    </dgm:pt>
    <dgm:pt modelId="{4B1DEB5C-2893-4B48-8E3F-C0E59122FFF9}" type="pres">
      <dgm:prSet presAssocID="{4CAFC821-9930-41FC-A941-72EAC9115E3F}" presName="Name17" presStyleLbl="parChTrans1D3" presStyleIdx="2" presStyleCnt="4"/>
      <dgm:spPr/>
    </dgm:pt>
    <dgm:pt modelId="{1B31703D-08E1-4EE6-B75C-E6DDE6B08611}" type="pres">
      <dgm:prSet presAssocID="{152B826D-E551-4F17-8861-DB45CDDDA00A}" presName="hierRoot3" presStyleCnt="0"/>
      <dgm:spPr/>
    </dgm:pt>
    <dgm:pt modelId="{53CB2E0F-12C6-4345-B179-34D25C4287D1}" type="pres">
      <dgm:prSet presAssocID="{152B826D-E551-4F17-8861-DB45CDDDA00A}" presName="composite3" presStyleCnt="0"/>
      <dgm:spPr/>
    </dgm:pt>
    <dgm:pt modelId="{F2A06185-195A-4B69-8D44-FB6A1D2C3D77}" type="pres">
      <dgm:prSet presAssocID="{152B826D-E551-4F17-8861-DB45CDDDA00A}" presName="background3" presStyleLbl="node3" presStyleIdx="2" presStyleCnt="4"/>
      <dgm:spPr/>
    </dgm:pt>
    <dgm:pt modelId="{6A35330B-1F70-450C-89AB-2AD6402DB7C8}" type="pres">
      <dgm:prSet presAssocID="{152B826D-E551-4F17-8861-DB45CDDDA00A}" presName="text3" presStyleLbl="fgAcc3" presStyleIdx="2" presStyleCnt="4">
        <dgm:presLayoutVars>
          <dgm:chPref val="3"/>
        </dgm:presLayoutVars>
      </dgm:prSet>
      <dgm:spPr/>
    </dgm:pt>
    <dgm:pt modelId="{8A97D49F-1BCD-49A2-8641-FC669C92F603}" type="pres">
      <dgm:prSet presAssocID="{152B826D-E551-4F17-8861-DB45CDDDA00A}" presName="hierChild4" presStyleCnt="0"/>
      <dgm:spPr/>
    </dgm:pt>
    <dgm:pt modelId="{866E68B9-2789-4A97-8EAA-258AD632CC02}" type="pres">
      <dgm:prSet presAssocID="{8069D676-5D5B-47D7-96C9-D4F9F5FD62C3}" presName="Name23" presStyleLbl="parChTrans1D4" presStyleIdx="0" presStyleCnt="2"/>
      <dgm:spPr/>
    </dgm:pt>
    <dgm:pt modelId="{67F61CFD-CE36-456C-A7F7-6325D29B9DE9}" type="pres">
      <dgm:prSet presAssocID="{30D6E3A7-B03F-4CC1-BE63-F7C76268B855}" presName="hierRoot4" presStyleCnt="0"/>
      <dgm:spPr/>
    </dgm:pt>
    <dgm:pt modelId="{8A3D896A-C436-4C93-9BEA-76616ADC0735}" type="pres">
      <dgm:prSet presAssocID="{30D6E3A7-B03F-4CC1-BE63-F7C76268B855}" presName="composite4" presStyleCnt="0"/>
      <dgm:spPr/>
    </dgm:pt>
    <dgm:pt modelId="{30441587-6B35-4A83-A734-149859A18289}" type="pres">
      <dgm:prSet presAssocID="{30D6E3A7-B03F-4CC1-BE63-F7C76268B855}" presName="background4" presStyleLbl="node4" presStyleIdx="0" presStyleCnt="2"/>
      <dgm:spPr/>
    </dgm:pt>
    <dgm:pt modelId="{C2CECD1D-4992-4D5A-8196-6690251EDEB6}" type="pres">
      <dgm:prSet presAssocID="{30D6E3A7-B03F-4CC1-BE63-F7C76268B855}" presName="text4" presStyleLbl="fgAcc4" presStyleIdx="0" presStyleCnt="2" custScaleX="163151" custScaleY="179286">
        <dgm:presLayoutVars>
          <dgm:chPref val="3"/>
        </dgm:presLayoutVars>
      </dgm:prSet>
      <dgm:spPr/>
    </dgm:pt>
    <dgm:pt modelId="{7F14EA9C-CEA7-40E7-92FC-C13ED97953AA}" type="pres">
      <dgm:prSet presAssocID="{30D6E3A7-B03F-4CC1-BE63-F7C76268B855}" presName="hierChild5" presStyleCnt="0"/>
      <dgm:spPr/>
    </dgm:pt>
    <dgm:pt modelId="{90592925-D7C8-40CB-B4D9-FDC0003B4B87}" type="pres">
      <dgm:prSet presAssocID="{5A5B177B-883A-4ABD-A6A5-D766B6487A21}" presName="Name17" presStyleLbl="parChTrans1D3" presStyleIdx="3" presStyleCnt="4"/>
      <dgm:spPr/>
    </dgm:pt>
    <dgm:pt modelId="{BDBD8856-5BE0-4D79-89A5-BB6E4FC3EA44}" type="pres">
      <dgm:prSet presAssocID="{AD037FB2-7497-47C9-B9F5-DC607D59105E}" presName="hierRoot3" presStyleCnt="0"/>
      <dgm:spPr/>
    </dgm:pt>
    <dgm:pt modelId="{EFAD7478-BCE9-4592-A3F9-B5B512A43ABE}" type="pres">
      <dgm:prSet presAssocID="{AD037FB2-7497-47C9-B9F5-DC607D59105E}" presName="composite3" presStyleCnt="0"/>
      <dgm:spPr/>
    </dgm:pt>
    <dgm:pt modelId="{28B2D0D0-7E31-454D-88A2-16B08B0332E0}" type="pres">
      <dgm:prSet presAssocID="{AD037FB2-7497-47C9-B9F5-DC607D59105E}" presName="background3" presStyleLbl="node3" presStyleIdx="3" presStyleCnt="4"/>
      <dgm:spPr/>
    </dgm:pt>
    <dgm:pt modelId="{34F112A2-E8CF-4BA6-8298-37AFCE58F65C}" type="pres">
      <dgm:prSet presAssocID="{AD037FB2-7497-47C9-B9F5-DC607D59105E}" presName="text3" presStyleLbl="fgAcc3" presStyleIdx="3" presStyleCnt="4" custLinFactNeighborX="-732" custLinFactNeighborY="-1199">
        <dgm:presLayoutVars>
          <dgm:chPref val="3"/>
        </dgm:presLayoutVars>
      </dgm:prSet>
      <dgm:spPr/>
    </dgm:pt>
    <dgm:pt modelId="{8012D21D-7E5E-46E7-8B8C-61F605699024}" type="pres">
      <dgm:prSet presAssocID="{AD037FB2-7497-47C9-B9F5-DC607D59105E}" presName="hierChild4" presStyleCnt="0"/>
      <dgm:spPr/>
    </dgm:pt>
    <dgm:pt modelId="{D233198F-179A-4B5F-9DC6-847989F47CA9}" type="pres">
      <dgm:prSet presAssocID="{FA9384E3-A234-4067-94F7-F4FE25FAB62D}" presName="Name23" presStyleLbl="parChTrans1D4" presStyleIdx="1" presStyleCnt="2"/>
      <dgm:spPr/>
    </dgm:pt>
    <dgm:pt modelId="{C5A24CEF-9BB8-40DA-9A5F-BC240D576D8E}" type="pres">
      <dgm:prSet presAssocID="{BCA5FF2C-1201-4D64-8A29-602992B804E6}" presName="hierRoot4" presStyleCnt="0"/>
      <dgm:spPr/>
    </dgm:pt>
    <dgm:pt modelId="{34624D1D-5263-4745-81F7-61E7D0262FDD}" type="pres">
      <dgm:prSet presAssocID="{BCA5FF2C-1201-4D64-8A29-602992B804E6}" presName="composite4" presStyleCnt="0"/>
      <dgm:spPr/>
    </dgm:pt>
    <dgm:pt modelId="{E6CEABE2-3351-4237-AAAE-7037CCCA0157}" type="pres">
      <dgm:prSet presAssocID="{BCA5FF2C-1201-4D64-8A29-602992B804E6}" presName="background4" presStyleLbl="node4" presStyleIdx="1" presStyleCnt="2"/>
      <dgm:spPr/>
    </dgm:pt>
    <dgm:pt modelId="{7EE69110-E163-4663-8114-C65CF61B8B77}" type="pres">
      <dgm:prSet presAssocID="{BCA5FF2C-1201-4D64-8A29-602992B804E6}" presName="text4" presStyleLbl="fgAcc4" presStyleIdx="1" presStyleCnt="2" custScaleX="148460">
        <dgm:presLayoutVars>
          <dgm:chPref val="3"/>
        </dgm:presLayoutVars>
      </dgm:prSet>
      <dgm:spPr/>
    </dgm:pt>
    <dgm:pt modelId="{D08334FC-8399-4CCD-A7AC-7199FC599AB0}" type="pres">
      <dgm:prSet presAssocID="{BCA5FF2C-1201-4D64-8A29-602992B804E6}" presName="hierChild5" presStyleCnt="0"/>
      <dgm:spPr/>
    </dgm:pt>
  </dgm:ptLst>
  <dgm:cxnLst>
    <dgm:cxn modelId="{E0CECD11-9025-4A44-963D-B347404B45EF}" type="presOf" srcId="{FA9384E3-A234-4067-94F7-F4FE25FAB62D}" destId="{D233198F-179A-4B5F-9DC6-847989F47CA9}" srcOrd="0" destOrd="0" presId="urn:microsoft.com/office/officeart/2005/8/layout/hierarchy1"/>
    <dgm:cxn modelId="{537A323D-CD70-4351-9D9C-B217466A88D1}" type="presOf" srcId="{30D6E3A7-B03F-4CC1-BE63-F7C76268B855}" destId="{C2CECD1D-4992-4D5A-8196-6690251EDEB6}" srcOrd="0" destOrd="0" presId="urn:microsoft.com/office/officeart/2005/8/layout/hierarchy1"/>
    <dgm:cxn modelId="{82CC393E-D0A8-4420-B500-BEE6FFC075EF}" srcId="{0D64072B-5F71-4391-8C95-B33334947D06}" destId="{1707BFF9-3319-4490-BBA5-56AC777FB902}" srcOrd="0" destOrd="0" parTransId="{A251525F-0F66-4969-8FDA-554ACA84C5C8}" sibTransId="{1D1F3255-B288-493A-9EFE-E1E00DB591BA}"/>
    <dgm:cxn modelId="{72DC933E-F2BB-417E-958F-7EAF1B264B88}" srcId="{AD037FB2-7497-47C9-B9F5-DC607D59105E}" destId="{BCA5FF2C-1201-4D64-8A29-602992B804E6}" srcOrd="0" destOrd="0" parTransId="{FA9384E3-A234-4067-94F7-F4FE25FAB62D}" sibTransId="{5F287DA2-1FEF-4023-B9CF-8065A1C7C277}"/>
    <dgm:cxn modelId="{BB5DF860-A460-4E8C-BAE8-0FACC8D2726F}" type="presOf" srcId="{BE5E828A-8661-48DC-8FF1-FDD4F1ADBC40}" destId="{4273BD09-43A3-4AC1-9DF7-14E572467E10}" srcOrd="0" destOrd="0" presId="urn:microsoft.com/office/officeart/2005/8/layout/hierarchy1"/>
    <dgm:cxn modelId="{49DDA349-9AFA-4DA1-8A56-883F2E772D67}" type="presOf" srcId="{8069D676-5D5B-47D7-96C9-D4F9F5FD62C3}" destId="{866E68B9-2789-4A97-8EAA-258AD632CC02}" srcOrd="0" destOrd="0" presId="urn:microsoft.com/office/officeart/2005/8/layout/hierarchy1"/>
    <dgm:cxn modelId="{4B0AAD6A-4448-4A58-9FD5-D162D1FB28E3}" type="presOf" srcId="{CEE72858-92F3-4B7B-BA9A-F08F8A3CB4F1}" destId="{03850DE2-F584-4EB8-AB11-A79A5129D915}" srcOrd="0" destOrd="0" presId="urn:microsoft.com/office/officeart/2005/8/layout/hierarchy1"/>
    <dgm:cxn modelId="{F3ADAA4B-A11F-416E-8ED5-926AEB397D67}" srcId="{DBC39112-DDB3-497E-9EE6-472900A21914}" destId="{AD037FB2-7497-47C9-B9F5-DC607D59105E}" srcOrd="1" destOrd="0" parTransId="{5A5B177B-883A-4ABD-A6A5-D766B6487A21}" sibTransId="{58D7F859-E4DC-451D-A534-7931D4E3B1BD}"/>
    <dgm:cxn modelId="{0AD88B6F-2D25-4333-8B1B-E9333A2F9E39}" type="presOf" srcId="{AD037FB2-7497-47C9-B9F5-DC607D59105E}" destId="{34F112A2-E8CF-4BA6-8298-37AFCE58F65C}" srcOrd="0" destOrd="0" presId="urn:microsoft.com/office/officeart/2005/8/layout/hierarchy1"/>
    <dgm:cxn modelId="{CE4E1C50-5DD0-462A-95A2-1F7ED120E7A2}" type="presOf" srcId="{BCA5FF2C-1201-4D64-8A29-602992B804E6}" destId="{7EE69110-E163-4663-8114-C65CF61B8B77}" srcOrd="0" destOrd="0" presId="urn:microsoft.com/office/officeart/2005/8/layout/hierarchy1"/>
    <dgm:cxn modelId="{114E0F51-CA6B-4F54-891C-B0BD8F793481}" type="presOf" srcId="{152B826D-E551-4F17-8861-DB45CDDDA00A}" destId="{6A35330B-1F70-450C-89AB-2AD6402DB7C8}" srcOrd="0" destOrd="0" presId="urn:microsoft.com/office/officeart/2005/8/layout/hierarchy1"/>
    <dgm:cxn modelId="{E7BE8471-238B-4DFC-A626-B68B948256D0}" srcId="{87EE0E95-53D7-4C7C-BA23-D6D7B5B4CC83}" destId="{28D08FC8-8F49-41BF-BFB6-0216D7FE1C4A}" srcOrd="0" destOrd="0" parTransId="{C7C7DB1D-CE14-4690-A19F-B77CEC0474D9}" sibTransId="{71D76429-15E5-45D9-A5D1-EA5068469BDE}"/>
    <dgm:cxn modelId="{2506BF56-F339-48BB-9B62-50323C4C3C19}" type="presOf" srcId="{87EE0E95-53D7-4C7C-BA23-D6D7B5B4CC83}" destId="{10044A91-0FA6-457F-87D0-B18B89FB3ACA}" srcOrd="0" destOrd="0" presId="urn:microsoft.com/office/officeart/2005/8/layout/hierarchy1"/>
    <dgm:cxn modelId="{F5953D80-9927-4FA4-B2A5-96751251D716}" srcId="{87EE0E95-53D7-4C7C-BA23-D6D7B5B4CC83}" destId="{ED5ED6D1-3706-4304-8208-A93B11683A15}" srcOrd="1" destOrd="0" parTransId="{88238924-B1D9-4A03-B32A-D9C9763E5552}" sibTransId="{C081F4CB-B7DE-497D-B271-1B913192B676}"/>
    <dgm:cxn modelId="{07033885-2AD0-4AF8-9B18-41ACDC652132}" type="presOf" srcId="{4CAFC821-9930-41FC-A941-72EAC9115E3F}" destId="{4B1DEB5C-2893-4B48-8E3F-C0E59122FFF9}" srcOrd="0" destOrd="0" presId="urn:microsoft.com/office/officeart/2005/8/layout/hierarchy1"/>
    <dgm:cxn modelId="{5FCAD48C-8B86-4E8A-AC53-3978C7DC0B4A}" type="presOf" srcId="{1707BFF9-3319-4490-BBA5-56AC777FB902}" destId="{8AF63BEF-95F4-4CA1-8B3A-5FAEEFA95F7F}" srcOrd="0" destOrd="0" presId="urn:microsoft.com/office/officeart/2005/8/layout/hierarchy1"/>
    <dgm:cxn modelId="{D754039E-8772-4C7C-8BA4-070881998C2D}" type="presOf" srcId="{5A5B177B-883A-4ABD-A6A5-D766B6487A21}" destId="{90592925-D7C8-40CB-B4D9-FDC0003B4B87}" srcOrd="0" destOrd="0" presId="urn:microsoft.com/office/officeart/2005/8/layout/hierarchy1"/>
    <dgm:cxn modelId="{78DF8CA8-ACCE-420E-A845-052F1DFF2AD5}" srcId="{1707BFF9-3319-4490-BBA5-56AC777FB902}" destId="{87EE0E95-53D7-4C7C-BA23-D6D7B5B4CC83}" srcOrd="0" destOrd="0" parTransId="{BE5E828A-8661-48DC-8FF1-FDD4F1ADBC40}" sibTransId="{FC172187-30B5-42BB-9A33-F52EAA3130F6}"/>
    <dgm:cxn modelId="{0A429BAA-99A5-4592-A0C1-5368AB5FA5C4}" type="presOf" srcId="{ED5ED6D1-3706-4304-8208-A93B11683A15}" destId="{083A6CEF-2847-43FF-AA8A-DD86DEC158FD}" srcOrd="0" destOrd="0" presId="urn:microsoft.com/office/officeart/2005/8/layout/hierarchy1"/>
    <dgm:cxn modelId="{669EA5AC-B38E-432B-9325-CBBCA90CF56A}" srcId="{152B826D-E551-4F17-8861-DB45CDDDA00A}" destId="{30D6E3A7-B03F-4CC1-BE63-F7C76268B855}" srcOrd="0" destOrd="0" parTransId="{8069D676-5D5B-47D7-96C9-D4F9F5FD62C3}" sibTransId="{4D5E4169-5BD3-401F-BBCF-7E1B972F89F7}"/>
    <dgm:cxn modelId="{2F3589B0-18E1-4688-B142-A8280AFB89B5}" type="presOf" srcId="{DBC39112-DDB3-497E-9EE6-472900A21914}" destId="{2614120F-0B38-4D73-B787-FE434DD9B958}" srcOrd="0" destOrd="0" presId="urn:microsoft.com/office/officeart/2005/8/layout/hierarchy1"/>
    <dgm:cxn modelId="{2C4905B3-F662-4329-A97C-550E935079A0}" srcId="{DBC39112-DDB3-497E-9EE6-472900A21914}" destId="{152B826D-E551-4F17-8861-DB45CDDDA00A}" srcOrd="0" destOrd="0" parTransId="{4CAFC821-9930-41FC-A941-72EAC9115E3F}" sibTransId="{11B6DFBF-7847-4F7B-94E8-983E2015D683}"/>
    <dgm:cxn modelId="{3FE12FB8-FF5B-454B-A664-25CE7E21F3DC}" type="presOf" srcId="{28D08FC8-8F49-41BF-BFB6-0216D7FE1C4A}" destId="{0E193F3C-3BD5-409E-B7CB-AD3A0C9242A8}" srcOrd="0" destOrd="0" presId="urn:microsoft.com/office/officeart/2005/8/layout/hierarchy1"/>
    <dgm:cxn modelId="{08D9EDDE-A7AC-4333-A36B-FDAEECAD0F7C}" type="presOf" srcId="{C7C7DB1D-CE14-4690-A19F-B77CEC0474D9}" destId="{264F7DE5-DFB7-4165-9280-6FCBAD4E3B8F}" srcOrd="0" destOrd="0" presId="urn:microsoft.com/office/officeart/2005/8/layout/hierarchy1"/>
    <dgm:cxn modelId="{9A21BEEC-7D3A-469E-8BD4-1579B5439CBA}" type="presOf" srcId="{88238924-B1D9-4A03-B32A-D9C9763E5552}" destId="{08EA938D-E60E-40F3-8BE2-233920762E4E}" srcOrd="0" destOrd="0" presId="urn:microsoft.com/office/officeart/2005/8/layout/hierarchy1"/>
    <dgm:cxn modelId="{D2E4E8F4-A14D-4C5D-B11B-92C70A66E03A}" type="presOf" srcId="{0D64072B-5F71-4391-8C95-B33334947D06}" destId="{9C56B89A-C354-4D37-84E3-6723C890A892}" srcOrd="0" destOrd="0" presId="urn:microsoft.com/office/officeart/2005/8/layout/hierarchy1"/>
    <dgm:cxn modelId="{3FB33EF7-16A7-424B-9EF1-229A44700CEC}" srcId="{1707BFF9-3319-4490-BBA5-56AC777FB902}" destId="{DBC39112-DDB3-497E-9EE6-472900A21914}" srcOrd="1" destOrd="0" parTransId="{CEE72858-92F3-4B7B-BA9A-F08F8A3CB4F1}" sibTransId="{9691FAEC-11CE-4B44-AAD1-EC7224F2CC7C}"/>
    <dgm:cxn modelId="{81FDA5E1-C6A1-4149-959E-8C667EF912BA}" type="presParOf" srcId="{9C56B89A-C354-4D37-84E3-6723C890A892}" destId="{EA3AA9E9-2B3D-4C6F-8115-FFFEA4B516F9}" srcOrd="0" destOrd="0" presId="urn:microsoft.com/office/officeart/2005/8/layout/hierarchy1"/>
    <dgm:cxn modelId="{21B23265-9ECE-4025-924B-9AD038828924}" type="presParOf" srcId="{EA3AA9E9-2B3D-4C6F-8115-FFFEA4B516F9}" destId="{000BD9B1-39B4-4902-9FE5-B7E3FEF11254}" srcOrd="0" destOrd="0" presId="urn:microsoft.com/office/officeart/2005/8/layout/hierarchy1"/>
    <dgm:cxn modelId="{95FC4B74-0D3B-443F-86D9-0349D87F608D}" type="presParOf" srcId="{000BD9B1-39B4-4902-9FE5-B7E3FEF11254}" destId="{857371B1-2FEE-42EB-BB57-68D51F204A93}" srcOrd="0" destOrd="0" presId="urn:microsoft.com/office/officeart/2005/8/layout/hierarchy1"/>
    <dgm:cxn modelId="{29B4D399-7CE6-4897-B1A7-AA808DD1ACB7}" type="presParOf" srcId="{000BD9B1-39B4-4902-9FE5-B7E3FEF11254}" destId="{8AF63BEF-95F4-4CA1-8B3A-5FAEEFA95F7F}" srcOrd="1" destOrd="0" presId="urn:microsoft.com/office/officeart/2005/8/layout/hierarchy1"/>
    <dgm:cxn modelId="{0D06E31F-DE08-45F7-AB0D-A630EF694D1C}" type="presParOf" srcId="{EA3AA9E9-2B3D-4C6F-8115-FFFEA4B516F9}" destId="{0ADEA9A5-DF52-4B20-B549-B55BC39B7F24}" srcOrd="1" destOrd="0" presId="urn:microsoft.com/office/officeart/2005/8/layout/hierarchy1"/>
    <dgm:cxn modelId="{22531D4F-158B-405E-A81E-67C055F3A2A3}" type="presParOf" srcId="{0ADEA9A5-DF52-4B20-B549-B55BC39B7F24}" destId="{4273BD09-43A3-4AC1-9DF7-14E572467E10}" srcOrd="0" destOrd="0" presId="urn:microsoft.com/office/officeart/2005/8/layout/hierarchy1"/>
    <dgm:cxn modelId="{E65C94CA-D8F1-474F-86BF-597BD66AF712}" type="presParOf" srcId="{0ADEA9A5-DF52-4B20-B549-B55BC39B7F24}" destId="{2B051F48-208A-429A-8E50-2AF9E43B9704}" srcOrd="1" destOrd="0" presId="urn:microsoft.com/office/officeart/2005/8/layout/hierarchy1"/>
    <dgm:cxn modelId="{76B38F94-F59C-44DE-9998-59F5A37A52B6}" type="presParOf" srcId="{2B051F48-208A-429A-8E50-2AF9E43B9704}" destId="{B70FEFD2-25E3-42DC-8AE9-434F0D78B475}" srcOrd="0" destOrd="0" presId="urn:microsoft.com/office/officeart/2005/8/layout/hierarchy1"/>
    <dgm:cxn modelId="{9041B95B-CC01-4AB7-AE63-C776248C3479}" type="presParOf" srcId="{B70FEFD2-25E3-42DC-8AE9-434F0D78B475}" destId="{688A2B94-066B-4C20-9B08-CE9EE15D4530}" srcOrd="0" destOrd="0" presId="urn:microsoft.com/office/officeart/2005/8/layout/hierarchy1"/>
    <dgm:cxn modelId="{9D19CC58-9FE5-4FB5-978E-E736A4735168}" type="presParOf" srcId="{B70FEFD2-25E3-42DC-8AE9-434F0D78B475}" destId="{10044A91-0FA6-457F-87D0-B18B89FB3ACA}" srcOrd="1" destOrd="0" presId="urn:microsoft.com/office/officeart/2005/8/layout/hierarchy1"/>
    <dgm:cxn modelId="{17F37123-A75B-4499-BB49-B5DE090BA3E4}" type="presParOf" srcId="{2B051F48-208A-429A-8E50-2AF9E43B9704}" destId="{7F5BE62C-F304-41AE-AF2E-0181958C9121}" srcOrd="1" destOrd="0" presId="urn:microsoft.com/office/officeart/2005/8/layout/hierarchy1"/>
    <dgm:cxn modelId="{3169E220-DF4A-45E6-9656-AF13E802AF3E}" type="presParOf" srcId="{7F5BE62C-F304-41AE-AF2E-0181958C9121}" destId="{264F7DE5-DFB7-4165-9280-6FCBAD4E3B8F}" srcOrd="0" destOrd="0" presId="urn:microsoft.com/office/officeart/2005/8/layout/hierarchy1"/>
    <dgm:cxn modelId="{CD532567-3EB5-49CE-A9C8-46F955A65582}" type="presParOf" srcId="{7F5BE62C-F304-41AE-AF2E-0181958C9121}" destId="{EEEE1AA9-E67C-46F9-BA6B-A4EDAB7D1799}" srcOrd="1" destOrd="0" presId="urn:microsoft.com/office/officeart/2005/8/layout/hierarchy1"/>
    <dgm:cxn modelId="{074E69F0-35A7-4D87-8B2C-8D9D802F125F}" type="presParOf" srcId="{EEEE1AA9-E67C-46F9-BA6B-A4EDAB7D1799}" destId="{B056E984-0FC6-4536-B5F8-BC81CDD257BA}" srcOrd="0" destOrd="0" presId="urn:microsoft.com/office/officeart/2005/8/layout/hierarchy1"/>
    <dgm:cxn modelId="{37CF84A1-771F-499D-852E-A6C56E0F46DA}" type="presParOf" srcId="{B056E984-0FC6-4536-B5F8-BC81CDD257BA}" destId="{14498094-5B5E-4A36-9A66-5A614A6FBD05}" srcOrd="0" destOrd="0" presId="urn:microsoft.com/office/officeart/2005/8/layout/hierarchy1"/>
    <dgm:cxn modelId="{74DA6052-E642-43B0-BE5B-C0DDE756D679}" type="presParOf" srcId="{B056E984-0FC6-4536-B5F8-BC81CDD257BA}" destId="{0E193F3C-3BD5-409E-B7CB-AD3A0C9242A8}" srcOrd="1" destOrd="0" presId="urn:microsoft.com/office/officeart/2005/8/layout/hierarchy1"/>
    <dgm:cxn modelId="{C252E9BD-E522-4936-96F1-D2E529778162}" type="presParOf" srcId="{EEEE1AA9-E67C-46F9-BA6B-A4EDAB7D1799}" destId="{B3A3CD3D-2192-4589-99CA-3DFDFD5D4185}" srcOrd="1" destOrd="0" presId="urn:microsoft.com/office/officeart/2005/8/layout/hierarchy1"/>
    <dgm:cxn modelId="{0099AE97-623C-4E7F-B963-876C616AB10C}" type="presParOf" srcId="{7F5BE62C-F304-41AE-AF2E-0181958C9121}" destId="{08EA938D-E60E-40F3-8BE2-233920762E4E}" srcOrd="2" destOrd="0" presId="urn:microsoft.com/office/officeart/2005/8/layout/hierarchy1"/>
    <dgm:cxn modelId="{FEFE4E03-E1A3-4DF2-88F6-1870EF5C2B75}" type="presParOf" srcId="{7F5BE62C-F304-41AE-AF2E-0181958C9121}" destId="{82E0FB6E-A0BC-426F-BA02-3973F4C3E2E3}" srcOrd="3" destOrd="0" presId="urn:microsoft.com/office/officeart/2005/8/layout/hierarchy1"/>
    <dgm:cxn modelId="{E367BD71-2139-4E7E-9057-BFCA38C29520}" type="presParOf" srcId="{82E0FB6E-A0BC-426F-BA02-3973F4C3E2E3}" destId="{76136A23-BB54-412D-A723-996B07C2A334}" srcOrd="0" destOrd="0" presId="urn:microsoft.com/office/officeart/2005/8/layout/hierarchy1"/>
    <dgm:cxn modelId="{B3F93FE9-E646-4EA3-9369-FA88E19B10F2}" type="presParOf" srcId="{76136A23-BB54-412D-A723-996B07C2A334}" destId="{24BD687F-805F-4F97-9C7D-9FE3B6FEA303}" srcOrd="0" destOrd="0" presId="urn:microsoft.com/office/officeart/2005/8/layout/hierarchy1"/>
    <dgm:cxn modelId="{C6F5ECBF-C931-491B-AC30-A62BD198D766}" type="presParOf" srcId="{76136A23-BB54-412D-A723-996B07C2A334}" destId="{083A6CEF-2847-43FF-AA8A-DD86DEC158FD}" srcOrd="1" destOrd="0" presId="urn:microsoft.com/office/officeart/2005/8/layout/hierarchy1"/>
    <dgm:cxn modelId="{AE38FB82-3DE3-4AA8-B8F7-4C82998C5DD9}" type="presParOf" srcId="{82E0FB6E-A0BC-426F-BA02-3973F4C3E2E3}" destId="{738BA160-352E-41A0-A39F-70FFFA3212AD}" srcOrd="1" destOrd="0" presId="urn:microsoft.com/office/officeart/2005/8/layout/hierarchy1"/>
    <dgm:cxn modelId="{4233815F-862D-4F26-91DC-A1EAA89AF394}" type="presParOf" srcId="{0ADEA9A5-DF52-4B20-B549-B55BC39B7F24}" destId="{03850DE2-F584-4EB8-AB11-A79A5129D915}" srcOrd="2" destOrd="0" presId="urn:microsoft.com/office/officeart/2005/8/layout/hierarchy1"/>
    <dgm:cxn modelId="{20550936-A19C-48D4-A8BF-13781BDE6354}" type="presParOf" srcId="{0ADEA9A5-DF52-4B20-B549-B55BC39B7F24}" destId="{63AC559A-CF69-4E09-81AA-6280D4CA9D78}" srcOrd="3" destOrd="0" presId="urn:microsoft.com/office/officeart/2005/8/layout/hierarchy1"/>
    <dgm:cxn modelId="{9309695B-6391-4C4E-8569-C16D8BFB5F6E}" type="presParOf" srcId="{63AC559A-CF69-4E09-81AA-6280D4CA9D78}" destId="{FD7FD741-8204-4CB5-83E4-153871B46C78}" srcOrd="0" destOrd="0" presId="urn:microsoft.com/office/officeart/2005/8/layout/hierarchy1"/>
    <dgm:cxn modelId="{C06E33C6-A03F-4D39-B273-61083AF53C7F}" type="presParOf" srcId="{FD7FD741-8204-4CB5-83E4-153871B46C78}" destId="{01B5393F-9B1A-432F-9E9D-ECF97D1B3BBE}" srcOrd="0" destOrd="0" presId="urn:microsoft.com/office/officeart/2005/8/layout/hierarchy1"/>
    <dgm:cxn modelId="{9D934156-4889-4F56-9467-A8C3052A3434}" type="presParOf" srcId="{FD7FD741-8204-4CB5-83E4-153871B46C78}" destId="{2614120F-0B38-4D73-B787-FE434DD9B958}" srcOrd="1" destOrd="0" presId="urn:microsoft.com/office/officeart/2005/8/layout/hierarchy1"/>
    <dgm:cxn modelId="{C4FCD394-F04D-44DA-BE0E-E8ABD245E6E5}" type="presParOf" srcId="{63AC559A-CF69-4E09-81AA-6280D4CA9D78}" destId="{BEE33352-AC06-49BB-80E7-612D15EDD3FC}" srcOrd="1" destOrd="0" presId="urn:microsoft.com/office/officeart/2005/8/layout/hierarchy1"/>
    <dgm:cxn modelId="{42F747B1-885D-43AC-8A4B-97D2E00DCB2B}" type="presParOf" srcId="{BEE33352-AC06-49BB-80E7-612D15EDD3FC}" destId="{4B1DEB5C-2893-4B48-8E3F-C0E59122FFF9}" srcOrd="0" destOrd="0" presId="urn:microsoft.com/office/officeart/2005/8/layout/hierarchy1"/>
    <dgm:cxn modelId="{F9A599C7-2038-4221-ACBB-9F4B6FAA1019}" type="presParOf" srcId="{BEE33352-AC06-49BB-80E7-612D15EDD3FC}" destId="{1B31703D-08E1-4EE6-B75C-E6DDE6B08611}" srcOrd="1" destOrd="0" presId="urn:microsoft.com/office/officeart/2005/8/layout/hierarchy1"/>
    <dgm:cxn modelId="{DC2878B9-158E-4976-9936-9756D90E7051}" type="presParOf" srcId="{1B31703D-08E1-4EE6-B75C-E6DDE6B08611}" destId="{53CB2E0F-12C6-4345-B179-34D25C4287D1}" srcOrd="0" destOrd="0" presId="urn:microsoft.com/office/officeart/2005/8/layout/hierarchy1"/>
    <dgm:cxn modelId="{282EDDDF-3A57-43EB-8C19-5193D5B5BF1F}" type="presParOf" srcId="{53CB2E0F-12C6-4345-B179-34D25C4287D1}" destId="{F2A06185-195A-4B69-8D44-FB6A1D2C3D77}" srcOrd="0" destOrd="0" presId="urn:microsoft.com/office/officeart/2005/8/layout/hierarchy1"/>
    <dgm:cxn modelId="{D0B6A656-89C4-4745-9E21-F29FFB9E40DE}" type="presParOf" srcId="{53CB2E0F-12C6-4345-B179-34D25C4287D1}" destId="{6A35330B-1F70-450C-89AB-2AD6402DB7C8}" srcOrd="1" destOrd="0" presId="urn:microsoft.com/office/officeart/2005/8/layout/hierarchy1"/>
    <dgm:cxn modelId="{A7D1121D-6237-4573-B9F8-18FE45189D00}" type="presParOf" srcId="{1B31703D-08E1-4EE6-B75C-E6DDE6B08611}" destId="{8A97D49F-1BCD-49A2-8641-FC669C92F603}" srcOrd="1" destOrd="0" presId="urn:microsoft.com/office/officeart/2005/8/layout/hierarchy1"/>
    <dgm:cxn modelId="{8AD5EB39-8696-4F21-8ED6-A680C9D61EF6}" type="presParOf" srcId="{8A97D49F-1BCD-49A2-8641-FC669C92F603}" destId="{866E68B9-2789-4A97-8EAA-258AD632CC02}" srcOrd="0" destOrd="0" presId="urn:microsoft.com/office/officeart/2005/8/layout/hierarchy1"/>
    <dgm:cxn modelId="{A3941D78-5D50-4BAB-AE9B-9CD456476AE9}" type="presParOf" srcId="{8A97D49F-1BCD-49A2-8641-FC669C92F603}" destId="{67F61CFD-CE36-456C-A7F7-6325D29B9DE9}" srcOrd="1" destOrd="0" presId="urn:microsoft.com/office/officeart/2005/8/layout/hierarchy1"/>
    <dgm:cxn modelId="{C86BBAA0-719E-44EE-81E4-77576BF26683}" type="presParOf" srcId="{67F61CFD-CE36-456C-A7F7-6325D29B9DE9}" destId="{8A3D896A-C436-4C93-9BEA-76616ADC0735}" srcOrd="0" destOrd="0" presId="urn:microsoft.com/office/officeart/2005/8/layout/hierarchy1"/>
    <dgm:cxn modelId="{8F021680-75D8-4CE1-B0AC-A54EA38F21DA}" type="presParOf" srcId="{8A3D896A-C436-4C93-9BEA-76616ADC0735}" destId="{30441587-6B35-4A83-A734-149859A18289}" srcOrd="0" destOrd="0" presId="urn:microsoft.com/office/officeart/2005/8/layout/hierarchy1"/>
    <dgm:cxn modelId="{C5ABD5D1-C02D-447F-AB0E-17D511B7542D}" type="presParOf" srcId="{8A3D896A-C436-4C93-9BEA-76616ADC0735}" destId="{C2CECD1D-4992-4D5A-8196-6690251EDEB6}" srcOrd="1" destOrd="0" presId="urn:microsoft.com/office/officeart/2005/8/layout/hierarchy1"/>
    <dgm:cxn modelId="{E8111FB9-40BA-46DA-A275-920EDC3D144D}" type="presParOf" srcId="{67F61CFD-CE36-456C-A7F7-6325D29B9DE9}" destId="{7F14EA9C-CEA7-40E7-92FC-C13ED97953AA}" srcOrd="1" destOrd="0" presId="urn:microsoft.com/office/officeart/2005/8/layout/hierarchy1"/>
    <dgm:cxn modelId="{A42F5320-A977-43E4-A888-B95293EF74B7}" type="presParOf" srcId="{BEE33352-AC06-49BB-80E7-612D15EDD3FC}" destId="{90592925-D7C8-40CB-B4D9-FDC0003B4B87}" srcOrd="2" destOrd="0" presId="urn:microsoft.com/office/officeart/2005/8/layout/hierarchy1"/>
    <dgm:cxn modelId="{DB32DF96-C9A3-4EFF-BBA4-6AFD4D4F7268}" type="presParOf" srcId="{BEE33352-AC06-49BB-80E7-612D15EDD3FC}" destId="{BDBD8856-5BE0-4D79-89A5-BB6E4FC3EA44}" srcOrd="3" destOrd="0" presId="urn:microsoft.com/office/officeart/2005/8/layout/hierarchy1"/>
    <dgm:cxn modelId="{359D6891-7865-4066-A57A-98639B7B25D0}" type="presParOf" srcId="{BDBD8856-5BE0-4D79-89A5-BB6E4FC3EA44}" destId="{EFAD7478-BCE9-4592-A3F9-B5B512A43ABE}" srcOrd="0" destOrd="0" presId="urn:microsoft.com/office/officeart/2005/8/layout/hierarchy1"/>
    <dgm:cxn modelId="{230468A7-C837-4653-93FC-BC236857383C}" type="presParOf" srcId="{EFAD7478-BCE9-4592-A3F9-B5B512A43ABE}" destId="{28B2D0D0-7E31-454D-88A2-16B08B0332E0}" srcOrd="0" destOrd="0" presId="urn:microsoft.com/office/officeart/2005/8/layout/hierarchy1"/>
    <dgm:cxn modelId="{614D9F19-1810-4118-AFA2-CC475F34B984}" type="presParOf" srcId="{EFAD7478-BCE9-4592-A3F9-B5B512A43ABE}" destId="{34F112A2-E8CF-4BA6-8298-37AFCE58F65C}" srcOrd="1" destOrd="0" presId="urn:microsoft.com/office/officeart/2005/8/layout/hierarchy1"/>
    <dgm:cxn modelId="{0D2899F6-A9D2-40A1-9543-590CBE5222FE}" type="presParOf" srcId="{BDBD8856-5BE0-4D79-89A5-BB6E4FC3EA44}" destId="{8012D21D-7E5E-46E7-8B8C-61F605699024}" srcOrd="1" destOrd="0" presId="urn:microsoft.com/office/officeart/2005/8/layout/hierarchy1"/>
    <dgm:cxn modelId="{EDA78B9A-8A51-4724-BB39-80C8762C6FA3}" type="presParOf" srcId="{8012D21D-7E5E-46E7-8B8C-61F605699024}" destId="{D233198F-179A-4B5F-9DC6-847989F47CA9}" srcOrd="0" destOrd="0" presId="urn:microsoft.com/office/officeart/2005/8/layout/hierarchy1"/>
    <dgm:cxn modelId="{E145D583-4761-42A9-8E98-131D7E0405E0}" type="presParOf" srcId="{8012D21D-7E5E-46E7-8B8C-61F605699024}" destId="{C5A24CEF-9BB8-40DA-9A5F-BC240D576D8E}" srcOrd="1" destOrd="0" presId="urn:microsoft.com/office/officeart/2005/8/layout/hierarchy1"/>
    <dgm:cxn modelId="{926B9112-9693-4F2F-A6ED-271E65941A4F}" type="presParOf" srcId="{C5A24CEF-9BB8-40DA-9A5F-BC240D576D8E}" destId="{34624D1D-5263-4745-81F7-61E7D0262FDD}" srcOrd="0" destOrd="0" presId="urn:microsoft.com/office/officeart/2005/8/layout/hierarchy1"/>
    <dgm:cxn modelId="{6772940E-F635-44F7-A6A3-76FEA92212FE}" type="presParOf" srcId="{34624D1D-5263-4745-81F7-61E7D0262FDD}" destId="{E6CEABE2-3351-4237-AAAE-7037CCCA0157}" srcOrd="0" destOrd="0" presId="urn:microsoft.com/office/officeart/2005/8/layout/hierarchy1"/>
    <dgm:cxn modelId="{502AB537-A9BB-44BF-925B-0A632C257DAA}" type="presParOf" srcId="{34624D1D-5263-4745-81F7-61E7D0262FDD}" destId="{7EE69110-E163-4663-8114-C65CF61B8B77}" srcOrd="1" destOrd="0" presId="urn:microsoft.com/office/officeart/2005/8/layout/hierarchy1"/>
    <dgm:cxn modelId="{A37536FB-01C4-42A9-9088-3808A8718052}" type="presParOf" srcId="{C5A24CEF-9BB8-40DA-9A5F-BC240D576D8E}" destId="{D08334FC-8399-4CCD-A7AC-7199FC599AB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EB5512D-4678-4BAB-A94E-37AB294FCD27}" type="doc">
      <dgm:prSet loTypeId="urn:microsoft.com/office/officeart/2005/8/layout/vList2" loCatId="list" qsTypeId="urn:microsoft.com/office/officeart/2005/8/quickstyle/simple4" qsCatId="simple" csTypeId="urn:microsoft.com/office/officeart/2005/8/colors/accent0_1" csCatId="mainScheme" phldr="1"/>
      <dgm:spPr/>
      <dgm:t>
        <a:bodyPr/>
        <a:lstStyle/>
        <a:p>
          <a:endParaRPr lang="en-US"/>
        </a:p>
      </dgm:t>
    </dgm:pt>
    <dgm:pt modelId="{A7697EBF-B59F-4A48-A603-C94757C4DEBC}">
      <dgm:prSet/>
      <dgm:spPr/>
      <dgm:t>
        <a:bodyPr/>
        <a:lstStyle/>
        <a:p>
          <a:pPr algn="ctr"/>
          <a:r>
            <a:rPr lang="en-US" b="1" dirty="0"/>
            <a:t>Ocular trauma </a:t>
          </a:r>
          <a:endParaRPr lang="en-US" dirty="0"/>
        </a:p>
      </dgm:t>
    </dgm:pt>
    <dgm:pt modelId="{5BCE8B45-7097-4D89-8220-25FDA0794A1B}" type="parTrans" cxnId="{2D7B1921-8AAE-4B3E-8EAF-0E61D95CC28A}">
      <dgm:prSet/>
      <dgm:spPr/>
      <dgm:t>
        <a:bodyPr/>
        <a:lstStyle/>
        <a:p>
          <a:endParaRPr lang="en-US"/>
        </a:p>
      </dgm:t>
    </dgm:pt>
    <dgm:pt modelId="{F0FAF0F9-838D-4509-8223-F037A119BDE1}" type="sibTrans" cxnId="{2D7B1921-8AAE-4B3E-8EAF-0E61D95CC28A}">
      <dgm:prSet/>
      <dgm:spPr/>
      <dgm:t>
        <a:bodyPr/>
        <a:lstStyle/>
        <a:p>
          <a:endParaRPr lang="en-US"/>
        </a:p>
      </dgm:t>
    </dgm:pt>
    <dgm:pt modelId="{21EF7DD5-60D0-407E-8593-B2DBFE718894}" type="pres">
      <dgm:prSet presAssocID="{3EB5512D-4678-4BAB-A94E-37AB294FCD27}" presName="linear" presStyleCnt="0">
        <dgm:presLayoutVars>
          <dgm:animLvl val="lvl"/>
          <dgm:resizeHandles val="exact"/>
        </dgm:presLayoutVars>
      </dgm:prSet>
      <dgm:spPr/>
    </dgm:pt>
    <dgm:pt modelId="{6BBC5FDC-13C6-456E-A1B8-4334C8A9C6E9}" type="pres">
      <dgm:prSet presAssocID="{A7697EBF-B59F-4A48-A603-C94757C4DEBC}" presName="parentText" presStyleLbl="node1" presStyleIdx="0" presStyleCnt="1" custScaleY="100358" custLinFactY="100000" custLinFactNeighborX="2617" custLinFactNeighborY="134853">
        <dgm:presLayoutVars>
          <dgm:chMax val="0"/>
          <dgm:bulletEnabled val="1"/>
        </dgm:presLayoutVars>
      </dgm:prSet>
      <dgm:spPr/>
    </dgm:pt>
  </dgm:ptLst>
  <dgm:cxnLst>
    <dgm:cxn modelId="{2D7B1921-8AAE-4B3E-8EAF-0E61D95CC28A}" srcId="{3EB5512D-4678-4BAB-A94E-37AB294FCD27}" destId="{A7697EBF-B59F-4A48-A603-C94757C4DEBC}" srcOrd="0" destOrd="0" parTransId="{5BCE8B45-7097-4D89-8220-25FDA0794A1B}" sibTransId="{F0FAF0F9-838D-4509-8223-F037A119BDE1}"/>
    <dgm:cxn modelId="{B25ECEE0-6C75-4217-9B57-D36461507750}" type="presOf" srcId="{A7697EBF-B59F-4A48-A603-C94757C4DEBC}" destId="{6BBC5FDC-13C6-456E-A1B8-4334C8A9C6E9}" srcOrd="0" destOrd="0" presId="urn:microsoft.com/office/officeart/2005/8/layout/vList2"/>
    <dgm:cxn modelId="{867CB0FC-6EE8-4113-BFB3-4C42CFA2C568}" type="presOf" srcId="{3EB5512D-4678-4BAB-A94E-37AB294FCD27}" destId="{21EF7DD5-60D0-407E-8593-B2DBFE718894}" srcOrd="0" destOrd="0" presId="urn:microsoft.com/office/officeart/2005/8/layout/vList2"/>
    <dgm:cxn modelId="{E4059597-49ED-48AF-88D6-F60AC4D04DB0}" type="presParOf" srcId="{21EF7DD5-60D0-407E-8593-B2DBFE718894}" destId="{6BBC5FDC-13C6-456E-A1B8-4334C8A9C6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8495C1C-E23E-4F64-93D0-D620E35F94C3}"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CE4247F3-52C9-47BE-8085-610205CD8725}">
      <dgm:prSet/>
      <dgm:spPr/>
      <dgm:t>
        <a:bodyPr/>
        <a:lstStyle/>
        <a:p>
          <a:pPr algn="ctr"/>
          <a:r>
            <a:rPr lang="en-US" b="1" i="0" baseline="0" dirty="0"/>
            <a:t>Important Precautions / AVOID</a:t>
          </a:r>
          <a:endParaRPr lang="en-US" b="1" dirty="0"/>
        </a:p>
      </dgm:t>
    </dgm:pt>
    <dgm:pt modelId="{FD77C896-EC4A-4607-B530-88DF1954C3E6}" type="parTrans" cxnId="{982BB2EA-4A53-4449-9730-6D980AA35F0A}">
      <dgm:prSet/>
      <dgm:spPr/>
      <dgm:t>
        <a:bodyPr/>
        <a:lstStyle/>
        <a:p>
          <a:endParaRPr lang="en-US"/>
        </a:p>
      </dgm:t>
    </dgm:pt>
    <dgm:pt modelId="{186448B1-20E5-4003-8BDD-096E22183B10}" type="sibTrans" cxnId="{982BB2EA-4A53-4449-9730-6D980AA35F0A}">
      <dgm:prSet/>
      <dgm:spPr/>
      <dgm:t>
        <a:bodyPr/>
        <a:lstStyle/>
        <a:p>
          <a:endParaRPr lang="en-US"/>
        </a:p>
      </dgm:t>
    </dgm:pt>
    <dgm:pt modelId="{F15B72C8-7E1D-4C2E-918E-B1B85F273B96}" type="pres">
      <dgm:prSet presAssocID="{08495C1C-E23E-4F64-93D0-D620E35F94C3}" presName="linear" presStyleCnt="0">
        <dgm:presLayoutVars>
          <dgm:animLvl val="lvl"/>
          <dgm:resizeHandles val="exact"/>
        </dgm:presLayoutVars>
      </dgm:prSet>
      <dgm:spPr/>
    </dgm:pt>
    <dgm:pt modelId="{B66E6979-798A-4BEE-ACD4-FBEC4E4B90C8}" type="pres">
      <dgm:prSet presAssocID="{CE4247F3-52C9-47BE-8085-610205CD8725}" presName="parentText" presStyleLbl="node1" presStyleIdx="0" presStyleCnt="1" custScaleY="83312">
        <dgm:presLayoutVars>
          <dgm:chMax val="0"/>
          <dgm:bulletEnabled val="1"/>
        </dgm:presLayoutVars>
      </dgm:prSet>
      <dgm:spPr/>
    </dgm:pt>
  </dgm:ptLst>
  <dgm:cxnLst>
    <dgm:cxn modelId="{1425E028-CCE3-4C47-AD8A-3EA6E8F385F1}" type="presOf" srcId="{08495C1C-E23E-4F64-93D0-D620E35F94C3}" destId="{F15B72C8-7E1D-4C2E-918E-B1B85F273B96}" srcOrd="0" destOrd="0" presId="urn:microsoft.com/office/officeart/2005/8/layout/vList2"/>
    <dgm:cxn modelId="{BF154192-F99D-41A0-9DDF-C3F58CC660C2}" type="presOf" srcId="{CE4247F3-52C9-47BE-8085-610205CD8725}" destId="{B66E6979-798A-4BEE-ACD4-FBEC4E4B90C8}" srcOrd="0" destOrd="0" presId="urn:microsoft.com/office/officeart/2005/8/layout/vList2"/>
    <dgm:cxn modelId="{982BB2EA-4A53-4449-9730-6D980AA35F0A}" srcId="{08495C1C-E23E-4F64-93D0-D620E35F94C3}" destId="{CE4247F3-52C9-47BE-8085-610205CD8725}" srcOrd="0" destOrd="0" parTransId="{FD77C896-EC4A-4607-B530-88DF1954C3E6}" sibTransId="{186448B1-20E5-4003-8BDD-096E22183B10}"/>
    <dgm:cxn modelId="{5C40C96E-3257-43A2-9BCF-705A63F1F0AE}" type="presParOf" srcId="{F15B72C8-7E1D-4C2E-918E-B1B85F273B96}" destId="{B66E6979-798A-4BEE-ACD4-FBEC4E4B90C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F3B07DC-BC6F-4704-AF0D-CA168A625683}"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8F6F71F5-1097-407E-8245-0B1F88B7901A}">
      <dgm:prSet/>
      <dgm:spPr/>
      <dgm:t>
        <a:bodyPr/>
        <a:lstStyle/>
        <a:p>
          <a:pPr algn="ctr"/>
          <a:r>
            <a:rPr lang="en-US" b="1" i="0" baseline="0" dirty="0"/>
            <a:t>Trauma Evaluation</a:t>
          </a:r>
          <a:endParaRPr lang="en-US" dirty="0"/>
        </a:p>
      </dgm:t>
    </dgm:pt>
    <dgm:pt modelId="{10792E69-52F5-47A7-AEB0-2D708602B186}" type="parTrans" cxnId="{CFF40D2A-8399-47F5-A68D-AAECBE394DA1}">
      <dgm:prSet/>
      <dgm:spPr/>
      <dgm:t>
        <a:bodyPr/>
        <a:lstStyle/>
        <a:p>
          <a:endParaRPr lang="en-US"/>
        </a:p>
      </dgm:t>
    </dgm:pt>
    <dgm:pt modelId="{82FAB57C-BBC4-4D53-BB0C-16451AE3C99F}" type="sibTrans" cxnId="{CFF40D2A-8399-47F5-A68D-AAECBE394DA1}">
      <dgm:prSet/>
      <dgm:spPr/>
      <dgm:t>
        <a:bodyPr/>
        <a:lstStyle/>
        <a:p>
          <a:endParaRPr lang="en-US"/>
        </a:p>
      </dgm:t>
    </dgm:pt>
    <dgm:pt modelId="{25C7B489-191A-4ABF-9525-E8C0BDEB0C00}" type="pres">
      <dgm:prSet presAssocID="{BF3B07DC-BC6F-4704-AF0D-CA168A625683}" presName="linear" presStyleCnt="0">
        <dgm:presLayoutVars>
          <dgm:animLvl val="lvl"/>
          <dgm:resizeHandles val="exact"/>
        </dgm:presLayoutVars>
      </dgm:prSet>
      <dgm:spPr/>
    </dgm:pt>
    <dgm:pt modelId="{F55485D5-B7A4-40E6-B158-87FCEF4B7089}" type="pres">
      <dgm:prSet presAssocID="{8F6F71F5-1097-407E-8245-0B1F88B7901A}" presName="parentText" presStyleLbl="node1" presStyleIdx="0" presStyleCnt="1" custScaleY="48390">
        <dgm:presLayoutVars>
          <dgm:chMax val="0"/>
          <dgm:bulletEnabled val="1"/>
        </dgm:presLayoutVars>
      </dgm:prSet>
      <dgm:spPr/>
    </dgm:pt>
  </dgm:ptLst>
  <dgm:cxnLst>
    <dgm:cxn modelId="{CFF40D2A-8399-47F5-A68D-AAECBE394DA1}" srcId="{BF3B07DC-BC6F-4704-AF0D-CA168A625683}" destId="{8F6F71F5-1097-407E-8245-0B1F88B7901A}" srcOrd="0" destOrd="0" parTransId="{10792E69-52F5-47A7-AEB0-2D708602B186}" sibTransId="{82FAB57C-BBC4-4D53-BB0C-16451AE3C99F}"/>
    <dgm:cxn modelId="{325F3971-5C23-45F9-A5B8-95A9888048C9}" type="presOf" srcId="{BF3B07DC-BC6F-4704-AF0D-CA168A625683}" destId="{25C7B489-191A-4ABF-9525-E8C0BDEB0C00}" srcOrd="0" destOrd="0" presId="urn:microsoft.com/office/officeart/2005/8/layout/vList2"/>
    <dgm:cxn modelId="{B819019C-99FB-4960-A524-B90F7A63FC4D}" type="presOf" srcId="{8F6F71F5-1097-407E-8245-0B1F88B7901A}" destId="{F55485D5-B7A4-40E6-B158-87FCEF4B7089}" srcOrd="0" destOrd="0" presId="urn:microsoft.com/office/officeart/2005/8/layout/vList2"/>
    <dgm:cxn modelId="{6E4F471F-2007-4902-9E85-A86255CD0E9E}" type="presParOf" srcId="{25C7B489-191A-4ABF-9525-E8C0BDEB0C00}" destId="{F55485D5-B7A4-40E6-B158-87FCEF4B708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10C8736-4892-4DD9-BA6F-94D96DE61F60}"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70721286-AD58-4FFF-8F1A-49527BC75579}">
      <dgm:prSet custT="1"/>
      <dgm:spPr/>
      <dgm:t>
        <a:bodyPr/>
        <a:lstStyle/>
        <a:p>
          <a:pPr algn="ctr"/>
          <a:r>
            <a:rPr lang="en-US" sz="3200" b="1" dirty="0"/>
            <a:t>CHEMICAL BURN</a:t>
          </a:r>
          <a:endParaRPr lang="en-US" sz="3200" dirty="0"/>
        </a:p>
      </dgm:t>
    </dgm:pt>
    <dgm:pt modelId="{A19B6754-6883-44CF-90EE-0550FC663DD2}" type="parTrans" cxnId="{5FF8628B-96F9-49A9-B954-C509399FF262}">
      <dgm:prSet/>
      <dgm:spPr/>
      <dgm:t>
        <a:bodyPr/>
        <a:lstStyle/>
        <a:p>
          <a:endParaRPr lang="en-US"/>
        </a:p>
      </dgm:t>
    </dgm:pt>
    <dgm:pt modelId="{D3BCD087-0D99-4330-BDD9-57A96520BEB4}" type="sibTrans" cxnId="{5FF8628B-96F9-49A9-B954-C509399FF262}">
      <dgm:prSet/>
      <dgm:spPr/>
      <dgm:t>
        <a:bodyPr/>
        <a:lstStyle/>
        <a:p>
          <a:endParaRPr lang="en-US"/>
        </a:p>
      </dgm:t>
    </dgm:pt>
    <dgm:pt modelId="{67300DF7-E402-4034-A53F-3D7164551888}" type="pres">
      <dgm:prSet presAssocID="{410C8736-4892-4DD9-BA6F-94D96DE61F60}" presName="linear" presStyleCnt="0">
        <dgm:presLayoutVars>
          <dgm:animLvl val="lvl"/>
          <dgm:resizeHandles val="exact"/>
        </dgm:presLayoutVars>
      </dgm:prSet>
      <dgm:spPr/>
    </dgm:pt>
    <dgm:pt modelId="{09FA3A6D-8406-4F36-8BDE-9A72AD40FFA7}" type="pres">
      <dgm:prSet presAssocID="{70721286-AD58-4FFF-8F1A-49527BC75579}" presName="parentText" presStyleLbl="node1" presStyleIdx="0" presStyleCnt="1" custScaleY="76829">
        <dgm:presLayoutVars>
          <dgm:chMax val="0"/>
          <dgm:bulletEnabled val="1"/>
        </dgm:presLayoutVars>
      </dgm:prSet>
      <dgm:spPr/>
    </dgm:pt>
  </dgm:ptLst>
  <dgm:cxnLst>
    <dgm:cxn modelId="{E3699829-3FF6-46AA-B971-48922BE0F927}" type="presOf" srcId="{70721286-AD58-4FFF-8F1A-49527BC75579}" destId="{09FA3A6D-8406-4F36-8BDE-9A72AD40FFA7}" srcOrd="0" destOrd="0" presId="urn:microsoft.com/office/officeart/2005/8/layout/vList2"/>
    <dgm:cxn modelId="{CFD15E45-46C1-4474-90FF-84C6D537116C}" type="presOf" srcId="{410C8736-4892-4DD9-BA6F-94D96DE61F60}" destId="{67300DF7-E402-4034-A53F-3D7164551888}" srcOrd="0" destOrd="0" presId="urn:microsoft.com/office/officeart/2005/8/layout/vList2"/>
    <dgm:cxn modelId="{5FF8628B-96F9-49A9-B954-C509399FF262}" srcId="{410C8736-4892-4DD9-BA6F-94D96DE61F60}" destId="{70721286-AD58-4FFF-8F1A-49527BC75579}" srcOrd="0" destOrd="0" parTransId="{A19B6754-6883-44CF-90EE-0550FC663DD2}" sibTransId="{D3BCD087-0D99-4330-BDD9-57A96520BEB4}"/>
    <dgm:cxn modelId="{A9C1D318-9EA4-407D-9603-CB610119F8B0}" type="presParOf" srcId="{67300DF7-E402-4034-A53F-3D7164551888}" destId="{09FA3A6D-8406-4F36-8BDE-9A72AD40FFA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932A1B5-C717-41FC-B95A-7C63C58A7278}"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n-US"/>
        </a:p>
      </dgm:t>
    </dgm:pt>
    <dgm:pt modelId="{D13A132F-622C-4DDD-BF40-35BE4BBA7408}">
      <dgm:prSet custT="1"/>
      <dgm:spPr/>
      <dgm:t>
        <a:bodyPr/>
        <a:lstStyle/>
        <a:p>
          <a:r>
            <a:rPr lang="en-US" sz="2400" b="1"/>
            <a:t>Properties of the chemical </a:t>
          </a:r>
          <a:endParaRPr lang="en-US" sz="2400"/>
        </a:p>
      </dgm:t>
    </dgm:pt>
    <dgm:pt modelId="{3EF436B2-6505-4122-8424-3568F5B25597}" type="parTrans" cxnId="{2AB6D0AC-C5D5-48E7-A0D7-A3836FEC2BE8}">
      <dgm:prSet/>
      <dgm:spPr/>
      <dgm:t>
        <a:bodyPr/>
        <a:lstStyle/>
        <a:p>
          <a:endParaRPr lang="en-US"/>
        </a:p>
      </dgm:t>
    </dgm:pt>
    <dgm:pt modelId="{D33D9F9B-48DE-403E-B134-CC5970C3D13A}" type="sibTrans" cxnId="{2AB6D0AC-C5D5-48E7-A0D7-A3836FEC2BE8}">
      <dgm:prSet/>
      <dgm:spPr/>
      <dgm:t>
        <a:bodyPr/>
        <a:lstStyle/>
        <a:p>
          <a:endParaRPr lang="en-US"/>
        </a:p>
      </dgm:t>
    </dgm:pt>
    <dgm:pt modelId="{3EBE7DC7-ECAF-4F60-ADC0-37AA0DD295E5}">
      <dgm:prSet custT="1"/>
      <dgm:spPr/>
      <dgm:t>
        <a:bodyPr/>
        <a:lstStyle/>
        <a:p>
          <a:r>
            <a:rPr lang="en-US" sz="2400" b="1"/>
            <a:t>Concentration and volume </a:t>
          </a:r>
          <a:endParaRPr lang="en-US" sz="2400"/>
        </a:p>
      </dgm:t>
    </dgm:pt>
    <dgm:pt modelId="{7078CA1F-7472-433C-A342-A075902AC6E8}" type="parTrans" cxnId="{C66F08A6-CD75-4B70-8523-C64292646F15}">
      <dgm:prSet/>
      <dgm:spPr/>
      <dgm:t>
        <a:bodyPr/>
        <a:lstStyle/>
        <a:p>
          <a:endParaRPr lang="en-US"/>
        </a:p>
      </dgm:t>
    </dgm:pt>
    <dgm:pt modelId="{8AACA68F-1C41-46B1-B16E-620494BA111E}" type="sibTrans" cxnId="{C66F08A6-CD75-4B70-8523-C64292646F15}">
      <dgm:prSet/>
      <dgm:spPr/>
      <dgm:t>
        <a:bodyPr/>
        <a:lstStyle/>
        <a:p>
          <a:endParaRPr lang="en-US"/>
        </a:p>
      </dgm:t>
    </dgm:pt>
    <dgm:pt modelId="{09B76E99-B9C2-4E58-AD33-69F7932F3F94}">
      <dgm:prSet custT="1"/>
      <dgm:spPr/>
      <dgm:t>
        <a:bodyPr/>
        <a:lstStyle/>
        <a:p>
          <a:r>
            <a:rPr lang="en-US" sz="2400" b="1"/>
            <a:t>Area of affected ocular surface</a:t>
          </a:r>
          <a:endParaRPr lang="en-US" sz="2400"/>
        </a:p>
      </dgm:t>
    </dgm:pt>
    <dgm:pt modelId="{F3A96555-4C1F-4460-993A-2FC270709517}" type="parTrans" cxnId="{49B7DF4D-6223-48C8-B093-C7F461B812AF}">
      <dgm:prSet/>
      <dgm:spPr/>
      <dgm:t>
        <a:bodyPr/>
        <a:lstStyle/>
        <a:p>
          <a:endParaRPr lang="en-US"/>
        </a:p>
      </dgm:t>
    </dgm:pt>
    <dgm:pt modelId="{D2570A16-E498-465F-890B-EFB9DD6CDB01}" type="sibTrans" cxnId="{49B7DF4D-6223-48C8-B093-C7F461B812AF}">
      <dgm:prSet/>
      <dgm:spPr/>
      <dgm:t>
        <a:bodyPr/>
        <a:lstStyle/>
        <a:p>
          <a:endParaRPr lang="en-US"/>
        </a:p>
      </dgm:t>
    </dgm:pt>
    <dgm:pt modelId="{76B71DA4-7264-4D7A-9BC7-2702CA01B33A}">
      <dgm:prSet custT="1"/>
      <dgm:spPr/>
      <dgm:t>
        <a:bodyPr/>
        <a:lstStyle/>
        <a:p>
          <a:r>
            <a:rPr lang="en-US" sz="2400" b="1"/>
            <a:t>Duration of exposure</a:t>
          </a:r>
          <a:endParaRPr lang="en-US" sz="2400"/>
        </a:p>
      </dgm:t>
    </dgm:pt>
    <dgm:pt modelId="{FF9978E9-C063-47D0-8AEA-0FCB47F5C73E}" type="parTrans" cxnId="{946E1140-4A2F-44C9-8540-4E27E7567BE7}">
      <dgm:prSet/>
      <dgm:spPr/>
      <dgm:t>
        <a:bodyPr/>
        <a:lstStyle/>
        <a:p>
          <a:endParaRPr lang="en-US"/>
        </a:p>
      </dgm:t>
    </dgm:pt>
    <dgm:pt modelId="{B76272F4-3CB6-4F30-A7ED-A3D61E48F05D}" type="sibTrans" cxnId="{946E1140-4A2F-44C9-8540-4E27E7567BE7}">
      <dgm:prSet/>
      <dgm:spPr/>
      <dgm:t>
        <a:bodyPr/>
        <a:lstStyle/>
        <a:p>
          <a:endParaRPr lang="en-US"/>
        </a:p>
      </dgm:t>
    </dgm:pt>
    <dgm:pt modelId="{28CE8DB4-2159-46F4-8554-41870A318FDD}">
      <dgm:prSet custT="1"/>
      <dgm:spPr/>
      <dgm:t>
        <a:bodyPr/>
        <a:lstStyle/>
        <a:p>
          <a:r>
            <a:rPr lang="en-US" sz="2400" b="1" dirty="0"/>
            <a:t>Related effect - thermal damage.</a:t>
          </a:r>
          <a:endParaRPr lang="en-US" sz="2400" dirty="0"/>
        </a:p>
      </dgm:t>
    </dgm:pt>
    <dgm:pt modelId="{E202D9E4-0ECC-4DC1-8777-172973E8E75B}" type="parTrans" cxnId="{DE02C9B8-F4F3-4820-A9A5-E194F65D28DC}">
      <dgm:prSet/>
      <dgm:spPr/>
      <dgm:t>
        <a:bodyPr/>
        <a:lstStyle/>
        <a:p>
          <a:endParaRPr lang="en-US"/>
        </a:p>
      </dgm:t>
    </dgm:pt>
    <dgm:pt modelId="{92069D84-931B-4CB0-8A1F-FEB6CFB53E47}" type="sibTrans" cxnId="{DE02C9B8-F4F3-4820-A9A5-E194F65D28DC}">
      <dgm:prSet/>
      <dgm:spPr/>
      <dgm:t>
        <a:bodyPr/>
        <a:lstStyle/>
        <a:p>
          <a:endParaRPr lang="en-US"/>
        </a:p>
      </dgm:t>
    </dgm:pt>
    <dgm:pt modelId="{4EB402AB-4F66-4093-9379-958218170E99}" type="pres">
      <dgm:prSet presAssocID="{A932A1B5-C717-41FC-B95A-7C63C58A7278}" presName="linear" presStyleCnt="0">
        <dgm:presLayoutVars>
          <dgm:animLvl val="lvl"/>
          <dgm:resizeHandles val="exact"/>
        </dgm:presLayoutVars>
      </dgm:prSet>
      <dgm:spPr/>
    </dgm:pt>
    <dgm:pt modelId="{E217C6E4-178E-4A52-89E3-EB40C0602743}" type="pres">
      <dgm:prSet presAssocID="{D13A132F-622C-4DDD-BF40-35BE4BBA7408}" presName="parentText" presStyleLbl="node1" presStyleIdx="0" presStyleCnt="5">
        <dgm:presLayoutVars>
          <dgm:chMax val="0"/>
          <dgm:bulletEnabled val="1"/>
        </dgm:presLayoutVars>
      </dgm:prSet>
      <dgm:spPr/>
    </dgm:pt>
    <dgm:pt modelId="{56CCDFDA-988A-4178-A0B7-29B37BDD6A41}" type="pres">
      <dgm:prSet presAssocID="{D33D9F9B-48DE-403E-B134-CC5970C3D13A}" presName="spacer" presStyleCnt="0"/>
      <dgm:spPr/>
    </dgm:pt>
    <dgm:pt modelId="{36BA5CB5-5421-484B-9E00-5206647DDF75}" type="pres">
      <dgm:prSet presAssocID="{3EBE7DC7-ECAF-4F60-ADC0-37AA0DD295E5}" presName="parentText" presStyleLbl="node1" presStyleIdx="1" presStyleCnt="5">
        <dgm:presLayoutVars>
          <dgm:chMax val="0"/>
          <dgm:bulletEnabled val="1"/>
        </dgm:presLayoutVars>
      </dgm:prSet>
      <dgm:spPr/>
    </dgm:pt>
    <dgm:pt modelId="{BFF197F2-F9D6-48EE-8DC2-C1D73952A5BE}" type="pres">
      <dgm:prSet presAssocID="{8AACA68F-1C41-46B1-B16E-620494BA111E}" presName="spacer" presStyleCnt="0"/>
      <dgm:spPr/>
    </dgm:pt>
    <dgm:pt modelId="{54D52083-5399-46A1-8608-902E8AA9A39F}" type="pres">
      <dgm:prSet presAssocID="{09B76E99-B9C2-4E58-AD33-69F7932F3F94}" presName="parentText" presStyleLbl="node1" presStyleIdx="2" presStyleCnt="5">
        <dgm:presLayoutVars>
          <dgm:chMax val="0"/>
          <dgm:bulletEnabled val="1"/>
        </dgm:presLayoutVars>
      </dgm:prSet>
      <dgm:spPr/>
    </dgm:pt>
    <dgm:pt modelId="{FEF80FED-2073-4DA5-9306-D70F52C9CE37}" type="pres">
      <dgm:prSet presAssocID="{D2570A16-E498-465F-890B-EFB9DD6CDB01}" presName="spacer" presStyleCnt="0"/>
      <dgm:spPr/>
    </dgm:pt>
    <dgm:pt modelId="{3D4ABE39-71A5-404A-BA0B-98DC94C03233}" type="pres">
      <dgm:prSet presAssocID="{76B71DA4-7264-4D7A-9BC7-2702CA01B33A}" presName="parentText" presStyleLbl="node1" presStyleIdx="3" presStyleCnt="5">
        <dgm:presLayoutVars>
          <dgm:chMax val="0"/>
          <dgm:bulletEnabled val="1"/>
        </dgm:presLayoutVars>
      </dgm:prSet>
      <dgm:spPr/>
    </dgm:pt>
    <dgm:pt modelId="{8B8D0E2F-04B4-4A5A-B393-2D676FAA5171}" type="pres">
      <dgm:prSet presAssocID="{B76272F4-3CB6-4F30-A7ED-A3D61E48F05D}" presName="spacer" presStyleCnt="0"/>
      <dgm:spPr/>
    </dgm:pt>
    <dgm:pt modelId="{384EE46E-3086-4E1A-ADB5-E625F71A59D9}" type="pres">
      <dgm:prSet presAssocID="{28CE8DB4-2159-46F4-8554-41870A318FDD}" presName="parentText" presStyleLbl="node1" presStyleIdx="4" presStyleCnt="5">
        <dgm:presLayoutVars>
          <dgm:chMax val="0"/>
          <dgm:bulletEnabled val="1"/>
        </dgm:presLayoutVars>
      </dgm:prSet>
      <dgm:spPr/>
    </dgm:pt>
  </dgm:ptLst>
  <dgm:cxnLst>
    <dgm:cxn modelId="{28A06C1D-72F6-45E2-9854-0D44EB0D8BA7}" type="presOf" srcId="{3EBE7DC7-ECAF-4F60-ADC0-37AA0DD295E5}" destId="{36BA5CB5-5421-484B-9E00-5206647DDF75}" srcOrd="0" destOrd="0" presId="urn:microsoft.com/office/officeart/2005/8/layout/vList2"/>
    <dgm:cxn modelId="{F61F4333-2D93-4A61-BAB3-8DF81A784911}" type="presOf" srcId="{A932A1B5-C717-41FC-B95A-7C63C58A7278}" destId="{4EB402AB-4F66-4093-9379-958218170E99}" srcOrd="0" destOrd="0" presId="urn:microsoft.com/office/officeart/2005/8/layout/vList2"/>
    <dgm:cxn modelId="{946E1140-4A2F-44C9-8540-4E27E7567BE7}" srcId="{A932A1B5-C717-41FC-B95A-7C63C58A7278}" destId="{76B71DA4-7264-4D7A-9BC7-2702CA01B33A}" srcOrd="3" destOrd="0" parTransId="{FF9978E9-C063-47D0-8AEA-0FCB47F5C73E}" sibTransId="{B76272F4-3CB6-4F30-A7ED-A3D61E48F05D}"/>
    <dgm:cxn modelId="{5004CE6B-90C3-4689-9C96-6A29C7DFF005}" type="presOf" srcId="{09B76E99-B9C2-4E58-AD33-69F7932F3F94}" destId="{54D52083-5399-46A1-8608-902E8AA9A39F}" srcOrd="0" destOrd="0" presId="urn:microsoft.com/office/officeart/2005/8/layout/vList2"/>
    <dgm:cxn modelId="{49B7DF4D-6223-48C8-B093-C7F461B812AF}" srcId="{A932A1B5-C717-41FC-B95A-7C63C58A7278}" destId="{09B76E99-B9C2-4E58-AD33-69F7932F3F94}" srcOrd="2" destOrd="0" parTransId="{F3A96555-4C1F-4460-993A-2FC270709517}" sibTransId="{D2570A16-E498-465F-890B-EFB9DD6CDB01}"/>
    <dgm:cxn modelId="{8E11FF8B-047E-49CF-9399-C797AD53EFF0}" type="presOf" srcId="{D13A132F-622C-4DDD-BF40-35BE4BBA7408}" destId="{E217C6E4-178E-4A52-89E3-EB40C0602743}" srcOrd="0" destOrd="0" presId="urn:microsoft.com/office/officeart/2005/8/layout/vList2"/>
    <dgm:cxn modelId="{C66F08A6-CD75-4B70-8523-C64292646F15}" srcId="{A932A1B5-C717-41FC-B95A-7C63C58A7278}" destId="{3EBE7DC7-ECAF-4F60-ADC0-37AA0DD295E5}" srcOrd="1" destOrd="0" parTransId="{7078CA1F-7472-433C-A342-A075902AC6E8}" sibTransId="{8AACA68F-1C41-46B1-B16E-620494BA111E}"/>
    <dgm:cxn modelId="{2AB6D0AC-C5D5-48E7-A0D7-A3836FEC2BE8}" srcId="{A932A1B5-C717-41FC-B95A-7C63C58A7278}" destId="{D13A132F-622C-4DDD-BF40-35BE4BBA7408}" srcOrd="0" destOrd="0" parTransId="{3EF436B2-6505-4122-8424-3568F5B25597}" sibTransId="{D33D9F9B-48DE-403E-B134-CC5970C3D13A}"/>
    <dgm:cxn modelId="{DE02C9B8-F4F3-4820-A9A5-E194F65D28DC}" srcId="{A932A1B5-C717-41FC-B95A-7C63C58A7278}" destId="{28CE8DB4-2159-46F4-8554-41870A318FDD}" srcOrd="4" destOrd="0" parTransId="{E202D9E4-0ECC-4DC1-8777-172973E8E75B}" sibTransId="{92069D84-931B-4CB0-8A1F-FEB6CFB53E47}"/>
    <dgm:cxn modelId="{36B503F2-5B0A-44BD-9466-7B65D67F5769}" type="presOf" srcId="{28CE8DB4-2159-46F4-8554-41870A318FDD}" destId="{384EE46E-3086-4E1A-ADB5-E625F71A59D9}" srcOrd="0" destOrd="0" presId="urn:microsoft.com/office/officeart/2005/8/layout/vList2"/>
    <dgm:cxn modelId="{0D6C46FB-5256-4A9F-BB86-313012019270}" type="presOf" srcId="{76B71DA4-7264-4D7A-9BC7-2702CA01B33A}" destId="{3D4ABE39-71A5-404A-BA0B-98DC94C03233}" srcOrd="0" destOrd="0" presId="urn:microsoft.com/office/officeart/2005/8/layout/vList2"/>
    <dgm:cxn modelId="{1996FBBF-2176-4AE7-92A3-A23FF5896649}" type="presParOf" srcId="{4EB402AB-4F66-4093-9379-958218170E99}" destId="{E217C6E4-178E-4A52-89E3-EB40C0602743}" srcOrd="0" destOrd="0" presId="urn:microsoft.com/office/officeart/2005/8/layout/vList2"/>
    <dgm:cxn modelId="{2C31585D-F234-481D-80B7-964C8EB92836}" type="presParOf" srcId="{4EB402AB-4F66-4093-9379-958218170E99}" destId="{56CCDFDA-988A-4178-A0B7-29B37BDD6A41}" srcOrd="1" destOrd="0" presId="urn:microsoft.com/office/officeart/2005/8/layout/vList2"/>
    <dgm:cxn modelId="{7E8B2B70-7312-4BA7-963C-79B20A6AECBE}" type="presParOf" srcId="{4EB402AB-4F66-4093-9379-958218170E99}" destId="{36BA5CB5-5421-484B-9E00-5206647DDF75}" srcOrd="2" destOrd="0" presId="urn:microsoft.com/office/officeart/2005/8/layout/vList2"/>
    <dgm:cxn modelId="{C7110F1C-2015-4888-9AAE-B4F1A645F970}" type="presParOf" srcId="{4EB402AB-4F66-4093-9379-958218170E99}" destId="{BFF197F2-F9D6-48EE-8DC2-C1D73952A5BE}" srcOrd="3" destOrd="0" presId="urn:microsoft.com/office/officeart/2005/8/layout/vList2"/>
    <dgm:cxn modelId="{7FB4C5C3-DD2C-45FE-A8E3-AEB1F00A354A}" type="presParOf" srcId="{4EB402AB-4F66-4093-9379-958218170E99}" destId="{54D52083-5399-46A1-8608-902E8AA9A39F}" srcOrd="4" destOrd="0" presId="urn:microsoft.com/office/officeart/2005/8/layout/vList2"/>
    <dgm:cxn modelId="{72363A1A-A5D8-4BA6-829B-0C11A155AAFC}" type="presParOf" srcId="{4EB402AB-4F66-4093-9379-958218170E99}" destId="{FEF80FED-2073-4DA5-9306-D70F52C9CE37}" srcOrd="5" destOrd="0" presId="urn:microsoft.com/office/officeart/2005/8/layout/vList2"/>
    <dgm:cxn modelId="{A51A643B-7D9E-4423-ABF8-9768DE93AD72}" type="presParOf" srcId="{4EB402AB-4F66-4093-9379-958218170E99}" destId="{3D4ABE39-71A5-404A-BA0B-98DC94C03233}" srcOrd="6" destOrd="0" presId="urn:microsoft.com/office/officeart/2005/8/layout/vList2"/>
    <dgm:cxn modelId="{0A1AF1D2-5498-4346-BD14-7AE6F4BB5049}" type="presParOf" srcId="{4EB402AB-4F66-4093-9379-958218170E99}" destId="{8B8D0E2F-04B4-4A5A-B393-2D676FAA5171}" srcOrd="7" destOrd="0" presId="urn:microsoft.com/office/officeart/2005/8/layout/vList2"/>
    <dgm:cxn modelId="{FA1D871D-1352-4114-BF94-6A146F2E7009}" type="presParOf" srcId="{4EB402AB-4F66-4093-9379-958218170E99}" destId="{384EE46E-3086-4E1A-ADB5-E625F71A59D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426FDE8-8672-4081-97DA-9B1EC8613D56}"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107C47DA-E296-4BEB-AB01-C38A5E52BC7A}">
      <dgm:prSet custT="1"/>
      <dgm:spPr/>
      <dgm:t>
        <a:bodyPr/>
        <a:lstStyle/>
        <a:p>
          <a:pPr algn="ctr"/>
          <a:r>
            <a:rPr lang="en-US" sz="3200" b="1" dirty="0"/>
            <a:t>ALKALI</a:t>
          </a:r>
          <a:endParaRPr lang="en-US" sz="3200" dirty="0"/>
        </a:p>
      </dgm:t>
    </dgm:pt>
    <dgm:pt modelId="{460BBBBC-C604-4360-A78D-0BF8A5323646}" type="parTrans" cxnId="{4A49B588-EB62-45D0-A7DF-9E6417AF5899}">
      <dgm:prSet/>
      <dgm:spPr/>
      <dgm:t>
        <a:bodyPr/>
        <a:lstStyle/>
        <a:p>
          <a:endParaRPr lang="en-US"/>
        </a:p>
      </dgm:t>
    </dgm:pt>
    <dgm:pt modelId="{9F914C90-EC4C-41A3-922F-A9C9A5B8B103}" type="sibTrans" cxnId="{4A49B588-EB62-45D0-A7DF-9E6417AF5899}">
      <dgm:prSet/>
      <dgm:spPr/>
      <dgm:t>
        <a:bodyPr/>
        <a:lstStyle/>
        <a:p>
          <a:endParaRPr lang="en-US"/>
        </a:p>
      </dgm:t>
    </dgm:pt>
    <dgm:pt modelId="{CA30FEF9-E2D1-4BED-BC77-86AF5621D77B}" type="pres">
      <dgm:prSet presAssocID="{B426FDE8-8672-4081-97DA-9B1EC8613D56}" presName="vert0" presStyleCnt="0">
        <dgm:presLayoutVars>
          <dgm:dir/>
          <dgm:animOne val="branch"/>
          <dgm:animLvl val="lvl"/>
        </dgm:presLayoutVars>
      </dgm:prSet>
      <dgm:spPr/>
    </dgm:pt>
    <dgm:pt modelId="{52C30DDC-635B-456A-A833-C2FBACDB62BD}" type="pres">
      <dgm:prSet presAssocID="{107C47DA-E296-4BEB-AB01-C38A5E52BC7A}" presName="thickLine" presStyleLbl="alignNode1" presStyleIdx="0" presStyleCnt="1"/>
      <dgm:spPr/>
    </dgm:pt>
    <dgm:pt modelId="{F2074263-3B50-482C-A00F-FCE3885E137C}" type="pres">
      <dgm:prSet presAssocID="{107C47DA-E296-4BEB-AB01-C38A5E52BC7A}" presName="horz1" presStyleCnt="0"/>
      <dgm:spPr/>
    </dgm:pt>
    <dgm:pt modelId="{70E8A52F-6279-4C9A-8629-51D342E24406}" type="pres">
      <dgm:prSet presAssocID="{107C47DA-E296-4BEB-AB01-C38A5E52BC7A}" presName="tx1" presStyleLbl="revTx" presStyleIdx="0" presStyleCnt="1"/>
      <dgm:spPr/>
    </dgm:pt>
    <dgm:pt modelId="{3E47B3B0-4218-495B-9430-FF474374EF5C}" type="pres">
      <dgm:prSet presAssocID="{107C47DA-E296-4BEB-AB01-C38A5E52BC7A}" presName="vert1" presStyleCnt="0"/>
      <dgm:spPr/>
    </dgm:pt>
  </dgm:ptLst>
  <dgm:cxnLst>
    <dgm:cxn modelId="{337B5E5E-0A0C-4E99-8EBC-A2346F829EB3}" type="presOf" srcId="{B426FDE8-8672-4081-97DA-9B1EC8613D56}" destId="{CA30FEF9-E2D1-4BED-BC77-86AF5621D77B}" srcOrd="0" destOrd="0" presId="urn:microsoft.com/office/officeart/2008/layout/LinedList"/>
    <dgm:cxn modelId="{7F20396B-ED6D-42A8-AB8B-097AB26476B0}" type="presOf" srcId="{107C47DA-E296-4BEB-AB01-C38A5E52BC7A}" destId="{70E8A52F-6279-4C9A-8629-51D342E24406}" srcOrd="0" destOrd="0" presId="urn:microsoft.com/office/officeart/2008/layout/LinedList"/>
    <dgm:cxn modelId="{4A49B588-EB62-45D0-A7DF-9E6417AF5899}" srcId="{B426FDE8-8672-4081-97DA-9B1EC8613D56}" destId="{107C47DA-E296-4BEB-AB01-C38A5E52BC7A}" srcOrd="0" destOrd="0" parTransId="{460BBBBC-C604-4360-A78D-0BF8A5323646}" sibTransId="{9F914C90-EC4C-41A3-922F-A9C9A5B8B103}"/>
    <dgm:cxn modelId="{6A5CB85B-66F6-41FA-9D06-946B3BA319C9}" type="presParOf" srcId="{CA30FEF9-E2D1-4BED-BC77-86AF5621D77B}" destId="{52C30DDC-635B-456A-A833-C2FBACDB62BD}" srcOrd="0" destOrd="0" presId="urn:microsoft.com/office/officeart/2008/layout/LinedList"/>
    <dgm:cxn modelId="{B7AC18F0-64CF-411C-9717-B7995076A994}" type="presParOf" srcId="{CA30FEF9-E2D1-4BED-BC77-86AF5621D77B}" destId="{F2074263-3B50-482C-A00F-FCE3885E137C}" srcOrd="1" destOrd="0" presId="urn:microsoft.com/office/officeart/2008/layout/LinedList"/>
    <dgm:cxn modelId="{A9E9AA22-C653-446C-BCDC-29654A77BEDC}" type="presParOf" srcId="{F2074263-3B50-482C-A00F-FCE3885E137C}" destId="{70E8A52F-6279-4C9A-8629-51D342E24406}" srcOrd="0" destOrd="0" presId="urn:microsoft.com/office/officeart/2008/layout/LinedList"/>
    <dgm:cxn modelId="{20814CBD-6363-4D8C-949B-80FDC44CA002}" type="presParOf" srcId="{F2074263-3B50-482C-A00F-FCE3885E137C}" destId="{3E47B3B0-4218-495B-9430-FF474374EF5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959848C-8C2A-43BA-8448-C819C4B5A698}" type="doc">
      <dgm:prSet loTypeId="urn:microsoft.com/office/officeart/2008/layout/LinedList" loCatId="list" qsTypeId="urn:microsoft.com/office/officeart/2005/8/quickstyle/simple3" qsCatId="simple" csTypeId="urn:microsoft.com/office/officeart/2005/8/colors/accent1_2" csCatId="accent1"/>
      <dgm:spPr/>
      <dgm:t>
        <a:bodyPr/>
        <a:lstStyle/>
        <a:p>
          <a:endParaRPr lang="en-US"/>
        </a:p>
      </dgm:t>
    </dgm:pt>
    <dgm:pt modelId="{7961753C-91B5-4BF4-A90E-652687E870EA}">
      <dgm:prSet custT="1"/>
      <dgm:spPr/>
      <dgm:t>
        <a:bodyPr/>
        <a:lstStyle/>
        <a:p>
          <a:pPr algn="ctr"/>
          <a:r>
            <a:rPr lang="en-US" sz="3200" b="1" dirty="0"/>
            <a:t>ACID</a:t>
          </a:r>
          <a:endParaRPr lang="en-US" sz="3300" dirty="0"/>
        </a:p>
      </dgm:t>
    </dgm:pt>
    <dgm:pt modelId="{AA345CE4-35D5-4523-B9F9-8C5508D3E5A1}" type="parTrans" cxnId="{CCA9243B-E630-4403-8BB8-674D9E24F6D7}">
      <dgm:prSet/>
      <dgm:spPr/>
      <dgm:t>
        <a:bodyPr/>
        <a:lstStyle/>
        <a:p>
          <a:endParaRPr lang="en-US"/>
        </a:p>
      </dgm:t>
    </dgm:pt>
    <dgm:pt modelId="{6AA581BA-A1EA-4439-A9CD-A08453CE48E2}" type="sibTrans" cxnId="{CCA9243B-E630-4403-8BB8-674D9E24F6D7}">
      <dgm:prSet/>
      <dgm:spPr/>
      <dgm:t>
        <a:bodyPr/>
        <a:lstStyle/>
        <a:p>
          <a:endParaRPr lang="en-US"/>
        </a:p>
      </dgm:t>
    </dgm:pt>
    <dgm:pt modelId="{6E6EE546-FDA1-42EF-B1D0-25D8EF6FFF6A}" type="pres">
      <dgm:prSet presAssocID="{D959848C-8C2A-43BA-8448-C819C4B5A698}" presName="vert0" presStyleCnt="0">
        <dgm:presLayoutVars>
          <dgm:dir/>
          <dgm:animOne val="branch"/>
          <dgm:animLvl val="lvl"/>
        </dgm:presLayoutVars>
      </dgm:prSet>
      <dgm:spPr/>
    </dgm:pt>
    <dgm:pt modelId="{44D8FAA9-E0B7-4105-91E8-007110D8AC39}" type="pres">
      <dgm:prSet presAssocID="{7961753C-91B5-4BF4-A90E-652687E870EA}" presName="thickLine" presStyleLbl="alignNode1" presStyleIdx="0" presStyleCnt="1"/>
      <dgm:spPr/>
    </dgm:pt>
    <dgm:pt modelId="{A81FF4C9-C9C4-4082-8899-60F8E2208A15}" type="pres">
      <dgm:prSet presAssocID="{7961753C-91B5-4BF4-A90E-652687E870EA}" presName="horz1" presStyleCnt="0"/>
      <dgm:spPr/>
    </dgm:pt>
    <dgm:pt modelId="{A04995F6-3B0B-44B8-B736-335878F88EDC}" type="pres">
      <dgm:prSet presAssocID="{7961753C-91B5-4BF4-A90E-652687E870EA}" presName="tx1" presStyleLbl="revTx" presStyleIdx="0" presStyleCnt="1"/>
      <dgm:spPr/>
    </dgm:pt>
    <dgm:pt modelId="{2FFB83AA-ACA7-4A90-BEE7-C660ED596460}" type="pres">
      <dgm:prSet presAssocID="{7961753C-91B5-4BF4-A90E-652687E870EA}" presName="vert1" presStyleCnt="0"/>
      <dgm:spPr/>
    </dgm:pt>
  </dgm:ptLst>
  <dgm:cxnLst>
    <dgm:cxn modelId="{CCA9243B-E630-4403-8BB8-674D9E24F6D7}" srcId="{D959848C-8C2A-43BA-8448-C819C4B5A698}" destId="{7961753C-91B5-4BF4-A90E-652687E870EA}" srcOrd="0" destOrd="0" parTransId="{AA345CE4-35D5-4523-B9F9-8C5508D3E5A1}" sibTransId="{6AA581BA-A1EA-4439-A9CD-A08453CE48E2}"/>
    <dgm:cxn modelId="{AA529F92-73DE-4420-B0F1-11BE11830605}" type="presOf" srcId="{D959848C-8C2A-43BA-8448-C819C4B5A698}" destId="{6E6EE546-FDA1-42EF-B1D0-25D8EF6FFF6A}" srcOrd="0" destOrd="0" presId="urn:microsoft.com/office/officeart/2008/layout/LinedList"/>
    <dgm:cxn modelId="{FF85F0FA-C937-4DEC-90F0-53771DFEB0B8}" type="presOf" srcId="{7961753C-91B5-4BF4-A90E-652687E870EA}" destId="{A04995F6-3B0B-44B8-B736-335878F88EDC}" srcOrd="0" destOrd="0" presId="urn:microsoft.com/office/officeart/2008/layout/LinedList"/>
    <dgm:cxn modelId="{8ACFB9FF-95A9-4F67-A9B0-BD3434DB5C3F}" type="presParOf" srcId="{6E6EE546-FDA1-42EF-B1D0-25D8EF6FFF6A}" destId="{44D8FAA9-E0B7-4105-91E8-007110D8AC39}" srcOrd="0" destOrd="0" presId="urn:microsoft.com/office/officeart/2008/layout/LinedList"/>
    <dgm:cxn modelId="{313024A9-3DD4-4906-91A4-0D9D8C7AD770}" type="presParOf" srcId="{6E6EE546-FDA1-42EF-B1D0-25D8EF6FFF6A}" destId="{A81FF4C9-C9C4-4082-8899-60F8E2208A15}" srcOrd="1" destOrd="0" presId="urn:microsoft.com/office/officeart/2008/layout/LinedList"/>
    <dgm:cxn modelId="{03ECDB58-A771-419E-9136-651D0BA5532F}" type="presParOf" srcId="{A81FF4C9-C9C4-4082-8899-60F8E2208A15}" destId="{A04995F6-3B0B-44B8-B736-335878F88EDC}" srcOrd="0" destOrd="0" presId="urn:microsoft.com/office/officeart/2008/layout/LinedList"/>
    <dgm:cxn modelId="{293EDB6C-9710-41DB-9A34-998A4958444E}" type="presParOf" srcId="{A81FF4C9-C9C4-4082-8899-60F8E2208A15}" destId="{2FFB83AA-ACA7-4A90-BEE7-C660ED59646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8C94644-88AC-4149-93DA-8BC44035EEBD}"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51EBD61F-C082-4D9B-9DA6-F0D07F46BB1C}">
      <dgm:prSet/>
      <dgm:spPr/>
      <dgm:t>
        <a:bodyPr/>
        <a:lstStyle/>
        <a:p>
          <a:r>
            <a:rPr lang="en-US" b="1" dirty="0">
              <a:solidFill>
                <a:schemeClr val="tx1"/>
              </a:solidFill>
            </a:rPr>
            <a:t>Pathophysiology of chemical injury</a:t>
          </a:r>
          <a:endParaRPr lang="en-US" dirty="0">
            <a:solidFill>
              <a:schemeClr val="tx1"/>
            </a:solidFill>
          </a:endParaRPr>
        </a:p>
      </dgm:t>
    </dgm:pt>
    <dgm:pt modelId="{7845B80E-4CEB-4EE6-9D78-C0FD48EF474D}" type="parTrans" cxnId="{E344C62D-F223-4008-A63D-D65B4EA1EFED}">
      <dgm:prSet/>
      <dgm:spPr/>
      <dgm:t>
        <a:bodyPr/>
        <a:lstStyle/>
        <a:p>
          <a:endParaRPr lang="en-US"/>
        </a:p>
      </dgm:t>
    </dgm:pt>
    <dgm:pt modelId="{28806B0A-E980-48E1-AEBF-0FB40688CDAD}" type="sibTrans" cxnId="{E344C62D-F223-4008-A63D-D65B4EA1EFED}">
      <dgm:prSet/>
      <dgm:spPr/>
      <dgm:t>
        <a:bodyPr/>
        <a:lstStyle/>
        <a:p>
          <a:endParaRPr lang="en-US"/>
        </a:p>
      </dgm:t>
    </dgm:pt>
    <dgm:pt modelId="{8B6FF505-0EC8-4FED-B339-BB40E2A3AE94}" type="pres">
      <dgm:prSet presAssocID="{38C94644-88AC-4149-93DA-8BC44035EEBD}" presName="linear" presStyleCnt="0">
        <dgm:presLayoutVars>
          <dgm:animLvl val="lvl"/>
          <dgm:resizeHandles val="exact"/>
        </dgm:presLayoutVars>
      </dgm:prSet>
      <dgm:spPr/>
    </dgm:pt>
    <dgm:pt modelId="{814A93DF-F4B4-4533-8210-22BBEB418964}" type="pres">
      <dgm:prSet presAssocID="{51EBD61F-C082-4D9B-9DA6-F0D07F46BB1C}" presName="parentText" presStyleLbl="node1" presStyleIdx="0" presStyleCnt="1">
        <dgm:presLayoutVars>
          <dgm:chMax val="0"/>
          <dgm:bulletEnabled val="1"/>
        </dgm:presLayoutVars>
      </dgm:prSet>
      <dgm:spPr/>
    </dgm:pt>
  </dgm:ptLst>
  <dgm:cxnLst>
    <dgm:cxn modelId="{E344C62D-F223-4008-A63D-D65B4EA1EFED}" srcId="{38C94644-88AC-4149-93DA-8BC44035EEBD}" destId="{51EBD61F-C082-4D9B-9DA6-F0D07F46BB1C}" srcOrd="0" destOrd="0" parTransId="{7845B80E-4CEB-4EE6-9D78-C0FD48EF474D}" sibTransId="{28806B0A-E980-48E1-AEBF-0FB40688CDAD}"/>
    <dgm:cxn modelId="{8C742986-2FB6-4A4F-93DA-6603557DD9B7}" type="presOf" srcId="{51EBD61F-C082-4D9B-9DA6-F0D07F46BB1C}" destId="{814A93DF-F4B4-4533-8210-22BBEB418964}" srcOrd="0" destOrd="0" presId="urn:microsoft.com/office/officeart/2005/8/layout/vList2"/>
    <dgm:cxn modelId="{6B65A4AB-DF89-403B-9B3E-5830128D5C18}" type="presOf" srcId="{38C94644-88AC-4149-93DA-8BC44035EEBD}" destId="{8B6FF505-0EC8-4FED-B339-BB40E2A3AE94}" srcOrd="0" destOrd="0" presId="urn:microsoft.com/office/officeart/2005/8/layout/vList2"/>
    <dgm:cxn modelId="{8D1F4532-75BE-495E-A641-06B4C59C3BF7}" type="presParOf" srcId="{8B6FF505-0EC8-4FED-B339-BB40E2A3AE94}" destId="{814A93DF-F4B4-4533-8210-22BBEB41896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E1BA668-A696-46D3-94B9-ED1A1F7B3F5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567F91A-9B4C-4FCD-AA11-D0BF8EB63848}">
      <dgm:prSet custT="1"/>
      <dgm:spPr/>
      <dgm:t>
        <a:bodyPr/>
        <a:lstStyle/>
        <a:p>
          <a:r>
            <a:rPr lang="en-US" sz="2400" dirty="0"/>
            <a:t>Symptoms- redness, watering, light sensitivity, pain, decreased vision.</a:t>
          </a:r>
        </a:p>
      </dgm:t>
    </dgm:pt>
    <dgm:pt modelId="{5DF47C68-7C40-4330-AE94-43D23CECAB11}" type="parTrans" cxnId="{FEE5EB95-5967-4950-8896-06C8908AC3E0}">
      <dgm:prSet/>
      <dgm:spPr/>
      <dgm:t>
        <a:bodyPr/>
        <a:lstStyle/>
        <a:p>
          <a:endParaRPr lang="en-US"/>
        </a:p>
      </dgm:t>
    </dgm:pt>
    <dgm:pt modelId="{0B65F9EC-273D-4F84-ABF7-F6F03303368F}" type="sibTrans" cxnId="{FEE5EB95-5967-4950-8896-06C8908AC3E0}">
      <dgm:prSet/>
      <dgm:spPr/>
      <dgm:t>
        <a:bodyPr/>
        <a:lstStyle/>
        <a:p>
          <a:endParaRPr lang="en-US"/>
        </a:p>
      </dgm:t>
    </dgm:pt>
    <dgm:pt modelId="{FCA53890-A444-41D1-9461-1239A182CC6A}">
      <dgm:prSet custT="1"/>
      <dgm:spPr/>
      <dgm:t>
        <a:bodyPr/>
        <a:lstStyle/>
        <a:p>
          <a:r>
            <a:rPr lang="en-US" sz="2400"/>
            <a:t>Signs- corneal haze, congestion or blanching at limbus, raised intraocular pressure</a:t>
          </a:r>
        </a:p>
      </dgm:t>
    </dgm:pt>
    <dgm:pt modelId="{D6485B81-C7CE-4321-836B-5624B92332C4}" type="parTrans" cxnId="{054D3D91-D1D9-4673-B4DF-FE259B3C4D5A}">
      <dgm:prSet/>
      <dgm:spPr/>
      <dgm:t>
        <a:bodyPr/>
        <a:lstStyle/>
        <a:p>
          <a:endParaRPr lang="en-US"/>
        </a:p>
      </dgm:t>
    </dgm:pt>
    <dgm:pt modelId="{38383ACB-9164-4EEE-B8DD-DD6BBD154F91}" type="sibTrans" cxnId="{054D3D91-D1D9-4673-B4DF-FE259B3C4D5A}">
      <dgm:prSet/>
      <dgm:spPr/>
      <dgm:t>
        <a:bodyPr/>
        <a:lstStyle/>
        <a:p>
          <a:endParaRPr lang="en-US"/>
        </a:p>
      </dgm:t>
    </dgm:pt>
    <dgm:pt modelId="{813B9925-6863-4BE4-8503-63CB341BD2BE}">
      <dgm:prSet custT="1"/>
      <dgm:spPr>
        <a:gradFill rotWithShape="0">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ln>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dgm:spPr>
      <dgm:t>
        <a:bodyPr/>
        <a:lstStyle/>
        <a:p>
          <a:pPr algn="ctr"/>
          <a:r>
            <a:rPr lang="en-US" sz="2400" dirty="0"/>
            <a:t>Emergency Treatment: </a:t>
          </a:r>
        </a:p>
      </dgm:t>
    </dgm:pt>
    <dgm:pt modelId="{7464602C-E2EE-4DC3-81A6-B53F544A69CF}" type="parTrans" cxnId="{C44C57F7-238B-4A9A-B61C-F4928A63FF45}">
      <dgm:prSet/>
      <dgm:spPr/>
      <dgm:t>
        <a:bodyPr/>
        <a:lstStyle/>
        <a:p>
          <a:endParaRPr lang="en-US"/>
        </a:p>
      </dgm:t>
    </dgm:pt>
    <dgm:pt modelId="{F45AF6C2-7960-461B-8F76-6E5EB9527D34}" type="sibTrans" cxnId="{C44C57F7-238B-4A9A-B61C-F4928A63FF45}">
      <dgm:prSet/>
      <dgm:spPr/>
      <dgm:t>
        <a:bodyPr/>
        <a:lstStyle/>
        <a:p>
          <a:endParaRPr lang="en-US"/>
        </a:p>
      </dgm:t>
    </dgm:pt>
    <dgm:pt modelId="{1125813D-F96F-4217-B653-F4BEC4AC0D61}">
      <dgm:prSet custT="1"/>
      <dgm:spPr/>
      <dgm:t>
        <a:bodyPr/>
        <a:lstStyle/>
        <a:p>
          <a:r>
            <a:rPr lang="en-US" sz="2400" dirty="0"/>
            <a:t>Copious irrigation using saline or Ringer lactate solution for at least 30 minutes. </a:t>
          </a:r>
        </a:p>
      </dgm:t>
    </dgm:pt>
    <dgm:pt modelId="{FDEF972D-6D91-44F9-8993-88E6F4EB0F5E}" type="parTrans" cxnId="{ACE5AC73-0455-453E-BC04-D1D2E865296E}">
      <dgm:prSet/>
      <dgm:spPr/>
      <dgm:t>
        <a:bodyPr/>
        <a:lstStyle/>
        <a:p>
          <a:endParaRPr lang="en-US"/>
        </a:p>
      </dgm:t>
    </dgm:pt>
    <dgm:pt modelId="{191A40E7-01D1-48BC-A3DF-78AFF13340A9}" type="sibTrans" cxnId="{ACE5AC73-0455-453E-BC04-D1D2E865296E}">
      <dgm:prSet/>
      <dgm:spPr/>
      <dgm:t>
        <a:bodyPr/>
        <a:lstStyle/>
        <a:p>
          <a:endParaRPr lang="en-US"/>
        </a:p>
      </dgm:t>
    </dgm:pt>
    <dgm:pt modelId="{19D7C843-507F-493F-A053-5A28556ABA7D}">
      <dgm:prSet custT="1"/>
      <dgm:spPr/>
      <dgm:t>
        <a:bodyPr/>
        <a:lstStyle/>
        <a:p>
          <a:r>
            <a:rPr lang="en-US" sz="2400"/>
            <a:t>Tap water can be used in the absence of these solutions. </a:t>
          </a:r>
        </a:p>
      </dgm:t>
    </dgm:pt>
    <dgm:pt modelId="{65D4BE38-A63B-4AD1-B84F-716429C4E2B0}" type="parTrans" cxnId="{C74BE68E-182F-47AC-B453-62DF35C283FA}">
      <dgm:prSet/>
      <dgm:spPr/>
      <dgm:t>
        <a:bodyPr/>
        <a:lstStyle/>
        <a:p>
          <a:endParaRPr lang="en-US"/>
        </a:p>
      </dgm:t>
    </dgm:pt>
    <dgm:pt modelId="{C4A826CC-60E0-4211-AAD5-F37DEB40E62C}" type="sibTrans" cxnId="{C74BE68E-182F-47AC-B453-62DF35C283FA}">
      <dgm:prSet/>
      <dgm:spPr/>
      <dgm:t>
        <a:bodyPr/>
        <a:lstStyle/>
        <a:p>
          <a:endParaRPr lang="en-US"/>
        </a:p>
      </dgm:t>
    </dgm:pt>
    <dgm:pt modelId="{DBC08B5C-625D-4746-8373-46AA0F3629D6}">
      <dgm:prSet custT="1"/>
      <dgm:spPr/>
      <dgm:t>
        <a:bodyPr/>
        <a:lstStyle/>
        <a:p>
          <a:r>
            <a:rPr lang="en-US" sz="2400"/>
            <a:t>An eyelid speculum and topical anesthesia can be placed prior to irrigation.   </a:t>
          </a:r>
        </a:p>
      </dgm:t>
    </dgm:pt>
    <dgm:pt modelId="{3A48182B-BD9E-4577-866E-4548E7010EA0}" type="parTrans" cxnId="{0E9E4C1F-BEA6-45C0-BBD7-050E4122B70F}">
      <dgm:prSet/>
      <dgm:spPr/>
      <dgm:t>
        <a:bodyPr/>
        <a:lstStyle/>
        <a:p>
          <a:endParaRPr lang="en-US"/>
        </a:p>
      </dgm:t>
    </dgm:pt>
    <dgm:pt modelId="{42D3831D-CA59-42E7-A825-06EAF170FBBD}" type="sibTrans" cxnId="{0E9E4C1F-BEA6-45C0-BBD7-050E4122B70F}">
      <dgm:prSet/>
      <dgm:spPr/>
      <dgm:t>
        <a:bodyPr/>
        <a:lstStyle/>
        <a:p>
          <a:endParaRPr lang="en-US"/>
        </a:p>
      </dgm:t>
    </dgm:pt>
    <dgm:pt modelId="{6A0C8271-E7E6-48D7-9EB0-7044B9A34ECB}">
      <dgm:prSet custT="1"/>
      <dgm:spPr/>
      <dgm:t>
        <a:bodyPr/>
        <a:lstStyle/>
        <a:p>
          <a:r>
            <a:rPr lang="en-US" sz="2400" dirty="0"/>
            <a:t>Upper and lower </a:t>
          </a:r>
          <a:r>
            <a:rPr lang="en-US" sz="2400" dirty="0" err="1"/>
            <a:t>fornices</a:t>
          </a:r>
          <a:r>
            <a:rPr lang="en-US" sz="2400" dirty="0"/>
            <a:t> must be everted and irrigated. </a:t>
          </a:r>
        </a:p>
      </dgm:t>
    </dgm:pt>
    <dgm:pt modelId="{F16CC253-5E3E-4D4E-8F1B-CED1002E1D51}" type="parTrans" cxnId="{6291557B-CC64-4C71-B51E-7578E42BED0D}">
      <dgm:prSet/>
      <dgm:spPr/>
      <dgm:t>
        <a:bodyPr/>
        <a:lstStyle/>
        <a:p>
          <a:endParaRPr lang="en-US"/>
        </a:p>
      </dgm:t>
    </dgm:pt>
    <dgm:pt modelId="{C41F1951-E571-4EC2-8BFE-287DCBCEE3E7}" type="sibTrans" cxnId="{6291557B-CC64-4C71-B51E-7578E42BED0D}">
      <dgm:prSet/>
      <dgm:spPr/>
      <dgm:t>
        <a:bodyPr/>
        <a:lstStyle/>
        <a:p>
          <a:endParaRPr lang="en-US"/>
        </a:p>
      </dgm:t>
    </dgm:pt>
    <dgm:pt modelId="{04E1AE72-9508-4777-8939-BB7EB8F091FC}" type="pres">
      <dgm:prSet presAssocID="{2E1BA668-A696-46D3-94B9-ED1A1F7B3F5F}" presName="vert0" presStyleCnt="0">
        <dgm:presLayoutVars>
          <dgm:dir/>
          <dgm:animOne val="branch"/>
          <dgm:animLvl val="lvl"/>
        </dgm:presLayoutVars>
      </dgm:prSet>
      <dgm:spPr/>
    </dgm:pt>
    <dgm:pt modelId="{47E0B3AC-335C-482E-B9F7-1C445616346D}" type="pres">
      <dgm:prSet presAssocID="{D567F91A-9B4C-4FCD-AA11-D0BF8EB63848}" presName="thickLine" presStyleLbl="alignNode1" presStyleIdx="0" presStyleCnt="7" custLinFactNeighborY="16851"/>
      <dgm:spPr/>
    </dgm:pt>
    <dgm:pt modelId="{201EAD6C-80DE-40E7-8C97-A4F29DE91D31}" type="pres">
      <dgm:prSet presAssocID="{D567F91A-9B4C-4FCD-AA11-D0BF8EB63848}" presName="horz1" presStyleCnt="0"/>
      <dgm:spPr/>
    </dgm:pt>
    <dgm:pt modelId="{0EF7BAE3-95D2-400A-AC57-E36683E031ED}" type="pres">
      <dgm:prSet presAssocID="{D567F91A-9B4C-4FCD-AA11-D0BF8EB63848}" presName="tx1" presStyleLbl="revTx" presStyleIdx="0" presStyleCnt="7"/>
      <dgm:spPr/>
    </dgm:pt>
    <dgm:pt modelId="{F1628D31-9477-4330-BC4B-6339A8260207}" type="pres">
      <dgm:prSet presAssocID="{D567F91A-9B4C-4FCD-AA11-D0BF8EB63848}" presName="vert1" presStyleCnt="0"/>
      <dgm:spPr/>
    </dgm:pt>
    <dgm:pt modelId="{941B0EDE-A41C-406C-A7EF-671EF21E69B0}" type="pres">
      <dgm:prSet presAssocID="{FCA53890-A444-41D1-9461-1239A182CC6A}" presName="thickLine" presStyleLbl="alignNode1" presStyleIdx="1" presStyleCnt="7"/>
      <dgm:spPr/>
    </dgm:pt>
    <dgm:pt modelId="{52B11323-E886-48D4-9A81-7D2F65A7BC04}" type="pres">
      <dgm:prSet presAssocID="{FCA53890-A444-41D1-9461-1239A182CC6A}" presName="horz1" presStyleCnt="0"/>
      <dgm:spPr/>
    </dgm:pt>
    <dgm:pt modelId="{4AC7622A-65AC-422C-BC87-924736BA8F12}" type="pres">
      <dgm:prSet presAssocID="{FCA53890-A444-41D1-9461-1239A182CC6A}" presName="tx1" presStyleLbl="revTx" presStyleIdx="1" presStyleCnt="7"/>
      <dgm:spPr/>
    </dgm:pt>
    <dgm:pt modelId="{3801B210-8772-44BE-BC7E-8D05CF72BE03}" type="pres">
      <dgm:prSet presAssocID="{FCA53890-A444-41D1-9461-1239A182CC6A}" presName="vert1" presStyleCnt="0"/>
      <dgm:spPr/>
    </dgm:pt>
    <dgm:pt modelId="{56210279-B36E-4E0D-B02E-EC4C4BC18AF9}" type="pres">
      <dgm:prSet presAssocID="{813B9925-6863-4BE4-8503-63CB341BD2BE}" presName="thickLine" presStyleLbl="alignNode1" presStyleIdx="2" presStyleCnt="7"/>
      <dgm:spPr/>
    </dgm:pt>
    <dgm:pt modelId="{AF49462D-1754-45CA-B2C3-2BA85942D028}" type="pres">
      <dgm:prSet presAssocID="{813B9925-6863-4BE4-8503-63CB341BD2BE}" presName="horz1" presStyleCnt="0"/>
      <dgm:spPr/>
    </dgm:pt>
    <dgm:pt modelId="{DEA5B390-DC28-4CEC-AFC8-2D3497DD6B78}" type="pres">
      <dgm:prSet presAssocID="{813B9925-6863-4BE4-8503-63CB341BD2BE}" presName="tx1" presStyleLbl="revTx" presStyleIdx="2" presStyleCnt="7" custScaleY="58725"/>
      <dgm:spPr/>
    </dgm:pt>
    <dgm:pt modelId="{F0B81EA2-D397-4BD5-A85E-5BCFB29F6BF4}" type="pres">
      <dgm:prSet presAssocID="{813B9925-6863-4BE4-8503-63CB341BD2BE}" presName="vert1" presStyleCnt="0"/>
      <dgm:spPr/>
    </dgm:pt>
    <dgm:pt modelId="{82D9AC1A-5CF5-44D9-BB96-D8C9463246B0}" type="pres">
      <dgm:prSet presAssocID="{1125813D-F96F-4217-B653-F4BEC4AC0D61}" presName="thickLine" presStyleLbl="alignNode1" presStyleIdx="3" presStyleCnt="7"/>
      <dgm:spPr/>
    </dgm:pt>
    <dgm:pt modelId="{A258991F-042E-444A-982B-F4ECA714C087}" type="pres">
      <dgm:prSet presAssocID="{1125813D-F96F-4217-B653-F4BEC4AC0D61}" presName="horz1" presStyleCnt="0"/>
      <dgm:spPr/>
    </dgm:pt>
    <dgm:pt modelId="{41B8CDED-5FA6-4B2D-8E66-7E84683A25F4}" type="pres">
      <dgm:prSet presAssocID="{1125813D-F96F-4217-B653-F4BEC4AC0D61}" presName="tx1" presStyleLbl="revTx" presStyleIdx="3" presStyleCnt="7"/>
      <dgm:spPr/>
    </dgm:pt>
    <dgm:pt modelId="{19FB72D6-8BDC-4D71-BF89-3A052ACC6107}" type="pres">
      <dgm:prSet presAssocID="{1125813D-F96F-4217-B653-F4BEC4AC0D61}" presName="vert1" presStyleCnt="0"/>
      <dgm:spPr/>
    </dgm:pt>
    <dgm:pt modelId="{135EF712-D190-4A8B-9B3C-521551BE4C88}" type="pres">
      <dgm:prSet presAssocID="{19D7C843-507F-493F-A053-5A28556ABA7D}" presName="thickLine" presStyleLbl="alignNode1" presStyleIdx="4" presStyleCnt="7"/>
      <dgm:spPr/>
    </dgm:pt>
    <dgm:pt modelId="{C16063D2-0DDD-4B72-A76F-0FE11C1B45FD}" type="pres">
      <dgm:prSet presAssocID="{19D7C843-507F-493F-A053-5A28556ABA7D}" presName="horz1" presStyleCnt="0"/>
      <dgm:spPr/>
    </dgm:pt>
    <dgm:pt modelId="{C33D4607-80E7-4616-B31E-97C6B0ECDA8F}" type="pres">
      <dgm:prSet presAssocID="{19D7C843-507F-493F-A053-5A28556ABA7D}" presName="tx1" presStyleLbl="revTx" presStyleIdx="4" presStyleCnt="7"/>
      <dgm:spPr/>
    </dgm:pt>
    <dgm:pt modelId="{A3AE0AA6-EDFA-480D-97B6-E83E329366CB}" type="pres">
      <dgm:prSet presAssocID="{19D7C843-507F-493F-A053-5A28556ABA7D}" presName="vert1" presStyleCnt="0"/>
      <dgm:spPr/>
    </dgm:pt>
    <dgm:pt modelId="{3389ABF6-696F-49B5-9248-521A8A8FB894}" type="pres">
      <dgm:prSet presAssocID="{DBC08B5C-625D-4746-8373-46AA0F3629D6}" presName="thickLine" presStyleLbl="alignNode1" presStyleIdx="5" presStyleCnt="7"/>
      <dgm:spPr/>
    </dgm:pt>
    <dgm:pt modelId="{F13DBB16-4A26-4042-AA7A-D4E3CEAE9B25}" type="pres">
      <dgm:prSet presAssocID="{DBC08B5C-625D-4746-8373-46AA0F3629D6}" presName="horz1" presStyleCnt="0"/>
      <dgm:spPr/>
    </dgm:pt>
    <dgm:pt modelId="{5830F661-DA30-4D35-9435-E2C6DC0E8C66}" type="pres">
      <dgm:prSet presAssocID="{DBC08B5C-625D-4746-8373-46AA0F3629D6}" presName="tx1" presStyleLbl="revTx" presStyleIdx="5" presStyleCnt="7"/>
      <dgm:spPr/>
    </dgm:pt>
    <dgm:pt modelId="{BF8949DE-706C-4D6C-913D-5FFD82BD7B7F}" type="pres">
      <dgm:prSet presAssocID="{DBC08B5C-625D-4746-8373-46AA0F3629D6}" presName="vert1" presStyleCnt="0"/>
      <dgm:spPr/>
    </dgm:pt>
    <dgm:pt modelId="{93E54DAA-DAA7-4363-BCDB-DABB9751423D}" type="pres">
      <dgm:prSet presAssocID="{6A0C8271-E7E6-48D7-9EB0-7044B9A34ECB}" presName="thickLine" presStyleLbl="alignNode1" presStyleIdx="6" presStyleCnt="7"/>
      <dgm:spPr/>
    </dgm:pt>
    <dgm:pt modelId="{317FFAEA-4036-4EED-8FAC-9BC09C8DFFEB}" type="pres">
      <dgm:prSet presAssocID="{6A0C8271-E7E6-48D7-9EB0-7044B9A34ECB}" presName="horz1" presStyleCnt="0"/>
      <dgm:spPr/>
    </dgm:pt>
    <dgm:pt modelId="{F86F55E0-ADE7-414E-B939-4BAA2639D75B}" type="pres">
      <dgm:prSet presAssocID="{6A0C8271-E7E6-48D7-9EB0-7044B9A34ECB}" presName="tx1" presStyleLbl="revTx" presStyleIdx="6" presStyleCnt="7"/>
      <dgm:spPr/>
    </dgm:pt>
    <dgm:pt modelId="{9F3A3BFC-0BE1-4735-9D09-F0B633CC04A3}" type="pres">
      <dgm:prSet presAssocID="{6A0C8271-E7E6-48D7-9EB0-7044B9A34ECB}" presName="vert1" presStyleCnt="0"/>
      <dgm:spPr/>
    </dgm:pt>
  </dgm:ptLst>
  <dgm:cxnLst>
    <dgm:cxn modelId="{0E9E4C1F-BEA6-45C0-BBD7-050E4122B70F}" srcId="{2E1BA668-A696-46D3-94B9-ED1A1F7B3F5F}" destId="{DBC08B5C-625D-4746-8373-46AA0F3629D6}" srcOrd="5" destOrd="0" parTransId="{3A48182B-BD9E-4577-866E-4548E7010EA0}" sibTransId="{42D3831D-CA59-42E7-A825-06EAF170FBBD}"/>
    <dgm:cxn modelId="{91BC2230-EBB2-4C8C-A31F-1270AE1B43C5}" type="presOf" srcId="{DBC08B5C-625D-4746-8373-46AA0F3629D6}" destId="{5830F661-DA30-4D35-9435-E2C6DC0E8C66}" srcOrd="0" destOrd="0" presId="urn:microsoft.com/office/officeart/2008/layout/LinedList"/>
    <dgm:cxn modelId="{07F47744-37D6-419B-B944-7C2CECEEF488}" type="presOf" srcId="{6A0C8271-E7E6-48D7-9EB0-7044B9A34ECB}" destId="{F86F55E0-ADE7-414E-B939-4BAA2639D75B}" srcOrd="0" destOrd="0" presId="urn:microsoft.com/office/officeart/2008/layout/LinedList"/>
    <dgm:cxn modelId="{ACE5AC73-0455-453E-BC04-D1D2E865296E}" srcId="{2E1BA668-A696-46D3-94B9-ED1A1F7B3F5F}" destId="{1125813D-F96F-4217-B653-F4BEC4AC0D61}" srcOrd="3" destOrd="0" parTransId="{FDEF972D-6D91-44F9-8993-88E6F4EB0F5E}" sibTransId="{191A40E7-01D1-48BC-A3DF-78AFF13340A9}"/>
    <dgm:cxn modelId="{6291557B-CC64-4C71-B51E-7578E42BED0D}" srcId="{2E1BA668-A696-46D3-94B9-ED1A1F7B3F5F}" destId="{6A0C8271-E7E6-48D7-9EB0-7044B9A34ECB}" srcOrd="6" destOrd="0" parTransId="{F16CC253-5E3E-4D4E-8F1B-CED1002E1D51}" sibTransId="{C41F1951-E571-4EC2-8BFE-287DCBCEE3E7}"/>
    <dgm:cxn modelId="{E5BB228C-8558-4736-AACF-D0CA76E86518}" type="presOf" srcId="{813B9925-6863-4BE4-8503-63CB341BD2BE}" destId="{DEA5B390-DC28-4CEC-AFC8-2D3497DD6B78}" srcOrd="0" destOrd="0" presId="urn:microsoft.com/office/officeart/2008/layout/LinedList"/>
    <dgm:cxn modelId="{C74BE68E-182F-47AC-B453-62DF35C283FA}" srcId="{2E1BA668-A696-46D3-94B9-ED1A1F7B3F5F}" destId="{19D7C843-507F-493F-A053-5A28556ABA7D}" srcOrd="4" destOrd="0" parTransId="{65D4BE38-A63B-4AD1-B84F-716429C4E2B0}" sibTransId="{C4A826CC-60E0-4211-AAD5-F37DEB40E62C}"/>
    <dgm:cxn modelId="{EBE5FD8E-1000-42E5-80E2-54A2DE85F88B}" type="presOf" srcId="{2E1BA668-A696-46D3-94B9-ED1A1F7B3F5F}" destId="{04E1AE72-9508-4777-8939-BB7EB8F091FC}" srcOrd="0" destOrd="0" presId="urn:microsoft.com/office/officeart/2008/layout/LinedList"/>
    <dgm:cxn modelId="{054D3D91-D1D9-4673-B4DF-FE259B3C4D5A}" srcId="{2E1BA668-A696-46D3-94B9-ED1A1F7B3F5F}" destId="{FCA53890-A444-41D1-9461-1239A182CC6A}" srcOrd="1" destOrd="0" parTransId="{D6485B81-C7CE-4321-836B-5624B92332C4}" sibTransId="{38383ACB-9164-4EEE-B8DD-DD6BBD154F91}"/>
    <dgm:cxn modelId="{FEE5EB95-5967-4950-8896-06C8908AC3E0}" srcId="{2E1BA668-A696-46D3-94B9-ED1A1F7B3F5F}" destId="{D567F91A-9B4C-4FCD-AA11-D0BF8EB63848}" srcOrd="0" destOrd="0" parTransId="{5DF47C68-7C40-4330-AE94-43D23CECAB11}" sibTransId="{0B65F9EC-273D-4F84-ABF7-F6F03303368F}"/>
    <dgm:cxn modelId="{BB0A85A0-C6F5-49D1-A579-45E2DE03D003}" type="presOf" srcId="{D567F91A-9B4C-4FCD-AA11-D0BF8EB63848}" destId="{0EF7BAE3-95D2-400A-AC57-E36683E031ED}" srcOrd="0" destOrd="0" presId="urn:microsoft.com/office/officeart/2008/layout/LinedList"/>
    <dgm:cxn modelId="{426497BC-6420-4DE4-B617-38EAD7EF46E2}" type="presOf" srcId="{1125813D-F96F-4217-B653-F4BEC4AC0D61}" destId="{41B8CDED-5FA6-4B2D-8E66-7E84683A25F4}" srcOrd="0" destOrd="0" presId="urn:microsoft.com/office/officeart/2008/layout/LinedList"/>
    <dgm:cxn modelId="{B1FC1AD1-D671-4E5D-850A-972762405688}" type="presOf" srcId="{FCA53890-A444-41D1-9461-1239A182CC6A}" destId="{4AC7622A-65AC-422C-BC87-924736BA8F12}" srcOrd="0" destOrd="0" presId="urn:microsoft.com/office/officeart/2008/layout/LinedList"/>
    <dgm:cxn modelId="{521A30F1-7D62-4D53-B9AD-060784367281}" type="presOf" srcId="{19D7C843-507F-493F-A053-5A28556ABA7D}" destId="{C33D4607-80E7-4616-B31E-97C6B0ECDA8F}" srcOrd="0" destOrd="0" presId="urn:microsoft.com/office/officeart/2008/layout/LinedList"/>
    <dgm:cxn modelId="{C44C57F7-238B-4A9A-B61C-F4928A63FF45}" srcId="{2E1BA668-A696-46D3-94B9-ED1A1F7B3F5F}" destId="{813B9925-6863-4BE4-8503-63CB341BD2BE}" srcOrd="2" destOrd="0" parTransId="{7464602C-E2EE-4DC3-81A6-B53F544A69CF}" sibTransId="{F45AF6C2-7960-461B-8F76-6E5EB9527D34}"/>
    <dgm:cxn modelId="{A0F4B816-0126-4CFF-AA03-46FFDD576689}" type="presParOf" srcId="{04E1AE72-9508-4777-8939-BB7EB8F091FC}" destId="{47E0B3AC-335C-482E-B9F7-1C445616346D}" srcOrd="0" destOrd="0" presId="urn:microsoft.com/office/officeart/2008/layout/LinedList"/>
    <dgm:cxn modelId="{10D15A71-3F60-4C8A-AE58-7305222CD361}" type="presParOf" srcId="{04E1AE72-9508-4777-8939-BB7EB8F091FC}" destId="{201EAD6C-80DE-40E7-8C97-A4F29DE91D31}" srcOrd="1" destOrd="0" presId="urn:microsoft.com/office/officeart/2008/layout/LinedList"/>
    <dgm:cxn modelId="{D2EFF5C3-C89C-4D99-B1ED-F5B15FDF9779}" type="presParOf" srcId="{201EAD6C-80DE-40E7-8C97-A4F29DE91D31}" destId="{0EF7BAE3-95D2-400A-AC57-E36683E031ED}" srcOrd="0" destOrd="0" presId="urn:microsoft.com/office/officeart/2008/layout/LinedList"/>
    <dgm:cxn modelId="{5C4F3F90-E3EC-4F15-A148-5A4597FA3BDA}" type="presParOf" srcId="{201EAD6C-80DE-40E7-8C97-A4F29DE91D31}" destId="{F1628D31-9477-4330-BC4B-6339A8260207}" srcOrd="1" destOrd="0" presId="urn:microsoft.com/office/officeart/2008/layout/LinedList"/>
    <dgm:cxn modelId="{EB82D1C1-4CEE-4BFE-9E92-B6D0CA4459B0}" type="presParOf" srcId="{04E1AE72-9508-4777-8939-BB7EB8F091FC}" destId="{941B0EDE-A41C-406C-A7EF-671EF21E69B0}" srcOrd="2" destOrd="0" presId="urn:microsoft.com/office/officeart/2008/layout/LinedList"/>
    <dgm:cxn modelId="{2632EC33-3870-41B1-B8C2-72975314032C}" type="presParOf" srcId="{04E1AE72-9508-4777-8939-BB7EB8F091FC}" destId="{52B11323-E886-48D4-9A81-7D2F65A7BC04}" srcOrd="3" destOrd="0" presId="urn:microsoft.com/office/officeart/2008/layout/LinedList"/>
    <dgm:cxn modelId="{3C3B5162-22D9-4F5A-9399-D37DA38B9573}" type="presParOf" srcId="{52B11323-E886-48D4-9A81-7D2F65A7BC04}" destId="{4AC7622A-65AC-422C-BC87-924736BA8F12}" srcOrd="0" destOrd="0" presId="urn:microsoft.com/office/officeart/2008/layout/LinedList"/>
    <dgm:cxn modelId="{FDDD8B58-0B72-47DE-BF3B-DCB0BE83F3AF}" type="presParOf" srcId="{52B11323-E886-48D4-9A81-7D2F65A7BC04}" destId="{3801B210-8772-44BE-BC7E-8D05CF72BE03}" srcOrd="1" destOrd="0" presId="urn:microsoft.com/office/officeart/2008/layout/LinedList"/>
    <dgm:cxn modelId="{9A13F79A-4FE3-4BCB-9742-C38E2EE6F511}" type="presParOf" srcId="{04E1AE72-9508-4777-8939-BB7EB8F091FC}" destId="{56210279-B36E-4E0D-B02E-EC4C4BC18AF9}" srcOrd="4" destOrd="0" presId="urn:microsoft.com/office/officeart/2008/layout/LinedList"/>
    <dgm:cxn modelId="{09718629-FFA8-4706-984A-3014ED686FF4}" type="presParOf" srcId="{04E1AE72-9508-4777-8939-BB7EB8F091FC}" destId="{AF49462D-1754-45CA-B2C3-2BA85942D028}" srcOrd="5" destOrd="0" presId="urn:microsoft.com/office/officeart/2008/layout/LinedList"/>
    <dgm:cxn modelId="{A7E53B0B-83B3-42CD-8D91-CAD5021E50AA}" type="presParOf" srcId="{AF49462D-1754-45CA-B2C3-2BA85942D028}" destId="{DEA5B390-DC28-4CEC-AFC8-2D3497DD6B78}" srcOrd="0" destOrd="0" presId="urn:microsoft.com/office/officeart/2008/layout/LinedList"/>
    <dgm:cxn modelId="{C8701080-C2F3-4C78-8C83-C16168053417}" type="presParOf" srcId="{AF49462D-1754-45CA-B2C3-2BA85942D028}" destId="{F0B81EA2-D397-4BD5-A85E-5BCFB29F6BF4}" srcOrd="1" destOrd="0" presId="urn:microsoft.com/office/officeart/2008/layout/LinedList"/>
    <dgm:cxn modelId="{11718A75-D299-4F0B-9575-8E1E7BC762F8}" type="presParOf" srcId="{04E1AE72-9508-4777-8939-BB7EB8F091FC}" destId="{82D9AC1A-5CF5-44D9-BB96-D8C9463246B0}" srcOrd="6" destOrd="0" presId="urn:microsoft.com/office/officeart/2008/layout/LinedList"/>
    <dgm:cxn modelId="{B1ABC10F-668A-4454-8B5C-C2113FB1584F}" type="presParOf" srcId="{04E1AE72-9508-4777-8939-BB7EB8F091FC}" destId="{A258991F-042E-444A-982B-F4ECA714C087}" srcOrd="7" destOrd="0" presId="urn:microsoft.com/office/officeart/2008/layout/LinedList"/>
    <dgm:cxn modelId="{41EB53BF-A357-43D4-95FC-4616CCEAFE64}" type="presParOf" srcId="{A258991F-042E-444A-982B-F4ECA714C087}" destId="{41B8CDED-5FA6-4B2D-8E66-7E84683A25F4}" srcOrd="0" destOrd="0" presId="urn:microsoft.com/office/officeart/2008/layout/LinedList"/>
    <dgm:cxn modelId="{2316FD9C-522C-4796-B8CF-101D6A3E1782}" type="presParOf" srcId="{A258991F-042E-444A-982B-F4ECA714C087}" destId="{19FB72D6-8BDC-4D71-BF89-3A052ACC6107}" srcOrd="1" destOrd="0" presId="urn:microsoft.com/office/officeart/2008/layout/LinedList"/>
    <dgm:cxn modelId="{F87F03EC-27E5-4C4D-B14A-E7D01178353C}" type="presParOf" srcId="{04E1AE72-9508-4777-8939-BB7EB8F091FC}" destId="{135EF712-D190-4A8B-9B3C-521551BE4C88}" srcOrd="8" destOrd="0" presId="urn:microsoft.com/office/officeart/2008/layout/LinedList"/>
    <dgm:cxn modelId="{5F3AA92B-F952-4962-A080-3B7054A6F9C0}" type="presParOf" srcId="{04E1AE72-9508-4777-8939-BB7EB8F091FC}" destId="{C16063D2-0DDD-4B72-A76F-0FE11C1B45FD}" srcOrd="9" destOrd="0" presId="urn:microsoft.com/office/officeart/2008/layout/LinedList"/>
    <dgm:cxn modelId="{94CEB342-7E65-4CD6-9053-9349ED9957E1}" type="presParOf" srcId="{C16063D2-0DDD-4B72-A76F-0FE11C1B45FD}" destId="{C33D4607-80E7-4616-B31E-97C6B0ECDA8F}" srcOrd="0" destOrd="0" presId="urn:microsoft.com/office/officeart/2008/layout/LinedList"/>
    <dgm:cxn modelId="{6599B8C2-4F00-4459-AA28-D05BF02A320E}" type="presParOf" srcId="{C16063D2-0DDD-4B72-A76F-0FE11C1B45FD}" destId="{A3AE0AA6-EDFA-480D-97B6-E83E329366CB}" srcOrd="1" destOrd="0" presId="urn:microsoft.com/office/officeart/2008/layout/LinedList"/>
    <dgm:cxn modelId="{EC987D72-FC17-49EE-8635-E5762DE220C1}" type="presParOf" srcId="{04E1AE72-9508-4777-8939-BB7EB8F091FC}" destId="{3389ABF6-696F-49B5-9248-521A8A8FB894}" srcOrd="10" destOrd="0" presId="urn:microsoft.com/office/officeart/2008/layout/LinedList"/>
    <dgm:cxn modelId="{652A35C1-8B04-41DB-B606-425200AF5826}" type="presParOf" srcId="{04E1AE72-9508-4777-8939-BB7EB8F091FC}" destId="{F13DBB16-4A26-4042-AA7A-D4E3CEAE9B25}" srcOrd="11" destOrd="0" presId="urn:microsoft.com/office/officeart/2008/layout/LinedList"/>
    <dgm:cxn modelId="{DC1DD453-7A2E-4FF9-988D-262BEBDDDCEE}" type="presParOf" srcId="{F13DBB16-4A26-4042-AA7A-D4E3CEAE9B25}" destId="{5830F661-DA30-4D35-9435-E2C6DC0E8C66}" srcOrd="0" destOrd="0" presId="urn:microsoft.com/office/officeart/2008/layout/LinedList"/>
    <dgm:cxn modelId="{ADDE5ECC-72FF-4DE9-8A31-C13C1A19A13C}" type="presParOf" srcId="{F13DBB16-4A26-4042-AA7A-D4E3CEAE9B25}" destId="{BF8949DE-706C-4D6C-913D-5FFD82BD7B7F}" srcOrd="1" destOrd="0" presId="urn:microsoft.com/office/officeart/2008/layout/LinedList"/>
    <dgm:cxn modelId="{72EE2FBA-287D-401A-B501-C640E855F4BB}" type="presParOf" srcId="{04E1AE72-9508-4777-8939-BB7EB8F091FC}" destId="{93E54DAA-DAA7-4363-BCDB-DABB9751423D}" srcOrd="12" destOrd="0" presId="urn:microsoft.com/office/officeart/2008/layout/LinedList"/>
    <dgm:cxn modelId="{F764EA7F-76DE-4696-85EF-5B1492D31681}" type="presParOf" srcId="{04E1AE72-9508-4777-8939-BB7EB8F091FC}" destId="{317FFAEA-4036-4EED-8FAC-9BC09C8DFFEB}" srcOrd="13" destOrd="0" presId="urn:microsoft.com/office/officeart/2008/layout/LinedList"/>
    <dgm:cxn modelId="{671631E3-6E84-438F-9475-7854193931FF}" type="presParOf" srcId="{317FFAEA-4036-4EED-8FAC-9BC09C8DFFEB}" destId="{F86F55E0-ADE7-414E-B939-4BAA2639D75B}" srcOrd="0" destOrd="0" presId="urn:microsoft.com/office/officeart/2008/layout/LinedList"/>
    <dgm:cxn modelId="{102CF7B7-DEA7-4C40-9CB7-FD077BCDC2EE}" type="presParOf" srcId="{317FFAEA-4036-4EED-8FAC-9BC09C8DFFEB}" destId="{9F3A3BFC-0BE1-4735-9D09-F0B633CC04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1436CAB-9DF3-4A86-985F-EA0478466BC9}"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C600A814-925D-4383-A17D-5613D9AE309C}">
      <dgm:prSet custT="1"/>
      <dgm:spPr/>
      <dgm:t>
        <a:bodyPr/>
        <a:lstStyle/>
        <a:p>
          <a:pPr algn="ctr"/>
          <a:r>
            <a:rPr lang="en-US" sz="3600" b="1" dirty="0"/>
            <a:t>Irrigation</a:t>
          </a:r>
          <a:endParaRPr lang="en-US" sz="3600" dirty="0"/>
        </a:p>
      </dgm:t>
    </dgm:pt>
    <dgm:pt modelId="{9A258C9A-C393-4259-8518-177A99D57B19}" type="parTrans" cxnId="{AD1BC255-1A38-4170-B100-6B7E754D3398}">
      <dgm:prSet/>
      <dgm:spPr/>
      <dgm:t>
        <a:bodyPr/>
        <a:lstStyle/>
        <a:p>
          <a:pPr algn="ctr"/>
          <a:endParaRPr lang="en-US"/>
        </a:p>
      </dgm:t>
    </dgm:pt>
    <dgm:pt modelId="{A87E4C2F-F033-4A6D-AB5D-393B32E9C708}" type="sibTrans" cxnId="{AD1BC255-1A38-4170-B100-6B7E754D3398}">
      <dgm:prSet/>
      <dgm:spPr/>
      <dgm:t>
        <a:bodyPr/>
        <a:lstStyle/>
        <a:p>
          <a:pPr algn="ctr"/>
          <a:endParaRPr lang="en-US"/>
        </a:p>
      </dgm:t>
    </dgm:pt>
    <dgm:pt modelId="{93BAA1AF-1622-4E75-9E59-1976B58B4893}" type="pres">
      <dgm:prSet presAssocID="{D1436CAB-9DF3-4A86-985F-EA0478466BC9}" presName="linear" presStyleCnt="0">
        <dgm:presLayoutVars>
          <dgm:animLvl val="lvl"/>
          <dgm:resizeHandles val="exact"/>
        </dgm:presLayoutVars>
      </dgm:prSet>
      <dgm:spPr/>
    </dgm:pt>
    <dgm:pt modelId="{611830FD-EB7E-4D18-B694-612244EA493E}" type="pres">
      <dgm:prSet presAssocID="{C600A814-925D-4383-A17D-5613D9AE309C}" presName="parentText" presStyleLbl="node1" presStyleIdx="0" presStyleCnt="1" custScaleY="55051">
        <dgm:presLayoutVars>
          <dgm:chMax val="0"/>
          <dgm:bulletEnabled val="1"/>
        </dgm:presLayoutVars>
      </dgm:prSet>
      <dgm:spPr/>
    </dgm:pt>
  </dgm:ptLst>
  <dgm:cxnLst>
    <dgm:cxn modelId="{B9D30401-54C4-4AD6-BACB-04BB6ECABA92}" type="presOf" srcId="{D1436CAB-9DF3-4A86-985F-EA0478466BC9}" destId="{93BAA1AF-1622-4E75-9E59-1976B58B4893}" srcOrd="0" destOrd="0" presId="urn:microsoft.com/office/officeart/2005/8/layout/vList2"/>
    <dgm:cxn modelId="{AD1BC255-1A38-4170-B100-6B7E754D3398}" srcId="{D1436CAB-9DF3-4A86-985F-EA0478466BC9}" destId="{C600A814-925D-4383-A17D-5613D9AE309C}" srcOrd="0" destOrd="0" parTransId="{9A258C9A-C393-4259-8518-177A99D57B19}" sibTransId="{A87E4C2F-F033-4A6D-AB5D-393B32E9C708}"/>
    <dgm:cxn modelId="{765963DB-73E2-4C5C-8574-40632D711FA9}" type="presOf" srcId="{C600A814-925D-4383-A17D-5613D9AE309C}" destId="{611830FD-EB7E-4D18-B694-612244EA493E}" srcOrd="0" destOrd="0" presId="urn:microsoft.com/office/officeart/2005/8/layout/vList2"/>
    <dgm:cxn modelId="{771D9BE4-285E-4184-82CB-E2AF13752213}" type="presParOf" srcId="{93BAA1AF-1622-4E75-9E59-1976B58B4893}" destId="{611830FD-EB7E-4D18-B694-612244EA493E}"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B460DD6-4358-492E-B9C7-A85AA112112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7169FAC-6966-44CD-9A61-1FAFA593DB8C}">
      <dgm:prSet phldrT="[Text]" custT="1"/>
      <dgm:spPr/>
      <dgm:t>
        <a:bodyPr/>
        <a:lstStyle/>
        <a:p>
          <a:r>
            <a:rPr lang="en-IN" sz="2000" b="1" dirty="0">
              <a:latin typeface="Times New Roman" pitchFamily="18" charset="0"/>
              <a:cs typeface="Times New Roman" pitchFamily="18" charset="0"/>
            </a:rPr>
            <a:t>EYE INJUR</a:t>
          </a:r>
          <a:r>
            <a:rPr lang="en-IN" sz="2000" dirty="0"/>
            <a:t>Y</a:t>
          </a:r>
          <a:endParaRPr lang="en-US" sz="2000" dirty="0"/>
        </a:p>
      </dgm:t>
    </dgm:pt>
    <dgm:pt modelId="{7E0EB0C5-C616-4C19-AD81-505DCCEF42AD}" type="parTrans" cxnId="{99C5F150-2D9F-4632-BF28-A9075FF9B4AF}">
      <dgm:prSet/>
      <dgm:spPr/>
      <dgm:t>
        <a:bodyPr/>
        <a:lstStyle/>
        <a:p>
          <a:endParaRPr lang="en-US"/>
        </a:p>
      </dgm:t>
    </dgm:pt>
    <dgm:pt modelId="{348DC00F-735C-41FB-8B77-BBDE66DD6AB5}" type="sibTrans" cxnId="{99C5F150-2D9F-4632-BF28-A9075FF9B4AF}">
      <dgm:prSet/>
      <dgm:spPr/>
      <dgm:t>
        <a:bodyPr/>
        <a:lstStyle/>
        <a:p>
          <a:endParaRPr lang="en-US"/>
        </a:p>
      </dgm:t>
    </dgm:pt>
    <dgm:pt modelId="{E3369F11-48E2-48BB-A351-28CE79DF259E}">
      <dgm:prSet phldrT="[Text]" custT="1"/>
      <dgm:spPr/>
      <dgm:t>
        <a:bodyPr/>
        <a:lstStyle/>
        <a:p>
          <a:r>
            <a:rPr lang="en-IN" sz="1800" b="1" dirty="0">
              <a:latin typeface="Times New Roman" pitchFamily="18" charset="0"/>
              <a:cs typeface="Times New Roman" pitchFamily="18" charset="0"/>
            </a:rPr>
            <a:t>CLOSED GLOBE</a:t>
          </a:r>
          <a:endParaRPr lang="en-US" sz="1800" b="1" dirty="0">
            <a:latin typeface="Times New Roman" pitchFamily="18" charset="0"/>
            <a:cs typeface="Times New Roman" pitchFamily="18" charset="0"/>
          </a:endParaRPr>
        </a:p>
      </dgm:t>
    </dgm:pt>
    <dgm:pt modelId="{46CA568B-3C66-40F3-B831-263868C5A9BF}" type="parTrans" cxnId="{2709557E-BE7B-4422-BA35-552727D90365}">
      <dgm:prSet/>
      <dgm:spPr/>
      <dgm:t>
        <a:bodyPr/>
        <a:lstStyle/>
        <a:p>
          <a:endParaRPr lang="en-US"/>
        </a:p>
      </dgm:t>
    </dgm:pt>
    <dgm:pt modelId="{FC2FED1B-2C8F-4ED9-9EE1-978B80891B0E}" type="sibTrans" cxnId="{2709557E-BE7B-4422-BA35-552727D90365}">
      <dgm:prSet/>
      <dgm:spPr/>
      <dgm:t>
        <a:bodyPr/>
        <a:lstStyle/>
        <a:p>
          <a:endParaRPr lang="en-US"/>
        </a:p>
      </dgm:t>
    </dgm:pt>
    <dgm:pt modelId="{084FE4DF-C1E9-40DC-9787-DAA0EC560D0F}">
      <dgm:prSet phldrT="[Text]" custT="1"/>
      <dgm:spPr/>
      <dgm:t>
        <a:bodyPr/>
        <a:lstStyle/>
        <a:p>
          <a:r>
            <a:rPr lang="en-IN" sz="1800" b="1" dirty="0">
              <a:latin typeface="Times New Roman" pitchFamily="18" charset="0"/>
              <a:cs typeface="Times New Roman" pitchFamily="18" charset="0"/>
            </a:rPr>
            <a:t>CONTUSION</a:t>
          </a:r>
          <a:endParaRPr lang="en-US" sz="1800" b="1" dirty="0">
            <a:latin typeface="Times New Roman" pitchFamily="18" charset="0"/>
            <a:cs typeface="Times New Roman" pitchFamily="18" charset="0"/>
          </a:endParaRPr>
        </a:p>
      </dgm:t>
    </dgm:pt>
    <dgm:pt modelId="{590568B8-F489-4527-B1A3-6C472ED46A28}" type="parTrans" cxnId="{590CCA02-F12D-42BE-8E22-7D2E4163CF05}">
      <dgm:prSet/>
      <dgm:spPr/>
      <dgm:t>
        <a:bodyPr/>
        <a:lstStyle/>
        <a:p>
          <a:endParaRPr lang="en-US"/>
        </a:p>
      </dgm:t>
    </dgm:pt>
    <dgm:pt modelId="{9BE44F5F-3F59-47DB-B5DB-23A618719F86}" type="sibTrans" cxnId="{590CCA02-F12D-42BE-8E22-7D2E4163CF05}">
      <dgm:prSet/>
      <dgm:spPr/>
      <dgm:t>
        <a:bodyPr/>
        <a:lstStyle/>
        <a:p>
          <a:endParaRPr lang="en-US"/>
        </a:p>
      </dgm:t>
    </dgm:pt>
    <dgm:pt modelId="{8BDB677C-AF21-4F2C-ABF7-4CEB8375BCA5}">
      <dgm:prSet phldrT="[Text]" custT="1"/>
      <dgm:spPr/>
      <dgm:t>
        <a:bodyPr/>
        <a:lstStyle/>
        <a:p>
          <a:r>
            <a:rPr lang="en-IN" sz="1800" b="1" dirty="0">
              <a:latin typeface="Times New Roman" pitchFamily="18" charset="0"/>
              <a:cs typeface="Times New Roman" pitchFamily="18" charset="0"/>
            </a:rPr>
            <a:t>LAMELLAR LACERATION</a:t>
          </a:r>
          <a:endParaRPr lang="en-US" sz="1800" b="1" dirty="0">
            <a:latin typeface="Times New Roman" pitchFamily="18" charset="0"/>
            <a:cs typeface="Times New Roman" pitchFamily="18" charset="0"/>
          </a:endParaRPr>
        </a:p>
      </dgm:t>
    </dgm:pt>
    <dgm:pt modelId="{4E69FC3A-04C3-4E31-918C-C3FD994551D5}" type="parTrans" cxnId="{08DBAEE2-4579-4072-819D-1380676E9987}">
      <dgm:prSet/>
      <dgm:spPr/>
      <dgm:t>
        <a:bodyPr/>
        <a:lstStyle/>
        <a:p>
          <a:endParaRPr lang="en-US"/>
        </a:p>
      </dgm:t>
    </dgm:pt>
    <dgm:pt modelId="{FE39F8BE-6F71-42ED-BCA1-4FFF2CE4A407}" type="sibTrans" cxnId="{08DBAEE2-4579-4072-819D-1380676E9987}">
      <dgm:prSet/>
      <dgm:spPr/>
      <dgm:t>
        <a:bodyPr/>
        <a:lstStyle/>
        <a:p>
          <a:endParaRPr lang="en-US"/>
        </a:p>
      </dgm:t>
    </dgm:pt>
    <dgm:pt modelId="{46AC7FA5-6493-449A-8C6C-642F38CF4E18}">
      <dgm:prSet phldrT="[Text]" custT="1"/>
      <dgm:spPr/>
      <dgm:t>
        <a:bodyPr/>
        <a:lstStyle/>
        <a:p>
          <a:r>
            <a:rPr lang="en-IN" sz="1800" b="1" dirty="0">
              <a:latin typeface="Times New Roman" pitchFamily="18" charset="0"/>
              <a:cs typeface="Times New Roman" pitchFamily="18" charset="0"/>
            </a:rPr>
            <a:t>OPEN GLOBE</a:t>
          </a:r>
          <a:endParaRPr lang="en-US" sz="1800" b="1" dirty="0">
            <a:latin typeface="Times New Roman" pitchFamily="18" charset="0"/>
            <a:cs typeface="Times New Roman" pitchFamily="18" charset="0"/>
          </a:endParaRPr>
        </a:p>
      </dgm:t>
    </dgm:pt>
    <dgm:pt modelId="{88DDE458-26F7-4AFA-9EA2-F5BAA07715A3}" type="parTrans" cxnId="{8A6E6E75-3C7F-4EB4-A676-5E72CA483C58}">
      <dgm:prSet/>
      <dgm:spPr/>
      <dgm:t>
        <a:bodyPr/>
        <a:lstStyle/>
        <a:p>
          <a:endParaRPr lang="en-US"/>
        </a:p>
      </dgm:t>
    </dgm:pt>
    <dgm:pt modelId="{2BCEE24F-A80C-400A-AD95-EE3F7EF91DA3}" type="sibTrans" cxnId="{8A6E6E75-3C7F-4EB4-A676-5E72CA483C58}">
      <dgm:prSet/>
      <dgm:spPr/>
      <dgm:t>
        <a:bodyPr/>
        <a:lstStyle/>
        <a:p>
          <a:endParaRPr lang="en-US"/>
        </a:p>
      </dgm:t>
    </dgm:pt>
    <dgm:pt modelId="{FFF05711-9572-4887-A282-6563CEA510C8}">
      <dgm:prSet phldrT="[Text]" custT="1"/>
      <dgm:spPr/>
      <dgm:t>
        <a:bodyPr/>
        <a:lstStyle/>
        <a:p>
          <a:r>
            <a:rPr lang="en-IN" sz="1800" b="1" dirty="0">
              <a:latin typeface="Times New Roman" pitchFamily="18" charset="0"/>
              <a:cs typeface="Times New Roman" pitchFamily="18" charset="0"/>
            </a:rPr>
            <a:t>RUPTURE BLUNT TRAUMA</a:t>
          </a:r>
          <a:endParaRPr lang="en-US" sz="1800" b="1" dirty="0">
            <a:latin typeface="Times New Roman" pitchFamily="18" charset="0"/>
            <a:cs typeface="Times New Roman" pitchFamily="18" charset="0"/>
          </a:endParaRPr>
        </a:p>
      </dgm:t>
    </dgm:pt>
    <dgm:pt modelId="{8EDC349C-821E-4A9A-B76C-55F3AA82BFC3}" type="parTrans" cxnId="{883A1E93-6C33-4FCD-8909-DBC5299BB58A}">
      <dgm:prSet/>
      <dgm:spPr/>
      <dgm:t>
        <a:bodyPr/>
        <a:lstStyle/>
        <a:p>
          <a:endParaRPr lang="en-US"/>
        </a:p>
      </dgm:t>
    </dgm:pt>
    <dgm:pt modelId="{19F9286B-B878-49F2-8E20-8092302C89EA}" type="sibTrans" cxnId="{883A1E93-6C33-4FCD-8909-DBC5299BB58A}">
      <dgm:prSet/>
      <dgm:spPr/>
      <dgm:t>
        <a:bodyPr/>
        <a:lstStyle/>
        <a:p>
          <a:endParaRPr lang="en-US"/>
        </a:p>
      </dgm:t>
    </dgm:pt>
    <dgm:pt modelId="{7F47A4B0-7467-417C-A646-1C6EB6F4AD2C}">
      <dgm:prSet custT="1"/>
      <dgm:spPr/>
      <dgm:t>
        <a:bodyPr/>
        <a:lstStyle/>
        <a:p>
          <a:r>
            <a:rPr lang="en-IN" sz="1800" b="1" dirty="0"/>
            <a:t>LACERATION</a:t>
          </a:r>
          <a:endParaRPr lang="en-US" sz="1800" b="1" dirty="0"/>
        </a:p>
      </dgm:t>
    </dgm:pt>
    <dgm:pt modelId="{C8FB0220-2376-422B-BB7C-F3A3834A191D}" type="parTrans" cxnId="{44C504F2-F3BA-4F03-AC56-3F304745F9BF}">
      <dgm:prSet/>
      <dgm:spPr/>
      <dgm:t>
        <a:bodyPr/>
        <a:lstStyle/>
        <a:p>
          <a:endParaRPr lang="en-US"/>
        </a:p>
      </dgm:t>
    </dgm:pt>
    <dgm:pt modelId="{59E7241E-C6B3-44CD-8B4B-81892863CD8E}" type="sibTrans" cxnId="{44C504F2-F3BA-4F03-AC56-3F304745F9BF}">
      <dgm:prSet/>
      <dgm:spPr/>
      <dgm:t>
        <a:bodyPr/>
        <a:lstStyle/>
        <a:p>
          <a:endParaRPr lang="en-US"/>
        </a:p>
      </dgm:t>
    </dgm:pt>
    <dgm:pt modelId="{EA559E68-A254-4DD7-91B3-02C363E59451}">
      <dgm:prSet custT="1"/>
      <dgm:spPr/>
      <dgm:t>
        <a:bodyPr/>
        <a:lstStyle/>
        <a:p>
          <a:r>
            <a:rPr lang="en-IN" sz="1800" b="1" dirty="0">
              <a:latin typeface="Times New Roman" pitchFamily="18" charset="0"/>
              <a:cs typeface="Times New Roman" pitchFamily="18" charset="0"/>
            </a:rPr>
            <a:t>PENETRATING INJUR</a:t>
          </a:r>
          <a:r>
            <a:rPr lang="en-IN" sz="1800" b="1" dirty="0"/>
            <a:t>Y</a:t>
          </a:r>
          <a:endParaRPr lang="en-US" sz="1800" b="1" dirty="0"/>
        </a:p>
      </dgm:t>
    </dgm:pt>
    <dgm:pt modelId="{711EC56A-7222-48B9-91BB-FE374869A21C}" type="parTrans" cxnId="{9A3E84B3-E71E-4389-89C7-B38D6E9A90A2}">
      <dgm:prSet/>
      <dgm:spPr/>
      <dgm:t>
        <a:bodyPr/>
        <a:lstStyle/>
        <a:p>
          <a:endParaRPr lang="en-US"/>
        </a:p>
      </dgm:t>
    </dgm:pt>
    <dgm:pt modelId="{83C85908-977F-4A30-9565-80C8BC8F5F46}" type="sibTrans" cxnId="{9A3E84B3-E71E-4389-89C7-B38D6E9A90A2}">
      <dgm:prSet/>
      <dgm:spPr/>
      <dgm:t>
        <a:bodyPr/>
        <a:lstStyle/>
        <a:p>
          <a:endParaRPr lang="en-US"/>
        </a:p>
      </dgm:t>
    </dgm:pt>
    <dgm:pt modelId="{46035A61-32CE-46B8-AAB6-5B6ACF969CB3}">
      <dgm:prSet custT="1"/>
      <dgm:spPr/>
      <dgm:t>
        <a:bodyPr/>
        <a:lstStyle/>
        <a:p>
          <a:r>
            <a:rPr lang="en-IN" sz="1800" b="1" dirty="0">
              <a:latin typeface="Times New Roman" pitchFamily="18" charset="0"/>
              <a:cs typeface="Times New Roman" pitchFamily="18" charset="0"/>
            </a:rPr>
            <a:t>IOFB</a:t>
          </a:r>
          <a:endParaRPr lang="en-US" sz="1800" b="1" dirty="0">
            <a:latin typeface="Times New Roman" pitchFamily="18" charset="0"/>
            <a:cs typeface="Times New Roman" pitchFamily="18" charset="0"/>
          </a:endParaRPr>
        </a:p>
      </dgm:t>
    </dgm:pt>
    <dgm:pt modelId="{85DEE943-1324-4B3F-B673-22AD3F06103E}" type="parTrans" cxnId="{84A722B2-D948-4A0E-974D-99B06F26A2C4}">
      <dgm:prSet/>
      <dgm:spPr/>
      <dgm:t>
        <a:bodyPr/>
        <a:lstStyle/>
        <a:p>
          <a:endParaRPr lang="en-US"/>
        </a:p>
      </dgm:t>
    </dgm:pt>
    <dgm:pt modelId="{1E09331E-A53B-4978-876D-B629018BBCE7}" type="sibTrans" cxnId="{84A722B2-D948-4A0E-974D-99B06F26A2C4}">
      <dgm:prSet/>
      <dgm:spPr/>
      <dgm:t>
        <a:bodyPr/>
        <a:lstStyle/>
        <a:p>
          <a:endParaRPr lang="en-US"/>
        </a:p>
      </dgm:t>
    </dgm:pt>
    <dgm:pt modelId="{3196B073-63BE-41FB-9D34-1206CD329B8C}">
      <dgm:prSet custT="1"/>
      <dgm:spPr/>
      <dgm:t>
        <a:bodyPr/>
        <a:lstStyle/>
        <a:p>
          <a:r>
            <a:rPr lang="en-IN" sz="1800" b="1" dirty="0">
              <a:latin typeface="Times New Roman" pitchFamily="18" charset="0"/>
              <a:cs typeface="Times New Roman" pitchFamily="18" charset="0"/>
            </a:rPr>
            <a:t>PERFORATING</a:t>
          </a:r>
          <a:endParaRPr lang="en-US" sz="1800" b="1" dirty="0">
            <a:latin typeface="Times New Roman" pitchFamily="18" charset="0"/>
            <a:cs typeface="Times New Roman" pitchFamily="18" charset="0"/>
          </a:endParaRPr>
        </a:p>
      </dgm:t>
    </dgm:pt>
    <dgm:pt modelId="{C5E81AF0-2AC0-4E7D-9283-5DE8E6511FFB}" type="parTrans" cxnId="{ACA5A278-2666-4975-8BB6-EEDAFBD707BF}">
      <dgm:prSet/>
      <dgm:spPr/>
      <dgm:t>
        <a:bodyPr/>
        <a:lstStyle/>
        <a:p>
          <a:endParaRPr lang="en-US"/>
        </a:p>
      </dgm:t>
    </dgm:pt>
    <dgm:pt modelId="{2612ECA5-FA94-49F2-BB0B-34F9A314E2AA}" type="sibTrans" cxnId="{ACA5A278-2666-4975-8BB6-EEDAFBD707BF}">
      <dgm:prSet/>
      <dgm:spPr/>
      <dgm:t>
        <a:bodyPr/>
        <a:lstStyle/>
        <a:p>
          <a:endParaRPr lang="en-US"/>
        </a:p>
      </dgm:t>
    </dgm:pt>
    <dgm:pt modelId="{574AA160-234C-4C98-834C-9ED66CD24DDF}" type="pres">
      <dgm:prSet presAssocID="{CB460DD6-4358-492E-B9C7-A85AA1121128}" presName="hierChild1" presStyleCnt="0">
        <dgm:presLayoutVars>
          <dgm:chPref val="1"/>
          <dgm:dir/>
          <dgm:animOne val="branch"/>
          <dgm:animLvl val="lvl"/>
          <dgm:resizeHandles/>
        </dgm:presLayoutVars>
      </dgm:prSet>
      <dgm:spPr/>
    </dgm:pt>
    <dgm:pt modelId="{0895B815-7E93-4906-BD27-E7154A0937E3}" type="pres">
      <dgm:prSet presAssocID="{E7169FAC-6966-44CD-9A61-1FAFA593DB8C}" presName="hierRoot1" presStyleCnt="0"/>
      <dgm:spPr/>
    </dgm:pt>
    <dgm:pt modelId="{B50856F4-A9B5-49A9-9249-4FC62AE41708}" type="pres">
      <dgm:prSet presAssocID="{E7169FAC-6966-44CD-9A61-1FAFA593DB8C}" presName="composite" presStyleCnt="0"/>
      <dgm:spPr/>
    </dgm:pt>
    <dgm:pt modelId="{2F1F792F-BD6B-4B71-A996-DF645E706BA1}" type="pres">
      <dgm:prSet presAssocID="{E7169FAC-6966-44CD-9A61-1FAFA593DB8C}" presName="background" presStyleLbl="node0" presStyleIdx="0" presStyleCnt="1"/>
      <dgm:spPr/>
    </dgm:pt>
    <dgm:pt modelId="{C4E688CD-ADC5-41FC-BDC2-2500550E2570}" type="pres">
      <dgm:prSet presAssocID="{E7169FAC-6966-44CD-9A61-1FAFA593DB8C}" presName="text" presStyleLbl="fgAcc0" presStyleIdx="0" presStyleCnt="1" custScaleX="168408" custScaleY="196936" custLinFactY="-50606" custLinFactNeighborX="6612" custLinFactNeighborY="-100000">
        <dgm:presLayoutVars>
          <dgm:chPref val="3"/>
        </dgm:presLayoutVars>
      </dgm:prSet>
      <dgm:spPr/>
    </dgm:pt>
    <dgm:pt modelId="{E8236411-3CAD-4809-9BF5-31609F21D209}" type="pres">
      <dgm:prSet presAssocID="{E7169FAC-6966-44CD-9A61-1FAFA593DB8C}" presName="hierChild2" presStyleCnt="0"/>
      <dgm:spPr/>
    </dgm:pt>
    <dgm:pt modelId="{D399712E-705C-4820-B6AC-4B70E5715C00}" type="pres">
      <dgm:prSet presAssocID="{46CA568B-3C66-40F3-B831-263868C5A9BF}" presName="Name10" presStyleLbl="parChTrans1D2" presStyleIdx="0" presStyleCnt="2"/>
      <dgm:spPr/>
    </dgm:pt>
    <dgm:pt modelId="{478FB445-1B90-4938-A2B8-0817885EF6A5}" type="pres">
      <dgm:prSet presAssocID="{E3369F11-48E2-48BB-A351-28CE79DF259E}" presName="hierRoot2" presStyleCnt="0"/>
      <dgm:spPr/>
    </dgm:pt>
    <dgm:pt modelId="{EF3C40E6-37EF-4100-AE02-93D18ABD2F02}" type="pres">
      <dgm:prSet presAssocID="{E3369F11-48E2-48BB-A351-28CE79DF259E}" presName="composite2" presStyleCnt="0"/>
      <dgm:spPr/>
    </dgm:pt>
    <dgm:pt modelId="{FF5B15A6-A1C0-44E0-8ACE-F72FFA813F95}" type="pres">
      <dgm:prSet presAssocID="{E3369F11-48E2-48BB-A351-28CE79DF259E}" presName="background2" presStyleLbl="node2" presStyleIdx="0" presStyleCnt="2"/>
      <dgm:spPr/>
    </dgm:pt>
    <dgm:pt modelId="{4A882FDD-98C5-4847-B8EA-DDD3F931BABA}" type="pres">
      <dgm:prSet presAssocID="{E3369F11-48E2-48BB-A351-28CE79DF259E}" presName="text2" presStyleLbl="fgAcc2" presStyleIdx="0" presStyleCnt="2" custScaleX="138060" custLinFactY="-6464" custLinFactNeighborX="34" custLinFactNeighborY="-100000">
        <dgm:presLayoutVars>
          <dgm:chPref val="3"/>
        </dgm:presLayoutVars>
      </dgm:prSet>
      <dgm:spPr/>
    </dgm:pt>
    <dgm:pt modelId="{6897A85A-0BA7-4FA5-AE3A-BD2573EBDE4C}" type="pres">
      <dgm:prSet presAssocID="{E3369F11-48E2-48BB-A351-28CE79DF259E}" presName="hierChild3" presStyleCnt="0"/>
      <dgm:spPr/>
    </dgm:pt>
    <dgm:pt modelId="{682E9B13-745E-4466-867E-4E5C1CE12C8A}" type="pres">
      <dgm:prSet presAssocID="{590568B8-F489-4527-B1A3-6C472ED46A28}" presName="Name17" presStyleLbl="parChTrans1D3" presStyleIdx="0" presStyleCnt="4"/>
      <dgm:spPr/>
    </dgm:pt>
    <dgm:pt modelId="{C0430543-5E3D-4991-AFBF-07422624A054}" type="pres">
      <dgm:prSet presAssocID="{084FE4DF-C1E9-40DC-9787-DAA0EC560D0F}" presName="hierRoot3" presStyleCnt="0"/>
      <dgm:spPr/>
    </dgm:pt>
    <dgm:pt modelId="{C39A83E1-DD82-4450-96C8-86D131058431}" type="pres">
      <dgm:prSet presAssocID="{084FE4DF-C1E9-40DC-9787-DAA0EC560D0F}" presName="composite3" presStyleCnt="0"/>
      <dgm:spPr/>
    </dgm:pt>
    <dgm:pt modelId="{3D8FA86C-D6E0-42FB-9705-7D29C113681E}" type="pres">
      <dgm:prSet presAssocID="{084FE4DF-C1E9-40DC-9787-DAA0EC560D0F}" presName="background3" presStyleLbl="node3" presStyleIdx="0" presStyleCnt="4"/>
      <dgm:spPr/>
    </dgm:pt>
    <dgm:pt modelId="{4BDD10EA-E8C3-4DD0-82D9-56E05B2BD6DD}" type="pres">
      <dgm:prSet presAssocID="{084FE4DF-C1E9-40DC-9787-DAA0EC560D0F}" presName="text3" presStyleLbl="fgAcc3" presStyleIdx="0" presStyleCnt="4" custScaleX="175826" custLinFactNeighborX="5199" custLinFactNeighborY="-212">
        <dgm:presLayoutVars>
          <dgm:chPref val="3"/>
        </dgm:presLayoutVars>
      </dgm:prSet>
      <dgm:spPr/>
    </dgm:pt>
    <dgm:pt modelId="{2CA2693B-94F4-4122-BAD8-B285B70EDBB7}" type="pres">
      <dgm:prSet presAssocID="{084FE4DF-C1E9-40DC-9787-DAA0EC560D0F}" presName="hierChild4" presStyleCnt="0"/>
      <dgm:spPr/>
    </dgm:pt>
    <dgm:pt modelId="{CA7050BA-8975-4886-B211-30B036189C91}" type="pres">
      <dgm:prSet presAssocID="{4E69FC3A-04C3-4E31-918C-C3FD994551D5}" presName="Name17" presStyleLbl="parChTrans1D3" presStyleIdx="1" presStyleCnt="4"/>
      <dgm:spPr/>
    </dgm:pt>
    <dgm:pt modelId="{2F28C9A2-AFD1-4AD1-91C4-AED1E31BA6EE}" type="pres">
      <dgm:prSet presAssocID="{8BDB677C-AF21-4F2C-ABF7-4CEB8375BCA5}" presName="hierRoot3" presStyleCnt="0"/>
      <dgm:spPr/>
    </dgm:pt>
    <dgm:pt modelId="{9B4E7940-9820-47C8-A54C-D95E9AC4DC02}" type="pres">
      <dgm:prSet presAssocID="{8BDB677C-AF21-4F2C-ABF7-4CEB8375BCA5}" presName="composite3" presStyleCnt="0"/>
      <dgm:spPr/>
    </dgm:pt>
    <dgm:pt modelId="{C94EF259-8F17-4585-A09C-A80A764DA3EF}" type="pres">
      <dgm:prSet presAssocID="{8BDB677C-AF21-4F2C-ABF7-4CEB8375BCA5}" presName="background3" presStyleLbl="node3" presStyleIdx="1" presStyleCnt="4"/>
      <dgm:spPr/>
    </dgm:pt>
    <dgm:pt modelId="{5C9BBB22-B727-4961-8D32-3B4A50EAA592}" type="pres">
      <dgm:prSet presAssocID="{8BDB677C-AF21-4F2C-ABF7-4CEB8375BCA5}" presName="text3" presStyleLbl="fgAcc3" presStyleIdx="1" presStyleCnt="4" custScaleX="193868" custScaleY="169195" custLinFactNeighborX="-1685" custLinFactNeighborY="-250">
        <dgm:presLayoutVars>
          <dgm:chPref val="3"/>
        </dgm:presLayoutVars>
      </dgm:prSet>
      <dgm:spPr/>
    </dgm:pt>
    <dgm:pt modelId="{802AE1E9-A70D-4D32-B9B3-2B7AC170280D}" type="pres">
      <dgm:prSet presAssocID="{8BDB677C-AF21-4F2C-ABF7-4CEB8375BCA5}" presName="hierChild4" presStyleCnt="0"/>
      <dgm:spPr/>
    </dgm:pt>
    <dgm:pt modelId="{E1E1BB08-0865-454C-B723-FB83FD3FB0D5}" type="pres">
      <dgm:prSet presAssocID="{88DDE458-26F7-4AFA-9EA2-F5BAA07715A3}" presName="Name10" presStyleLbl="parChTrans1D2" presStyleIdx="1" presStyleCnt="2"/>
      <dgm:spPr/>
    </dgm:pt>
    <dgm:pt modelId="{6E26D988-1D03-42E8-90A1-CBB753738892}" type="pres">
      <dgm:prSet presAssocID="{46AC7FA5-6493-449A-8C6C-642F38CF4E18}" presName="hierRoot2" presStyleCnt="0"/>
      <dgm:spPr/>
    </dgm:pt>
    <dgm:pt modelId="{25ECC000-74EC-4EE6-9DC7-2625459A7AAC}" type="pres">
      <dgm:prSet presAssocID="{46AC7FA5-6493-449A-8C6C-642F38CF4E18}" presName="composite2" presStyleCnt="0"/>
      <dgm:spPr/>
    </dgm:pt>
    <dgm:pt modelId="{279D6CD5-A757-4B4A-8553-2A3420A72E1D}" type="pres">
      <dgm:prSet presAssocID="{46AC7FA5-6493-449A-8C6C-642F38CF4E18}" presName="background2" presStyleLbl="node2" presStyleIdx="1" presStyleCnt="2"/>
      <dgm:spPr/>
    </dgm:pt>
    <dgm:pt modelId="{18132A58-EA35-4D32-9E84-0D660BCDB3D4}" type="pres">
      <dgm:prSet presAssocID="{46AC7FA5-6493-449A-8C6C-642F38CF4E18}" presName="text2" presStyleLbl="fgAcc2" presStyleIdx="1" presStyleCnt="2" custScaleX="154148" custLinFactY="-6464" custLinFactNeighborX="-8990" custLinFactNeighborY="-100000">
        <dgm:presLayoutVars>
          <dgm:chPref val="3"/>
        </dgm:presLayoutVars>
      </dgm:prSet>
      <dgm:spPr/>
    </dgm:pt>
    <dgm:pt modelId="{57420329-09B8-49F0-99FA-4706DF26A7CC}" type="pres">
      <dgm:prSet presAssocID="{46AC7FA5-6493-449A-8C6C-642F38CF4E18}" presName="hierChild3" presStyleCnt="0"/>
      <dgm:spPr/>
    </dgm:pt>
    <dgm:pt modelId="{95F72794-400A-49F2-A561-C8995331D88A}" type="pres">
      <dgm:prSet presAssocID="{8EDC349C-821E-4A9A-B76C-55F3AA82BFC3}" presName="Name17" presStyleLbl="parChTrans1D3" presStyleIdx="2" presStyleCnt="4"/>
      <dgm:spPr/>
    </dgm:pt>
    <dgm:pt modelId="{848C6A00-9286-43D2-B5FE-752ABAF02A28}" type="pres">
      <dgm:prSet presAssocID="{FFF05711-9572-4887-A282-6563CEA510C8}" presName="hierRoot3" presStyleCnt="0"/>
      <dgm:spPr/>
    </dgm:pt>
    <dgm:pt modelId="{2984118F-8210-4698-8BFF-753DA48EBE6F}" type="pres">
      <dgm:prSet presAssocID="{FFF05711-9572-4887-A282-6563CEA510C8}" presName="composite3" presStyleCnt="0"/>
      <dgm:spPr/>
    </dgm:pt>
    <dgm:pt modelId="{95C6BFB0-EAE0-4487-AEE9-076BF8AFE5E7}" type="pres">
      <dgm:prSet presAssocID="{FFF05711-9572-4887-A282-6563CEA510C8}" presName="background3" presStyleLbl="node3" presStyleIdx="2" presStyleCnt="4"/>
      <dgm:spPr/>
    </dgm:pt>
    <dgm:pt modelId="{318059AE-37E1-470D-A629-369AC1891498}" type="pres">
      <dgm:prSet presAssocID="{FFF05711-9572-4887-A282-6563CEA510C8}" presName="text3" presStyleLbl="fgAcc3" presStyleIdx="2" presStyleCnt="4" custScaleX="169803" custScaleY="107670" custLinFactNeighborX="37557" custLinFactNeighborY="9668">
        <dgm:presLayoutVars>
          <dgm:chPref val="3"/>
        </dgm:presLayoutVars>
      </dgm:prSet>
      <dgm:spPr/>
    </dgm:pt>
    <dgm:pt modelId="{D3C4002D-E4AA-40A9-96B6-DDC7FA10E4BC}" type="pres">
      <dgm:prSet presAssocID="{FFF05711-9572-4887-A282-6563CEA510C8}" presName="hierChild4" presStyleCnt="0"/>
      <dgm:spPr/>
    </dgm:pt>
    <dgm:pt modelId="{EBC801C2-0457-4C67-97AE-A75ED11D46F8}" type="pres">
      <dgm:prSet presAssocID="{C8FB0220-2376-422B-BB7C-F3A3834A191D}" presName="Name17" presStyleLbl="parChTrans1D3" presStyleIdx="3" presStyleCnt="4"/>
      <dgm:spPr/>
    </dgm:pt>
    <dgm:pt modelId="{BD8C72FD-927E-4F28-94DE-15769C1501A8}" type="pres">
      <dgm:prSet presAssocID="{7F47A4B0-7467-417C-A646-1C6EB6F4AD2C}" presName="hierRoot3" presStyleCnt="0"/>
      <dgm:spPr/>
    </dgm:pt>
    <dgm:pt modelId="{64FE3B05-EBF5-412C-A5E9-0A7811B4FC88}" type="pres">
      <dgm:prSet presAssocID="{7F47A4B0-7467-417C-A646-1C6EB6F4AD2C}" presName="composite3" presStyleCnt="0"/>
      <dgm:spPr/>
    </dgm:pt>
    <dgm:pt modelId="{6D1534AA-4864-41A9-A52C-2D05ADE45790}" type="pres">
      <dgm:prSet presAssocID="{7F47A4B0-7467-417C-A646-1C6EB6F4AD2C}" presName="background3" presStyleLbl="node3" presStyleIdx="3" presStyleCnt="4"/>
      <dgm:spPr/>
    </dgm:pt>
    <dgm:pt modelId="{5DFECDA8-ACA9-4562-90C4-755AE2E33227}" type="pres">
      <dgm:prSet presAssocID="{7F47A4B0-7467-417C-A646-1C6EB6F4AD2C}" presName="text3" presStyleLbl="fgAcc3" presStyleIdx="3" presStyleCnt="4" custScaleX="213624" custLinFactNeighborX="91394" custLinFactNeighborY="11511">
        <dgm:presLayoutVars>
          <dgm:chPref val="3"/>
        </dgm:presLayoutVars>
      </dgm:prSet>
      <dgm:spPr/>
    </dgm:pt>
    <dgm:pt modelId="{F1C164BD-C39E-4621-A45C-25D43D7F34D4}" type="pres">
      <dgm:prSet presAssocID="{7F47A4B0-7467-417C-A646-1C6EB6F4AD2C}" presName="hierChild4" presStyleCnt="0"/>
      <dgm:spPr/>
    </dgm:pt>
    <dgm:pt modelId="{A8DD2C00-A361-47FF-BED6-B99F1F63E4B8}" type="pres">
      <dgm:prSet presAssocID="{711EC56A-7222-48B9-91BB-FE374869A21C}" presName="Name23" presStyleLbl="parChTrans1D4" presStyleIdx="0" presStyleCnt="3"/>
      <dgm:spPr/>
    </dgm:pt>
    <dgm:pt modelId="{7977CB23-17C8-42E5-B2AE-28CD3E1CBFA6}" type="pres">
      <dgm:prSet presAssocID="{EA559E68-A254-4DD7-91B3-02C363E59451}" presName="hierRoot4" presStyleCnt="0"/>
      <dgm:spPr/>
    </dgm:pt>
    <dgm:pt modelId="{01B65E55-B0FB-4591-8FF6-89D0630DCC84}" type="pres">
      <dgm:prSet presAssocID="{EA559E68-A254-4DD7-91B3-02C363E59451}" presName="composite4" presStyleCnt="0"/>
      <dgm:spPr/>
    </dgm:pt>
    <dgm:pt modelId="{7B2B11F3-E757-4D99-95BB-15C3B0DE705E}" type="pres">
      <dgm:prSet presAssocID="{EA559E68-A254-4DD7-91B3-02C363E59451}" presName="background4" presStyleLbl="node4" presStyleIdx="0" presStyleCnt="3"/>
      <dgm:spPr/>
    </dgm:pt>
    <dgm:pt modelId="{334EF296-BA47-488D-B8B4-48C02CB7BF40}" type="pres">
      <dgm:prSet presAssocID="{EA559E68-A254-4DD7-91B3-02C363E59451}" presName="text4" presStyleLbl="fgAcc4" presStyleIdx="0" presStyleCnt="3" custScaleX="197855" custLinFactNeighborX="-35994" custLinFactNeighborY="75908">
        <dgm:presLayoutVars>
          <dgm:chPref val="3"/>
        </dgm:presLayoutVars>
      </dgm:prSet>
      <dgm:spPr/>
    </dgm:pt>
    <dgm:pt modelId="{61579265-54D2-42F5-83D2-352B11558F72}" type="pres">
      <dgm:prSet presAssocID="{EA559E68-A254-4DD7-91B3-02C363E59451}" presName="hierChild5" presStyleCnt="0"/>
      <dgm:spPr/>
    </dgm:pt>
    <dgm:pt modelId="{5F1953DD-89F3-4E10-BA50-8BF909ED1451}" type="pres">
      <dgm:prSet presAssocID="{85DEE943-1324-4B3F-B673-22AD3F06103E}" presName="Name23" presStyleLbl="parChTrans1D4" presStyleIdx="1" presStyleCnt="3"/>
      <dgm:spPr/>
    </dgm:pt>
    <dgm:pt modelId="{70DEAED5-59E4-491D-8018-822C3BE38F13}" type="pres">
      <dgm:prSet presAssocID="{46035A61-32CE-46B8-AAB6-5B6ACF969CB3}" presName="hierRoot4" presStyleCnt="0"/>
      <dgm:spPr/>
    </dgm:pt>
    <dgm:pt modelId="{D74C92CF-3518-4A94-8310-28CBE671FAD9}" type="pres">
      <dgm:prSet presAssocID="{46035A61-32CE-46B8-AAB6-5B6ACF969CB3}" presName="composite4" presStyleCnt="0"/>
      <dgm:spPr/>
    </dgm:pt>
    <dgm:pt modelId="{113600BE-9B32-48C5-A7BB-C1468F1C1F03}" type="pres">
      <dgm:prSet presAssocID="{46035A61-32CE-46B8-AAB6-5B6ACF969CB3}" presName="background4" presStyleLbl="node4" presStyleIdx="1" presStyleCnt="3"/>
      <dgm:spPr/>
    </dgm:pt>
    <dgm:pt modelId="{2F08ED0A-DEB0-4025-BA80-A786686B77D4}" type="pres">
      <dgm:prSet presAssocID="{46035A61-32CE-46B8-AAB6-5B6ACF969CB3}" presName="text4" presStyleLbl="fgAcc4" presStyleIdx="1" presStyleCnt="3" custLinFactNeighborX="-26381" custLinFactNeighborY="75907">
        <dgm:presLayoutVars>
          <dgm:chPref val="3"/>
        </dgm:presLayoutVars>
      </dgm:prSet>
      <dgm:spPr/>
    </dgm:pt>
    <dgm:pt modelId="{FF90AC97-F859-4786-A2D7-40B35E90044E}" type="pres">
      <dgm:prSet presAssocID="{46035A61-32CE-46B8-AAB6-5B6ACF969CB3}" presName="hierChild5" presStyleCnt="0"/>
      <dgm:spPr/>
    </dgm:pt>
    <dgm:pt modelId="{9DCE8B31-2188-4792-9AA5-F59E5BC2BAC2}" type="pres">
      <dgm:prSet presAssocID="{C5E81AF0-2AC0-4E7D-9283-5DE8E6511FFB}" presName="Name23" presStyleLbl="parChTrans1D4" presStyleIdx="2" presStyleCnt="3"/>
      <dgm:spPr/>
    </dgm:pt>
    <dgm:pt modelId="{1025B362-70A1-435C-B07C-E256A52FB448}" type="pres">
      <dgm:prSet presAssocID="{3196B073-63BE-41FB-9D34-1206CD329B8C}" presName="hierRoot4" presStyleCnt="0"/>
      <dgm:spPr/>
    </dgm:pt>
    <dgm:pt modelId="{4C37F38F-8DD6-4E9F-999A-073022454BAA}" type="pres">
      <dgm:prSet presAssocID="{3196B073-63BE-41FB-9D34-1206CD329B8C}" presName="composite4" presStyleCnt="0"/>
      <dgm:spPr/>
    </dgm:pt>
    <dgm:pt modelId="{1E073795-7754-481B-BF69-8359927EADC1}" type="pres">
      <dgm:prSet presAssocID="{3196B073-63BE-41FB-9D34-1206CD329B8C}" presName="background4" presStyleLbl="node4" presStyleIdx="2" presStyleCnt="3"/>
      <dgm:spPr/>
    </dgm:pt>
    <dgm:pt modelId="{E9668259-0C64-4EDD-AA22-0272DD410D0E}" type="pres">
      <dgm:prSet presAssocID="{3196B073-63BE-41FB-9D34-1206CD329B8C}" presName="text4" presStyleLbl="fgAcc4" presStyleIdx="2" presStyleCnt="3" custScaleX="219159" custLinFactNeighborX="-21878" custLinFactNeighborY="75907">
        <dgm:presLayoutVars>
          <dgm:chPref val="3"/>
        </dgm:presLayoutVars>
      </dgm:prSet>
      <dgm:spPr/>
    </dgm:pt>
    <dgm:pt modelId="{55BC83EC-E885-48F3-A174-F0EFF4F2D906}" type="pres">
      <dgm:prSet presAssocID="{3196B073-63BE-41FB-9D34-1206CD329B8C}" presName="hierChild5" presStyleCnt="0"/>
      <dgm:spPr/>
    </dgm:pt>
  </dgm:ptLst>
  <dgm:cxnLst>
    <dgm:cxn modelId="{590CCA02-F12D-42BE-8E22-7D2E4163CF05}" srcId="{E3369F11-48E2-48BB-A351-28CE79DF259E}" destId="{084FE4DF-C1E9-40DC-9787-DAA0EC560D0F}" srcOrd="0" destOrd="0" parTransId="{590568B8-F489-4527-B1A3-6C472ED46A28}" sibTransId="{9BE44F5F-3F59-47DB-B5DB-23A618719F86}"/>
    <dgm:cxn modelId="{DD526C1A-777B-4ED8-9A9D-C12253041E8C}" type="presOf" srcId="{46035A61-32CE-46B8-AAB6-5B6ACF969CB3}" destId="{2F08ED0A-DEB0-4025-BA80-A786686B77D4}" srcOrd="0" destOrd="0" presId="urn:microsoft.com/office/officeart/2005/8/layout/hierarchy1"/>
    <dgm:cxn modelId="{38880D27-28AB-4412-B0AC-D5C21A65AF2A}" type="presOf" srcId="{EA559E68-A254-4DD7-91B3-02C363E59451}" destId="{334EF296-BA47-488D-B8B4-48C02CB7BF40}" srcOrd="0" destOrd="0" presId="urn:microsoft.com/office/officeart/2005/8/layout/hierarchy1"/>
    <dgm:cxn modelId="{7DB4B937-D07C-4A6E-8CAB-F9D0774AE9C1}" type="presOf" srcId="{7F47A4B0-7467-417C-A646-1C6EB6F4AD2C}" destId="{5DFECDA8-ACA9-4562-90C4-755AE2E33227}" srcOrd="0" destOrd="0" presId="urn:microsoft.com/office/officeart/2005/8/layout/hierarchy1"/>
    <dgm:cxn modelId="{A2128260-0862-4849-A4EB-AC50054553F3}" type="presOf" srcId="{E7169FAC-6966-44CD-9A61-1FAFA593DB8C}" destId="{C4E688CD-ADC5-41FC-BDC2-2500550E2570}" srcOrd="0" destOrd="0" presId="urn:microsoft.com/office/officeart/2005/8/layout/hierarchy1"/>
    <dgm:cxn modelId="{C9493470-D6F8-4850-B1C6-5CAB4DEC09C1}" type="presOf" srcId="{85DEE943-1324-4B3F-B673-22AD3F06103E}" destId="{5F1953DD-89F3-4E10-BA50-8BF909ED1451}" srcOrd="0" destOrd="0" presId="urn:microsoft.com/office/officeart/2005/8/layout/hierarchy1"/>
    <dgm:cxn modelId="{99C5F150-2D9F-4632-BF28-A9075FF9B4AF}" srcId="{CB460DD6-4358-492E-B9C7-A85AA1121128}" destId="{E7169FAC-6966-44CD-9A61-1FAFA593DB8C}" srcOrd="0" destOrd="0" parTransId="{7E0EB0C5-C616-4C19-AD81-505DCCEF42AD}" sibTransId="{348DC00F-735C-41FB-8B77-BBDE66DD6AB5}"/>
    <dgm:cxn modelId="{525A2574-BEA3-46E0-84BA-ECEA038F0FB4}" type="presOf" srcId="{8EDC349C-821E-4A9A-B76C-55F3AA82BFC3}" destId="{95F72794-400A-49F2-A561-C8995331D88A}" srcOrd="0" destOrd="0" presId="urn:microsoft.com/office/officeart/2005/8/layout/hierarchy1"/>
    <dgm:cxn modelId="{8A6E6E75-3C7F-4EB4-A676-5E72CA483C58}" srcId="{E7169FAC-6966-44CD-9A61-1FAFA593DB8C}" destId="{46AC7FA5-6493-449A-8C6C-642F38CF4E18}" srcOrd="1" destOrd="0" parTransId="{88DDE458-26F7-4AFA-9EA2-F5BAA07715A3}" sibTransId="{2BCEE24F-A80C-400A-AD95-EE3F7EF91DA3}"/>
    <dgm:cxn modelId="{ACA5A278-2666-4975-8BB6-EEDAFBD707BF}" srcId="{7F47A4B0-7467-417C-A646-1C6EB6F4AD2C}" destId="{3196B073-63BE-41FB-9D34-1206CD329B8C}" srcOrd="2" destOrd="0" parTransId="{C5E81AF0-2AC0-4E7D-9283-5DE8E6511FFB}" sibTransId="{2612ECA5-FA94-49F2-BB0B-34F9A314E2AA}"/>
    <dgm:cxn modelId="{2709557E-BE7B-4422-BA35-552727D90365}" srcId="{E7169FAC-6966-44CD-9A61-1FAFA593DB8C}" destId="{E3369F11-48E2-48BB-A351-28CE79DF259E}" srcOrd="0" destOrd="0" parTransId="{46CA568B-3C66-40F3-B831-263868C5A9BF}" sibTransId="{FC2FED1B-2C8F-4ED9-9EE1-978B80891B0E}"/>
    <dgm:cxn modelId="{4B023D8A-ADF0-4F93-9DC1-E39F780BC67D}" type="presOf" srcId="{711EC56A-7222-48B9-91BB-FE374869A21C}" destId="{A8DD2C00-A361-47FF-BED6-B99F1F63E4B8}" srcOrd="0" destOrd="0" presId="urn:microsoft.com/office/officeart/2005/8/layout/hierarchy1"/>
    <dgm:cxn modelId="{C5F7EB8B-8C4C-4482-8110-DE67A5B0EFEE}" type="presOf" srcId="{8BDB677C-AF21-4F2C-ABF7-4CEB8375BCA5}" destId="{5C9BBB22-B727-4961-8D32-3B4A50EAA592}" srcOrd="0" destOrd="0" presId="urn:microsoft.com/office/officeart/2005/8/layout/hierarchy1"/>
    <dgm:cxn modelId="{883A1E93-6C33-4FCD-8909-DBC5299BB58A}" srcId="{46AC7FA5-6493-449A-8C6C-642F38CF4E18}" destId="{FFF05711-9572-4887-A282-6563CEA510C8}" srcOrd="0" destOrd="0" parTransId="{8EDC349C-821E-4A9A-B76C-55F3AA82BFC3}" sibTransId="{19F9286B-B878-49F2-8E20-8092302C89EA}"/>
    <dgm:cxn modelId="{355BD19B-DD49-4CA3-B6E8-1FB8BF669619}" type="presOf" srcId="{4E69FC3A-04C3-4E31-918C-C3FD994551D5}" destId="{CA7050BA-8975-4886-B211-30B036189C91}" srcOrd="0" destOrd="0" presId="urn:microsoft.com/office/officeart/2005/8/layout/hierarchy1"/>
    <dgm:cxn modelId="{84A722B2-D948-4A0E-974D-99B06F26A2C4}" srcId="{7F47A4B0-7467-417C-A646-1C6EB6F4AD2C}" destId="{46035A61-32CE-46B8-AAB6-5B6ACF969CB3}" srcOrd="1" destOrd="0" parTransId="{85DEE943-1324-4B3F-B673-22AD3F06103E}" sibTransId="{1E09331E-A53B-4978-876D-B629018BBCE7}"/>
    <dgm:cxn modelId="{14DFFEB2-3828-454D-B4D4-40CC0772EA1D}" type="presOf" srcId="{C8FB0220-2376-422B-BB7C-F3A3834A191D}" destId="{EBC801C2-0457-4C67-97AE-A75ED11D46F8}" srcOrd="0" destOrd="0" presId="urn:microsoft.com/office/officeart/2005/8/layout/hierarchy1"/>
    <dgm:cxn modelId="{9A3E84B3-E71E-4389-89C7-B38D6E9A90A2}" srcId="{7F47A4B0-7467-417C-A646-1C6EB6F4AD2C}" destId="{EA559E68-A254-4DD7-91B3-02C363E59451}" srcOrd="0" destOrd="0" parTransId="{711EC56A-7222-48B9-91BB-FE374869A21C}" sibTransId="{83C85908-977F-4A30-9565-80C8BC8F5F46}"/>
    <dgm:cxn modelId="{B4D8D9B3-6C3F-4C97-B273-3ACE514A41CA}" type="presOf" srcId="{084FE4DF-C1E9-40DC-9787-DAA0EC560D0F}" destId="{4BDD10EA-E8C3-4DD0-82D9-56E05B2BD6DD}" srcOrd="0" destOrd="0" presId="urn:microsoft.com/office/officeart/2005/8/layout/hierarchy1"/>
    <dgm:cxn modelId="{0F968ABE-BE47-4D29-9905-5922EB33067D}" type="presOf" srcId="{E3369F11-48E2-48BB-A351-28CE79DF259E}" destId="{4A882FDD-98C5-4847-B8EA-DDD3F931BABA}" srcOrd="0" destOrd="0" presId="urn:microsoft.com/office/officeart/2005/8/layout/hierarchy1"/>
    <dgm:cxn modelId="{08432ECD-906C-4CCB-A4AF-8B9F3B1FC322}" type="presOf" srcId="{46AC7FA5-6493-449A-8C6C-642F38CF4E18}" destId="{18132A58-EA35-4D32-9E84-0D660BCDB3D4}" srcOrd="0" destOrd="0" presId="urn:microsoft.com/office/officeart/2005/8/layout/hierarchy1"/>
    <dgm:cxn modelId="{594B31D9-7C25-40A6-9BC5-51A11B9E1524}" type="presOf" srcId="{46CA568B-3C66-40F3-B831-263868C5A9BF}" destId="{D399712E-705C-4820-B6AC-4B70E5715C00}" srcOrd="0" destOrd="0" presId="urn:microsoft.com/office/officeart/2005/8/layout/hierarchy1"/>
    <dgm:cxn modelId="{890DE5DF-174F-4CBC-A3F6-431EF2D97529}" type="presOf" srcId="{CB460DD6-4358-492E-B9C7-A85AA1121128}" destId="{574AA160-234C-4C98-834C-9ED66CD24DDF}" srcOrd="0" destOrd="0" presId="urn:microsoft.com/office/officeart/2005/8/layout/hierarchy1"/>
    <dgm:cxn modelId="{95DACAE0-AA70-4D04-AB2B-B71B63A8D831}" type="presOf" srcId="{590568B8-F489-4527-B1A3-6C472ED46A28}" destId="{682E9B13-745E-4466-867E-4E5C1CE12C8A}" srcOrd="0" destOrd="0" presId="urn:microsoft.com/office/officeart/2005/8/layout/hierarchy1"/>
    <dgm:cxn modelId="{08DBAEE2-4579-4072-819D-1380676E9987}" srcId="{E3369F11-48E2-48BB-A351-28CE79DF259E}" destId="{8BDB677C-AF21-4F2C-ABF7-4CEB8375BCA5}" srcOrd="1" destOrd="0" parTransId="{4E69FC3A-04C3-4E31-918C-C3FD994551D5}" sibTransId="{FE39F8BE-6F71-42ED-BCA1-4FFF2CE4A407}"/>
    <dgm:cxn modelId="{39CDB8EE-FA89-4E8A-9B19-FD58748C8E62}" type="presOf" srcId="{FFF05711-9572-4887-A282-6563CEA510C8}" destId="{318059AE-37E1-470D-A629-369AC1891498}" srcOrd="0" destOrd="0" presId="urn:microsoft.com/office/officeart/2005/8/layout/hierarchy1"/>
    <dgm:cxn modelId="{44C504F2-F3BA-4F03-AC56-3F304745F9BF}" srcId="{46AC7FA5-6493-449A-8C6C-642F38CF4E18}" destId="{7F47A4B0-7467-417C-A646-1C6EB6F4AD2C}" srcOrd="1" destOrd="0" parTransId="{C8FB0220-2376-422B-BB7C-F3A3834A191D}" sibTransId="{59E7241E-C6B3-44CD-8B4B-81892863CD8E}"/>
    <dgm:cxn modelId="{5F4EB8F2-C0ED-4F47-BE30-B40F6C2F7012}" type="presOf" srcId="{3196B073-63BE-41FB-9D34-1206CD329B8C}" destId="{E9668259-0C64-4EDD-AA22-0272DD410D0E}" srcOrd="0" destOrd="0" presId="urn:microsoft.com/office/officeart/2005/8/layout/hierarchy1"/>
    <dgm:cxn modelId="{A82338F8-3EC6-44FB-BD45-E6FB3D6FB8C3}" type="presOf" srcId="{88DDE458-26F7-4AFA-9EA2-F5BAA07715A3}" destId="{E1E1BB08-0865-454C-B723-FB83FD3FB0D5}" srcOrd="0" destOrd="0" presId="urn:microsoft.com/office/officeart/2005/8/layout/hierarchy1"/>
    <dgm:cxn modelId="{24BC29FE-4181-48D3-9BC1-39F62BE09437}" type="presOf" srcId="{C5E81AF0-2AC0-4E7D-9283-5DE8E6511FFB}" destId="{9DCE8B31-2188-4792-9AA5-F59E5BC2BAC2}" srcOrd="0" destOrd="0" presId="urn:microsoft.com/office/officeart/2005/8/layout/hierarchy1"/>
    <dgm:cxn modelId="{FD20CFFC-3B5A-467D-BA00-95C595A9A720}" type="presParOf" srcId="{574AA160-234C-4C98-834C-9ED66CD24DDF}" destId="{0895B815-7E93-4906-BD27-E7154A0937E3}" srcOrd="0" destOrd="0" presId="urn:microsoft.com/office/officeart/2005/8/layout/hierarchy1"/>
    <dgm:cxn modelId="{7805F6EC-B55B-4529-B4E9-1FDDB9C60891}" type="presParOf" srcId="{0895B815-7E93-4906-BD27-E7154A0937E3}" destId="{B50856F4-A9B5-49A9-9249-4FC62AE41708}" srcOrd="0" destOrd="0" presId="urn:microsoft.com/office/officeart/2005/8/layout/hierarchy1"/>
    <dgm:cxn modelId="{4A406FD5-54A1-4499-A71B-873311B83B3C}" type="presParOf" srcId="{B50856F4-A9B5-49A9-9249-4FC62AE41708}" destId="{2F1F792F-BD6B-4B71-A996-DF645E706BA1}" srcOrd="0" destOrd="0" presId="urn:microsoft.com/office/officeart/2005/8/layout/hierarchy1"/>
    <dgm:cxn modelId="{EECB1355-F6EA-4C98-B0C6-7235947EC865}" type="presParOf" srcId="{B50856F4-A9B5-49A9-9249-4FC62AE41708}" destId="{C4E688CD-ADC5-41FC-BDC2-2500550E2570}" srcOrd="1" destOrd="0" presId="urn:microsoft.com/office/officeart/2005/8/layout/hierarchy1"/>
    <dgm:cxn modelId="{50934B0C-6FC8-4ED8-823B-5038BADC4EDF}" type="presParOf" srcId="{0895B815-7E93-4906-BD27-E7154A0937E3}" destId="{E8236411-3CAD-4809-9BF5-31609F21D209}" srcOrd="1" destOrd="0" presId="urn:microsoft.com/office/officeart/2005/8/layout/hierarchy1"/>
    <dgm:cxn modelId="{BA85E2EF-533D-487F-9F7A-C4F7AD72C714}" type="presParOf" srcId="{E8236411-3CAD-4809-9BF5-31609F21D209}" destId="{D399712E-705C-4820-B6AC-4B70E5715C00}" srcOrd="0" destOrd="0" presId="urn:microsoft.com/office/officeart/2005/8/layout/hierarchy1"/>
    <dgm:cxn modelId="{19BC3F92-48A4-4E8A-B4C5-B298E3AC2DB7}" type="presParOf" srcId="{E8236411-3CAD-4809-9BF5-31609F21D209}" destId="{478FB445-1B90-4938-A2B8-0817885EF6A5}" srcOrd="1" destOrd="0" presId="urn:microsoft.com/office/officeart/2005/8/layout/hierarchy1"/>
    <dgm:cxn modelId="{2AD588E2-B2EF-4381-8518-09D8377E874A}" type="presParOf" srcId="{478FB445-1B90-4938-A2B8-0817885EF6A5}" destId="{EF3C40E6-37EF-4100-AE02-93D18ABD2F02}" srcOrd="0" destOrd="0" presId="urn:microsoft.com/office/officeart/2005/8/layout/hierarchy1"/>
    <dgm:cxn modelId="{24F7867A-0E1C-4DEC-B44A-93B6AF75BCE5}" type="presParOf" srcId="{EF3C40E6-37EF-4100-AE02-93D18ABD2F02}" destId="{FF5B15A6-A1C0-44E0-8ACE-F72FFA813F95}" srcOrd="0" destOrd="0" presId="urn:microsoft.com/office/officeart/2005/8/layout/hierarchy1"/>
    <dgm:cxn modelId="{9959F459-A939-423C-ADE0-FCA0780A3A76}" type="presParOf" srcId="{EF3C40E6-37EF-4100-AE02-93D18ABD2F02}" destId="{4A882FDD-98C5-4847-B8EA-DDD3F931BABA}" srcOrd="1" destOrd="0" presId="urn:microsoft.com/office/officeart/2005/8/layout/hierarchy1"/>
    <dgm:cxn modelId="{2B4197AC-B114-4B2C-B524-CCA461ACE1FA}" type="presParOf" srcId="{478FB445-1B90-4938-A2B8-0817885EF6A5}" destId="{6897A85A-0BA7-4FA5-AE3A-BD2573EBDE4C}" srcOrd="1" destOrd="0" presId="urn:microsoft.com/office/officeart/2005/8/layout/hierarchy1"/>
    <dgm:cxn modelId="{86BF284A-0018-4B77-8F86-7B751EF22351}" type="presParOf" srcId="{6897A85A-0BA7-4FA5-AE3A-BD2573EBDE4C}" destId="{682E9B13-745E-4466-867E-4E5C1CE12C8A}" srcOrd="0" destOrd="0" presId="urn:microsoft.com/office/officeart/2005/8/layout/hierarchy1"/>
    <dgm:cxn modelId="{A8388EC6-0730-4111-A9D4-3DAF3E74C26B}" type="presParOf" srcId="{6897A85A-0BA7-4FA5-AE3A-BD2573EBDE4C}" destId="{C0430543-5E3D-4991-AFBF-07422624A054}" srcOrd="1" destOrd="0" presId="urn:microsoft.com/office/officeart/2005/8/layout/hierarchy1"/>
    <dgm:cxn modelId="{0142F26F-523D-499A-8E95-3523A55C484A}" type="presParOf" srcId="{C0430543-5E3D-4991-AFBF-07422624A054}" destId="{C39A83E1-DD82-4450-96C8-86D131058431}" srcOrd="0" destOrd="0" presId="urn:microsoft.com/office/officeart/2005/8/layout/hierarchy1"/>
    <dgm:cxn modelId="{D56B799B-EE38-407C-9E86-73E80931E8FF}" type="presParOf" srcId="{C39A83E1-DD82-4450-96C8-86D131058431}" destId="{3D8FA86C-D6E0-42FB-9705-7D29C113681E}" srcOrd="0" destOrd="0" presId="urn:microsoft.com/office/officeart/2005/8/layout/hierarchy1"/>
    <dgm:cxn modelId="{AB4587F1-45DD-40A6-8B56-E51D1A54E7B4}" type="presParOf" srcId="{C39A83E1-DD82-4450-96C8-86D131058431}" destId="{4BDD10EA-E8C3-4DD0-82D9-56E05B2BD6DD}" srcOrd="1" destOrd="0" presId="urn:microsoft.com/office/officeart/2005/8/layout/hierarchy1"/>
    <dgm:cxn modelId="{631B855C-9674-4D2C-B71E-CE027CD49187}" type="presParOf" srcId="{C0430543-5E3D-4991-AFBF-07422624A054}" destId="{2CA2693B-94F4-4122-BAD8-B285B70EDBB7}" srcOrd="1" destOrd="0" presId="urn:microsoft.com/office/officeart/2005/8/layout/hierarchy1"/>
    <dgm:cxn modelId="{1AFE3921-3D07-49B4-ABFB-2BB5B748B04A}" type="presParOf" srcId="{6897A85A-0BA7-4FA5-AE3A-BD2573EBDE4C}" destId="{CA7050BA-8975-4886-B211-30B036189C91}" srcOrd="2" destOrd="0" presId="urn:microsoft.com/office/officeart/2005/8/layout/hierarchy1"/>
    <dgm:cxn modelId="{8A4CCEF2-E50B-4AB4-9BFC-E6BC53D87E28}" type="presParOf" srcId="{6897A85A-0BA7-4FA5-AE3A-BD2573EBDE4C}" destId="{2F28C9A2-AFD1-4AD1-91C4-AED1E31BA6EE}" srcOrd="3" destOrd="0" presId="urn:microsoft.com/office/officeart/2005/8/layout/hierarchy1"/>
    <dgm:cxn modelId="{61FF4960-E08C-4528-AF91-B01CDB4BBA96}" type="presParOf" srcId="{2F28C9A2-AFD1-4AD1-91C4-AED1E31BA6EE}" destId="{9B4E7940-9820-47C8-A54C-D95E9AC4DC02}" srcOrd="0" destOrd="0" presId="urn:microsoft.com/office/officeart/2005/8/layout/hierarchy1"/>
    <dgm:cxn modelId="{03A1285E-98D3-4847-B679-C8521007DD02}" type="presParOf" srcId="{9B4E7940-9820-47C8-A54C-D95E9AC4DC02}" destId="{C94EF259-8F17-4585-A09C-A80A764DA3EF}" srcOrd="0" destOrd="0" presId="urn:microsoft.com/office/officeart/2005/8/layout/hierarchy1"/>
    <dgm:cxn modelId="{5A0F85BB-8A36-4185-9256-FAEF2F8BB961}" type="presParOf" srcId="{9B4E7940-9820-47C8-A54C-D95E9AC4DC02}" destId="{5C9BBB22-B727-4961-8D32-3B4A50EAA592}" srcOrd="1" destOrd="0" presId="urn:microsoft.com/office/officeart/2005/8/layout/hierarchy1"/>
    <dgm:cxn modelId="{2E16335E-0D6A-416D-800A-A48397A7D75F}" type="presParOf" srcId="{2F28C9A2-AFD1-4AD1-91C4-AED1E31BA6EE}" destId="{802AE1E9-A70D-4D32-B9B3-2B7AC170280D}" srcOrd="1" destOrd="0" presId="urn:microsoft.com/office/officeart/2005/8/layout/hierarchy1"/>
    <dgm:cxn modelId="{A04F27C2-CCE7-416A-A02B-E817757EBC72}" type="presParOf" srcId="{E8236411-3CAD-4809-9BF5-31609F21D209}" destId="{E1E1BB08-0865-454C-B723-FB83FD3FB0D5}" srcOrd="2" destOrd="0" presId="urn:microsoft.com/office/officeart/2005/8/layout/hierarchy1"/>
    <dgm:cxn modelId="{B0B991AA-5082-46DF-AD4A-A5E120CDC71E}" type="presParOf" srcId="{E8236411-3CAD-4809-9BF5-31609F21D209}" destId="{6E26D988-1D03-42E8-90A1-CBB753738892}" srcOrd="3" destOrd="0" presId="urn:microsoft.com/office/officeart/2005/8/layout/hierarchy1"/>
    <dgm:cxn modelId="{4BA57260-4F3A-4D33-B5BF-3FB03B1BB92A}" type="presParOf" srcId="{6E26D988-1D03-42E8-90A1-CBB753738892}" destId="{25ECC000-74EC-4EE6-9DC7-2625459A7AAC}" srcOrd="0" destOrd="0" presId="urn:microsoft.com/office/officeart/2005/8/layout/hierarchy1"/>
    <dgm:cxn modelId="{93CE2E2C-D03E-4BA4-B944-D8B5313B6053}" type="presParOf" srcId="{25ECC000-74EC-4EE6-9DC7-2625459A7AAC}" destId="{279D6CD5-A757-4B4A-8553-2A3420A72E1D}" srcOrd="0" destOrd="0" presId="urn:microsoft.com/office/officeart/2005/8/layout/hierarchy1"/>
    <dgm:cxn modelId="{0090564A-6E66-4702-A1EB-A6C8D742785C}" type="presParOf" srcId="{25ECC000-74EC-4EE6-9DC7-2625459A7AAC}" destId="{18132A58-EA35-4D32-9E84-0D660BCDB3D4}" srcOrd="1" destOrd="0" presId="urn:microsoft.com/office/officeart/2005/8/layout/hierarchy1"/>
    <dgm:cxn modelId="{6B8EA447-5A58-40D8-AEE1-A09EE2540A35}" type="presParOf" srcId="{6E26D988-1D03-42E8-90A1-CBB753738892}" destId="{57420329-09B8-49F0-99FA-4706DF26A7CC}" srcOrd="1" destOrd="0" presId="urn:microsoft.com/office/officeart/2005/8/layout/hierarchy1"/>
    <dgm:cxn modelId="{890D7013-F116-4292-A189-6B852C4E4325}" type="presParOf" srcId="{57420329-09B8-49F0-99FA-4706DF26A7CC}" destId="{95F72794-400A-49F2-A561-C8995331D88A}" srcOrd="0" destOrd="0" presId="urn:microsoft.com/office/officeart/2005/8/layout/hierarchy1"/>
    <dgm:cxn modelId="{0150073C-1C8C-4726-9ACC-28C2A0F2E9F9}" type="presParOf" srcId="{57420329-09B8-49F0-99FA-4706DF26A7CC}" destId="{848C6A00-9286-43D2-B5FE-752ABAF02A28}" srcOrd="1" destOrd="0" presId="urn:microsoft.com/office/officeart/2005/8/layout/hierarchy1"/>
    <dgm:cxn modelId="{41A1385A-AA79-420D-B748-05A28FB33DAC}" type="presParOf" srcId="{848C6A00-9286-43D2-B5FE-752ABAF02A28}" destId="{2984118F-8210-4698-8BFF-753DA48EBE6F}" srcOrd="0" destOrd="0" presId="urn:microsoft.com/office/officeart/2005/8/layout/hierarchy1"/>
    <dgm:cxn modelId="{0266AC17-AFB2-4655-A5BE-ABD646033F0E}" type="presParOf" srcId="{2984118F-8210-4698-8BFF-753DA48EBE6F}" destId="{95C6BFB0-EAE0-4487-AEE9-076BF8AFE5E7}" srcOrd="0" destOrd="0" presId="urn:microsoft.com/office/officeart/2005/8/layout/hierarchy1"/>
    <dgm:cxn modelId="{67A0B03A-488E-4D4F-A9B2-D9D3BB0A0848}" type="presParOf" srcId="{2984118F-8210-4698-8BFF-753DA48EBE6F}" destId="{318059AE-37E1-470D-A629-369AC1891498}" srcOrd="1" destOrd="0" presId="urn:microsoft.com/office/officeart/2005/8/layout/hierarchy1"/>
    <dgm:cxn modelId="{0F50AFEC-81B5-4BCF-85FF-5F60AEDFB7AD}" type="presParOf" srcId="{848C6A00-9286-43D2-B5FE-752ABAF02A28}" destId="{D3C4002D-E4AA-40A9-96B6-DDC7FA10E4BC}" srcOrd="1" destOrd="0" presId="urn:microsoft.com/office/officeart/2005/8/layout/hierarchy1"/>
    <dgm:cxn modelId="{B41362D7-7C89-476E-9DED-22C90E038E2C}" type="presParOf" srcId="{57420329-09B8-49F0-99FA-4706DF26A7CC}" destId="{EBC801C2-0457-4C67-97AE-A75ED11D46F8}" srcOrd="2" destOrd="0" presId="urn:microsoft.com/office/officeart/2005/8/layout/hierarchy1"/>
    <dgm:cxn modelId="{CE26156F-4EB9-4698-85AD-DB2F485BC58A}" type="presParOf" srcId="{57420329-09B8-49F0-99FA-4706DF26A7CC}" destId="{BD8C72FD-927E-4F28-94DE-15769C1501A8}" srcOrd="3" destOrd="0" presId="urn:microsoft.com/office/officeart/2005/8/layout/hierarchy1"/>
    <dgm:cxn modelId="{52A10FF7-8681-4F68-935C-66B55F9312E6}" type="presParOf" srcId="{BD8C72FD-927E-4F28-94DE-15769C1501A8}" destId="{64FE3B05-EBF5-412C-A5E9-0A7811B4FC88}" srcOrd="0" destOrd="0" presId="urn:microsoft.com/office/officeart/2005/8/layout/hierarchy1"/>
    <dgm:cxn modelId="{0730D036-3F99-43FA-A56A-B925651FAB99}" type="presParOf" srcId="{64FE3B05-EBF5-412C-A5E9-0A7811B4FC88}" destId="{6D1534AA-4864-41A9-A52C-2D05ADE45790}" srcOrd="0" destOrd="0" presId="urn:microsoft.com/office/officeart/2005/8/layout/hierarchy1"/>
    <dgm:cxn modelId="{8BCA6176-2AFC-41E1-9A5E-88D288F7004F}" type="presParOf" srcId="{64FE3B05-EBF5-412C-A5E9-0A7811B4FC88}" destId="{5DFECDA8-ACA9-4562-90C4-755AE2E33227}" srcOrd="1" destOrd="0" presId="urn:microsoft.com/office/officeart/2005/8/layout/hierarchy1"/>
    <dgm:cxn modelId="{9DD8C274-B288-464E-951D-D46B5E19604C}" type="presParOf" srcId="{BD8C72FD-927E-4F28-94DE-15769C1501A8}" destId="{F1C164BD-C39E-4621-A45C-25D43D7F34D4}" srcOrd="1" destOrd="0" presId="urn:microsoft.com/office/officeart/2005/8/layout/hierarchy1"/>
    <dgm:cxn modelId="{37C2AD5B-2FB9-43EF-B626-4ABE69E244EA}" type="presParOf" srcId="{F1C164BD-C39E-4621-A45C-25D43D7F34D4}" destId="{A8DD2C00-A361-47FF-BED6-B99F1F63E4B8}" srcOrd="0" destOrd="0" presId="urn:microsoft.com/office/officeart/2005/8/layout/hierarchy1"/>
    <dgm:cxn modelId="{0574EA8D-56A0-415F-AC96-6722B453FD8D}" type="presParOf" srcId="{F1C164BD-C39E-4621-A45C-25D43D7F34D4}" destId="{7977CB23-17C8-42E5-B2AE-28CD3E1CBFA6}" srcOrd="1" destOrd="0" presId="urn:microsoft.com/office/officeart/2005/8/layout/hierarchy1"/>
    <dgm:cxn modelId="{72C1F079-9682-4566-BCDB-22C2C7DD80C7}" type="presParOf" srcId="{7977CB23-17C8-42E5-B2AE-28CD3E1CBFA6}" destId="{01B65E55-B0FB-4591-8FF6-89D0630DCC84}" srcOrd="0" destOrd="0" presId="urn:microsoft.com/office/officeart/2005/8/layout/hierarchy1"/>
    <dgm:cxn modelId="{4F5D6CCB-FDCE-440B-A36A-4188348D10CE}" type="presParOf" srcId="{01B65E55-B0FB-4591-8FF6-89D0630DCC84}" destId="{7B2B11F3-E757-4D99-95BB-15C3B0DE705E}" srcOrd="0" destOrd="0" presId="urn:microsoft.com/office/officeart/2005/8/layout/hierarchy1"/>
    <dgm:cxn modelId="{C949EE16-41DD-4202-9013-7C897893137B}" type="presParOf" srcId="{01B65E55-B0FB-4591-8FF6-89D0630DCC84}" destId="{334EF296-BA47-488D-B8B4-48C02CB7BF40}" srcOrd="1" destOrd="0" presId="urn:microsoft.com/office/officeart/2005/8/layout/hierarchy1"/>
    <dgm:cxn modelId="{AD962B1C-656A-4DEB-81E2-4D3789843824}" type="presParOf" srcId="{7977CB23-17C8-42E5-B2AE-28CD3E1CBFA6}" destId="{61579265-54D2-42F5-83D2-352B11558F72}" srcOrd="1" destOrd="0" presId="urn:microsoft.com/office/officeart/2005/8/layout/hierarchy1"/>
    <dgm:cxn modelId="{11191484-2090-47B3-8E0B-B3EC566EC356}" type="presParOf" srcId="{F1C164BD-C39E-4621-A45C-25D43D7F34D4}" destId="{5F1953DD-89F3-4E10-BA50-8BF909ED1451}" srcOrd="2" destOrd="0" presId="urn:microsoft.com/office/officeart/2005/8/layout/hierarchy1"/>
    <dgm:cxn modelId="{02DB9135-65FC-4E19-A963-20E36685CA3D}" type="presParOf" srcId="{F1C164BD-C39E-4621-A45C-25D43D7F34D4}" destId="{70DEAED5-59E4-491D-8018-822C3BE38F13}" srcOrd="3" destOrd="0" presId="urn:microsoft.com/office/officeart/2005/8/layout/hierarchy1"/>
    <dgm:cxn modelId="{0F2DAC19-0074-41D6-A896-DC140EB70FFC}" type="presParOf" srcId="{70DEAED5-59E4-491D-8018-822C3BE38F13}" destId="{D74C92CF-3518-4A94-8310-28CBE671FAD9}" srcOrd="0" destOrd="0" presId="urn:microsoft.com/office/officeart/2005/8/layout/hierarchy1"/>
    <dgm:cxn modelId="{4FFDC754-00FA-4FC9-B26B-292DBF34E302}" type="presParOf" srcId="{D74C92CF-3518-4A94-8310-28CBE671FAD9}" destId="{113600BE-9B32-48C5-A7BB-C1468F1C1F03}" srcOrd="0" destOrd="0" presId="urn:microsoft.com/office/officeart/2005/8/layout/hierarchy1"/>
    <dgm:cxn modelId="{F2B2E79B-3017-4222-9312-980C5DD1E065}" type="presParOf" srcId="{D74C92CF-3518-4A94-8310-28CBE671FAD9}" destId="{2F08ED0A-DEB0-4025-BA80-A786686B77D4}" srcOrd="1" destOrd="0" presId="urn:microsoft.com/office/officeart/2005/8/layout/hierarchy1"/>
    <dgm:cxn modelId="{3CA37CD7-19E4-4004-9056-3C04A2ADEAA2}" type="presParOf" srcId="{70DEAED5-59E4-491D-8018-822C3BE38F13}" destId="{FF90AC97-F859-4786-A2D7-40B35E90044E}" srcOrd="1" destOrd="0" presId="urn:microsoft.com/office/officeart/2005/8/layout/hierarchy1"/>
    <dgm:cxn modelId="{A85C0F70-ABCA-4C97-9DE4-0C9EB144E05F}" type="presParOf" srcId="{F1C164BD-C39E-4621-A45C-25D43D7F34D4}" destId="{9DCE8B31-2188-4792-9AA5-F59E5BC2BAC2}" srcOrd="4" destOrd="0" presId="urn:microsoft.com/office/officeart/2005/8/layout/hierarchy1"/>
    <dgm:cxn modelId="{862037E6-E19A-4FC8-A7BB-4C1831A6C4BE}" type="presParOf" srcId="{F1C164BD-C39E-4621-A45C-25D43D7F34D4}" destId="{1025B362-70A1-435C-B07C-E256A52FB448}" srcOrd="5" destOrd="0" presId="urn:microsoft.com/office/officeart/2005/8/layout/hierarchy1"/>
    <dgm:cxn modelId="{4A5D8C08-7817-4867-98E4-79440BA6C827}" type="presParOf" srcId="{1025B362-70A1-435C-B07C-E256A52FB448}" destId="{4C37F38F-8DD6-4E9F-999A-073022454BAA}" srcOrd="0" destOrd="0" presId="urn:microsoft.com/office/officeart/2005/8/layout/hierarchy1"/>
    <dgm:cxn modelId="{4FD27374-E142-4616-BFE8-04A312920913}" type="presParOf" srcId="{4C37F38F-8DD6-4E9F-999A-073022454BAA}" destId="{1E073795-7754-481B-BF69-8359927EADC1}" srcOrd="0" destOrd="0" presId="urn:microsoft.com/office/officeart/2005/8/layout/hierarchy1"/>
    <dgm:cxn modelId="{7C50FA86-1E2B-4F65-9A3F-CBAA994A80E5}" type="presParOf" srcId="{4C37F38F-8DD6-4E9F-999A-073022454BAA}" destId="{E9668259-0C64-4EDD-AA22-0272DD410D0E}" srcOrd="1" destOrd="0" presId="urn:microsoft.com/office/officeart/2005/8/layout/hierarchy1"/>
    <dgm:cxn modelId="{424981A8-964E-4FAB-8859-C740D8C59C29}" type="presParOf" srcId="{1025B362-70A1-435C-B07C-E256A52FB448}" destId="{55BC83EC-E885-48F3-A174-F0EFF4F2D90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6D3F436-5B2F-40CF-9080-68B78884CBC0}"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en-US"/>
        </a:p>
      </dgm:t>
    </dgm:pt>
    <dgm:pt modelId="{FBEF9B6C-063F-4F1E-BF0A-3064660DB1FB}">
      <dgm:prSet/>
      <dgm:spPr/>
      <dgm:t>
        <a:bodyPr/>
        <a:lstStyle/>
        <a:p>
          <a:r>
            <a:rPr lang="en-US" b="1"/>
            <a:t>DEFINITION:-</a:t>
          </a:r>
          <a:endParaRPr lang="en-US"/>
        </a:p>
      </dgm:t>
    </dgm:pt>
    <dgm:pt modelId="{558C124E-0AB0-4540-8735-5629403AF015}" type="parTrans" cxnId="{B551A316-D3BB-4A81-A54E-9B837350CAB2}">
      <dgm:prSet/>
      <dgm:spPr/>
      <dgm:t>
        <a:bodyPr/>
        <a:lstStyle/>
        <a:p>
          <a:endParaRPr lang="en-US"/>
        </a:p>
      </dgm:t>
    </dgm:pt>
    <dgm:pt modelId="{E9E521D4-7315-4C9D-AEFF-53D24489B959}" type="sibTrans" cxnId="{B551A316-D3BB-4A81-A54E-9B837350CAB2}">
      <dgm:prSet/>
      <dgm:spPr/>
      <dgm:t>
        <a:bodyPr/>
        <a:lstStyle/>
        <a:p>
          <a:endParaRPr lang="en-US"/>
        </a:p>
      </dgm:t>
    </dgm:pt>
    <dgm:pt modelId="{CA02F9AF-51E0-4875-B57B-52CE49E343AF}">
      <dgm:prSet/>
      <dgm:spPr/>
      <dgm:t>
        <a:bodyPr/>
        <a:lstStyle/>
        <a:p>
          <a:r>
            <a:rPr lang="en-US" b="1"/>
            <a:t>Central retinal arterial occlusion is an ophthalmic emergency characterized by the sudden blockage of the central retinal artery, the primary blood vessel supplying the retina. </a:t>
          </a:r>
          <a:endParaRPr lang="en-US"/>
        </a:p>
      </dgm:t>
    </dgm:pt>
    <dgm:pt modelId="{2B7082CE-0A31-4330-8DB2-4CA61209506E}" type="parTrans" cxnId="{AA834C2A-0135-4FF9-AB7B-E3A3EE4E01B8}">
      <dgm:prSet/>
      <dgm:spPr/>
      <dgm:t>
        <a:bodyPr/>
        <a:lstStyle/>
        <a:p>
          <a:endParaRPr lang="en-US"/>
        </a:p>
      </dgm:t>
    </dgm:pt>
    <dgm:pt modelId="{2020D69E-AD67-4033-9C57-246C78AD8448}" type="sibTrans" cxnId="{AA834C2A-0135-4FF9-AB7B-E3A3EE4E01B8}">
      <dgm:prSet/>
      <dgm:spPr/>
      <dgm:t>
        <a:bodyPr/>
        <a:lstStyle/>
        <a:p>
          <a:endParaRPr lang="en-US"/>
        </a:p>
      </dgm:t>
    </dgm:pt>
    <dgm:pt modelId="{5B136304-C6A4-4140-9294-2FE5FD9315BD}">
      <dgm:prSet/>
      <dgm:spPr/>
      <dgm:t>
        <a:bodyPr/>
        <a:lstStyle/>
        <a:p>
          <a:r>
            <a:rPr lang="en-US" b="1"/>
            <a:t>This occlusion leads to rapid ,painless and severe vision loss in the affected eye.</a:t>
          </a:r>
          <a:endParaRPr lang="en-US"/>
        </a:p>
      </dgm:t>
    </dgm:pt>
    <dgm:pt modelId="{44BA456D-B4CF-48C8-8AAB-C25D25185487}" type="parTrans" cxnId="{11051A6B-1D62-4DFB-875A-D9DF769AEBCD}">
      <dgm:prSet/>
      <dgm:spPr/>
      <dgm:t>
        <a:bodyPr/>
        <a:lstStyle/>
        <a:p>
          <a:endParaRPr lang="en-US"/>
        </a:p>
      </dgm:t>
    </dgm:pt>
    <dgm:pt modelId="{DDF05577-615F-4640-9E53-05B27617E712}" type="sibTrans" cxnId="{11051A6B-1D62-4DFB-875A-D9DF769AEBCD}">
      <dgm:prSet/>
      <dgm:spPr/>
      <dgm:t>
        <a:bodyPr/>
        <a:lstStyle/>
        <a:p>
          <a:endParaRPr lang="en-US"/>
        </a:p>
      </dgm:t>
    </dgm:pt>
    <dgm:pt modelId="{60CDA309-2B68-4B64-99B9-ED2841C757CA}" type="pres">
      <dgm:prSet presAssocID="{46D3F436-5B2F-40CF-9080-68B78884CBC0}" presName="linear" presStyleCnt="0">
        <dgm:presLayoutVars>
          <dgm:animLvl val="lvl"/>
          <dgm:resizeHandles val="exact"/>
        </dgm:presLayoutVars>
      </dgm:prSet>
      <dgm:spPr/>
    </dgm:pt>
    <dgm:pt modelId="{E7EB2B56-982D-4431-B387-E15972656F2E}" type="pres">
      <dgm:prSet presAssocID="{FBEF9B6C-063F-4F1E-BF0A-3064660DB1FB}" presName="parentText" presStyleLbl="node1" presStyleIdx="0" presStyleCnt="3">
        <dgm:presLayoutVars>
          <dgm:chMax val="0"/>
          <dgm:bulletEnabled val="1"/>
        </dgm:presLayoutVars>
      </dgm:prSet>
      <dgm:spPr/>
    </dgm:pt>
    <dgm:pt modelId="{6AD2885F-BA6D-4B2F-8469-D2C04FE8F860}" type="pres">
      <dgm:prSet presAssocID="{E9E521D4-7315-4C9D-AEFF-53D24489B959}" presName="spacer" presStyleCnt="0"/>
      <dgm:spPr/>
    </dgm:pt>
    <dgm:pt modelId="{DEB79A65-88E9-42FF-A279-62B2E268DFF3}" type="pres">
      <dgm:prSet presAssocID="{CA02F9AF-51E0-4875-B57B-52CE49E343AF}" presName="parentText" presStyleLbl="node1" presStyleIdx="1" presStyleCnt="3">
        <dgm:presLayoutVars>
          <dgm:chMax val="0"/>
          <dgm:bulletEnabled val="1"/>
        </dgm:presLayoutVars>
      </dgm:prSet>
      <dgm:spPr/>
    </dgm:pt>
    <dgm:pt modelId="{02E6DE3F-E254-417E-B648-A2B3682A88A5}" type="pres">
      <dgm:prSet presAssocID="{2020D69E-AD67-4033-9C57-246C78AD8448}" presName="spacer" presStyleCnt="0"/>
      <dgm:spPr/>
    </dgm:pt>
    <dgm:pt modelId="{23BBF3C4-6BE6-4DB5-A45B-86C1D7D85549}" type="pres">
      <dgm:prSet presAssocID="{5B136304-C6A4-4140-9294-2FE5FD9315BD}" presName="parentText" presStyleLbl="node1" presStyleIdx="2" presStyleCnt="3">
        <dgm:presLayoutVars>
          <dgm:chMax val="0"/>
          <dgm:bulletEnabled val="1"/>
        </dgm:presLayoutVars>
      </dgm:prSet>
      <dgm:spPr/>
    </dgm:pt>
  </dgm:ptLst>
  <dgm:cxnLst>
    <dgm:cxn modelId="{B551A316-D3BB-4A81-A54E-9B837350CAB2}" srcId="{46D3F436-5B2F-40CF-9080-68B78884CBC0}" destId="{FBEF9B6C-063F-4F1E-BF0A-3064660DB1FB}" srcOrd="0" destOrd="0" parTransId="{558C124E-0AB0-4540-8735-5629403AF015}" sibTransId="{E9E521D4-7315-4C9D-AEFF-53D24489B959}"/>
    <dgm:cxn modelId="{AA834C2A-0135-4FF9-AB7B-E3A3EE4E01B8}" srcId="{46D3F436-5B2F-40CF-9080-68B78884CBC0}" destId="{CA02F9AF-51E0-4875-B57B-52CE49E343AF}" srcOrd="1" destOrd="0" parTransId="{2B7082CE-0A31-4330-8DB2-4CA61209506E}" sibTransId="{2020D69E-AD67-4033-9C57-246C78AD8448}"/>
    <dgm:cxn modelId="{DA8BFB2D-A592-4285-A501-454610B05A56}" type="presOf" srcId="{FBEF9B6C-063F-4F1E-BF0A-3064660DB1FB}" destId="{E7EB2B56-982D-4431-B387-E15972656F2E}" srcOrd="0" destOrd="0" presId="urn:microsoft.com/office/officeart/2005/8/layout/vList2"/>
    <dgm:cxn modelId="{292B7D6A-DD24-4760-A7BB-8E8FD00B6F32}" type="presOf" srcId="{CA02F9AF-51E0-4875-B57B-52CE49E343AF}" destId="{DEB79A65-88E9-42FF-A279-62B2E268DFF3}" srcOrd="0" destOrd="0" presId="urn:microsoft.com/office/officeart/2005/8/layout/vList2"/>
    <dgm:cxn modelId="{11051A6B-1D62-4DFB-875A-D9DF769AEBCD}" srcId="{46D3F436-5B2F-40CF-9080-68B78884CBC0}" destId="{5B136304-C6A4-4140-9294-2FE5FD9315BD}" srcOrd="2" destOrd="0" parTransId="{44BA456D-B4CF-48C8-8AAB-C25D25185487}" sibTransId="{DDF05577-615F-4640-9E53-05B27617E712}"/>
    <dgm:cxn modelId="{E4BA96D2-318F-47A2-BEB6-F70778DDA59C}" type="presOf" srcId="{46D3F436-5B2F-40CF-9080-68B78884CBC0}" destId="{60CDA309-2B68-4B64-99B9-ED2841C757CA}" srcOrd="0" destOrd="0" presId="urn:microsoft.com/office/officeart/2005/8/layout/vList2"/>
    <dgm:cxn modelId="{35E06EFD-EDDD-4C00-A18D-367BED188D9F}" type="presOf" srcId="{5B136304-C6A4-4140-9294-2FE5FD9315BD}" destId="{23BBF3C4-6BE6-4DB5-A45B-86C1D7D85549}" srcOrd="0" destOrd="0" presId="urn:microsoft.com/office/officeart/2005/8/layout/vList2"/>
    <dgm:cxn modelId="{DCB859D0-D485-44A2-8477-5466FF8E3805}" type="presParOf" srcId="{60CDA309-2B68-4B64-99B9-ED2841C757CA}" destId="{E7EB2B56-982D-4431-B387-E15972656F2E}" srcOrd="0" destOrd="0" presId="urn:microsoft.com/office/officeart/2005/8/layout/vList2"/>
    <dgm:cxn modelId="{7C376039-934A-4AA2-B035-B311035A98F1}" type="presParOf" srcId="{60CDA309-2B68-4B64-99B9-ED2841C757CA}" destId="{6AD2885F-BA6D-4B2F-8469-D2C04FE8F860}" srcOrd="1" destOrd="0" presId="urn:microsoft.com/office/officeart/2005/8/layout/vList2"/>
    <dgm:cxn modelId="{7A391BEB-4F91-43D3-BE05-9CBBE0967AAF}" type="presParOf" srcId="{60CDA309-2B68-4B64-99B9-ED2841C757CA}" destId="{DEB79A65-88E9-42FF-A279-62B2E268DFF3}" srcOrd="2" destOrd="0" presId="urn:microsoft.com/office/officeart/2005/8/layout/vList2"/>
    <dgm:cxn modelId="{43AB88D7-983C-4C96-AD22-EA7DC513CDCE}" type="presParOf" srcId="{60CDA309-2B68-4B64-99B9-ED2841C757CA}" destId="{02E6DE3F-E254-417E-B648-A2B3682A88A5}" srcOrd="3" destOrd="0" presId="urn:microsoft.com/office/officeart/2005/8/layout/vList2"/>
    <dgm:cxn modelId="{52F064DA-A41F-4DB3-9E7B-F606CC2E279B}" type="presParOf" srcId="{60CDA309-2B68-4B64-99B9-ED2841C757CA}" destId="{23BBF3C4-6BE6-4DB5-A45B-86C1D7D8554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91ED7-4F17-4956-8E6E-5831D05E074D}">
      <dsp:nvSpPr>
        <dsp:cNvPr id="0" name=""/>
        <dsp:cNvSpPr/>
      </dsp:nvSpPr>
      <dsp:spPr>
        <a:xfrm>
          <a:off x="0" y="65972"/>
          <a:ext cx="8229600" cy="934855"/>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N" sz="3200" b="1" kern="1200" dirty="0"/>
            <a:t>INTRODUCTION</a:t>
          </a:r>
          <a:endParaRPr lang="en-US" sz="3200" kern="1200" dirty="0"/>
        </a:p>
      </dsp:txBody>
      <dsp:txXfrm>
        <a:off x="45636" y="111608"/>
        <a:ext cx="8138328" cy="8435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F24BF-4EF4-4350-B19A-0C80CC82EBDF}">
      <dsp:nvSpPr>
        <dsp:cNvPr id="0" name=""/>
        <dsp:cNvSpPr/>
      </dsp:nvSpPr>
      <dsp:spPr>
        <a:xfrm>
          <a:off x="0" y="202568"/>
          <a:ext cx="8229600" cy="818999"/>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Ocular emergencies can be divided into:</a:t>
          </a:r>
          <a:endParaRPr lang="en-US" sz="3500" kern="1200" dirty="0"/>
        </a:p>
      </dsp:txBody>
      <dsp:txXfrm>
        <a:off x="39980" y="242548"/>
        <a:ext cx="8149640" cy="739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51210-3B48-484D-8BF5-1FE4A54C4A7D}">
      <dsp:nvSpPr>
        <dsp:cNvPr id="0" name=""/>
        <dsp:cNvSpPr/>
      </dsp:nvSpPr>
      <dsp:spPr>
        <a:xfrm rot="10800000">
          <a:off x="1254998" y="1821"/>
          <a:ext cx="3981360" cy="1008699"/>
        </a:xfrm>
        <a:prstGeom prst="homePlate">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4480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Times New Roman" pitchFamily="18" charset="0"/>
              <a:cs typeface="Times New Roman" pitchFamily="18" charset="0"/>
            </a:rPr>
            <a:t>True Emergencies </a:t>
          </a:r>
          <a:endParaRPr lang="en-US" sz="2800" b="1" kern="1200" dirty="0"/>
        </a:p>
      </dsp:txBody>
      <dsp:txXfrm rot="10800000">
        <a:off x="1507173" y="1821"/>
        <a:ext cx="3729185" cy="1008699"/>
      </dsp:txXfrm>
    </dsp:sp>
    <dsp:sp modelId="{E9CD07AF-C3B2-4571-AEAB-51480E025395}">
      <dsp:nvSpPr>
        <dsp:cNvPr id="0" name=""/>
        <dsp:cNvSpPr/>
      </dsp:nvSpPr>
      <dsp:spPr>
        <a:xfrm>
          <a:off x="750649" y="1821"/>
          <a:ext cx="1008699" cy="1008699"/>
        </a:xfrm>
        <a:prstGeom prst="ellipse">
          <a:avLst/>
        </a:prstGeom>
        <a:solidFill>
          <a:schemeClr val="dk2">
            <a:tint val="50000"/>
            <a:hueOff val="0"/>
            <a:satOff val="0"/>
            <a:lumOff val="0"/>
            <a:alphaOff val="0"/>
          </a:schemeClr>
        </a:solidFill>
        <a:ln>
          <a:noFill/>
        </a:ln>
        <a:effectLst>
          <a:outerShdw blurRad="51500" dist="25400" dir="5400000" rotWithShape="0">
            <a:srgbClr val="000000">
              <a:alpha val="4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23C017E-9DBF-4567-8A48-8C8392110112}">
      <dsp:nvSpPr>
        <dsp:cNvPr id="0" name=""/>
        <dsp:cNvSpPr/>
      </dsp:nvSpPr>
      <dsp:spPr>
        <a:xfrm rot="10800000">
          <a:off x="1254998" y="1311626"/>
          <a:ext cx="3981360" cy="1008699"/>
        </a:xfrm>
        <a:prstGeom prst="homePlate">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4480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b="1" i="0" kern="1200" baseline="0" dirty="0">
              <a:latin typeface="Times New Roman" panose="02020603050405020304" pitchFamily="18" charset="0"/>
              <a:cs typeface="Times New Roman" panose="02020603050405020304" pitchFamily="18" charset="0"/>
            </a:rPr>
            <a:t>Urgent Emergencies</a:t>
          </a:r>
          <a:endParaRPr lang="en-US" sz="2800" b="1" kern="1200" dirty="0">
            <a:latin typeface="Times New Roman" panose="02020603050405020304" pitchFamily="18" charset="0"/>
            <a:cs typeface="Times New Roman" panose="02020603050405020304" pitchFamily="18" charset="0"/>
          </a:endParaRPr>
        </a:p>
      </dsp:txBody>
      <dsp:txXfrm rot="10800000">
        <a:off x="1507173" y="1311626"/>
        <a:ext cx="3729185" cy="1008699"/>
      </dsp:txXfrm>
    </dsp:sp>
    <dsp:sp modelId="{2E53B60D-2C89-43BE-B152-663FA843D8A0}">
      <dsp:nvSpPr>
        <dsp:cNvPr id="0" name=""/>
        <dsp:cNvSpPr/>
      </dsp:nvSpPr>
      <dsp:spPr>
        <a:xfrm>
          <a:off x="750649" y="1311626"/>
          <a:ext cx="1008699" cy="1008699"/>
        </a:xfrm>
        <a:prstGeom prst="ellipse">
          <a:avLst/>
        </a:prstGeom>
        <a:solidFill>
          <a:schemeClr val="dk2">
            <a:tint val="50000"/>
            <a:hueOff val="0"/>
            <a:satOff val="0"/>
            <a:lumOff val="0"/>
            <a:alphaOff val="0"/>
          </a:schemeClr>
        </a:solidFill>
        <a:ln>
          <a:noFill/>
        </a:ln>
        <a:effectLst>
          <a:outerShdw blurRad="51500" dist="25400" dir="5400000" rotWithShape="0">
            <a:srgbClr val="000000">
              <a:alpha val="4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B13C0CB-FEEF-4FAD-BD89-1841B7EDB284}">
      <dsp:nvSpPr>
        <dsp:cNvPr id="0" name=""/>
        <dsp:cNvSpPr/>
      </dsp:nvSpPr>
      <dsp:spPr>
        <a:xfrm rot="10800000">
          <a:off x="1254998" y="2621430"/>
          <a:ext cx="3981360" cy="1008699"/>
        </a:xfrm>
        <a:prstGeom prst="homePlate">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4480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b="1" i="0" kern="1200" baseline="0" dirty="0"/>
            <a:t>Semi-Urgent Emergencies</a:t>
          </a:r>
          <a:endParaRPr lang="en-US" sz="2800" b="1" kern="1200" dirty="0"/>
        </a:p>
      </dsp:txBody>
      <dsp:txXfrm rot="10800000">
        <a:off x="1507173" y="2621430"/>
        <a:ext cx="3729185" cy="1008699"/>
      </dsp:txXfrm>
    </dsp:sp>
    <dsp:sp modelId="{75623321-7C14-4A88-A8CB-8D28855AA51C}">
      <dsp:nvSpPr>
        <dsp:cNvPr id="0" name=""/>
        <dsp:cNvSpPr/>
      </dsp:nvSpPr>
      <dsp:spPr>
        <a:xfrm>
          <a:off x="750649" y="2621430"/>
          <a:ext cx="1008699" cy="1008699"/>
        </a:xfrm>
        <a:prstGeom prst="ellipse">
          <a:avLst/>
        </a:prstGeom>
        <a:solidFill>
          <a:schemeClr val="dk2">
            <a:tint val="50000"/>
            <a:hueOff val="0"/>
            <a:satOff val="0"/>
            <a:lumOff val="0"/>
            <a:alphaOff val="0"/>
          </a:schemeClr>
        </a:solidFill>
        <a:ln>
          <a:noFill/>
        </a:ln>
        <a:effectLst>
          <a:outerShdw blurRad="51500" dist="25400" dir="5400000" rotWithShape="0">
            <a:srgbClr val="000000">
              <a:alpha val="40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4E16A-7AA4-4EC4-898D-25F37A3393D9}">
      <dsp:nvSpPr>
        <dsp:cNvPr id="0" name=""/>
        <dsp:cNvSpPr/>
      </dsp:nvSpPr>
      <dsp:spPr>
        <a:xfrm>
          <a:off x="0" y="206111"/>
          <a:ext cx="7566992" cy="595889"/>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0" i="0" kern="1200" baseline="0" dirty="0"/>
            <a:t>I. True Emergencies</a:t>
          </a:r>
          <a:endParaRPr lang="en-US" sz="4000" kern="1200" dirty="0"/>
        </a:p>
      </dsp:txBody>
      <dsp:txXfrm>
        <a:off x="29089" y="235200"/>
        <a:ext cx="7508814" cy="537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3B7DC-121D-479F-85DA-A43599FA7C15}">
      <dsp:nvSpPr>
        <dsp:cNvPr id="0" name=""/>
        <dsp:cNvSpPr/>
      </dsp:nvSpPr>
      <dsp:spPr>
        <a:xfrm>
          <a:off x="-4414760" y="-677107"/>
          <a:ext cx="5259493" cy="5259493"/>
        </a:xfrm>
        <a:prstGeom prst="blockArc">
          <a:avLst>
            <a:gd name="adj1" fmla="val 18900000"/>
            <a:gd name="adj2" fmla="val 2700000"/>
            <a:gd name="adj3" fmla="val 411"/>
          </a:avLst>
        </a:pr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4F078B6-694D-4BFE-B8E6-7C2DC66E37F1}">
      <dsp:nvSpPr>
        <dsp:cNvPr id="0" name=""/>
        <dsp:cNvSpPr/>
      </dsp:nvSpPr>
      <dsp:spPr>
        <a:xfrm>
          <a:off x="543265" y="390527"/>
          <a:ext cx="5500054" cy="781055"/>
        </a:xfrm>
        <a:prstGeom prst="rect">
          <a:avLst/>
        </a:prstGeom>
        <a:solidFill>
          <a:schemeClr val="accent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19963" tIns="60960" rIns="60960" bIns="60960" numCol="1" spcCol="1270" anchor="ctr" anchorCtr="0">
          <a:noAutofit/>
        </a:bodyPr>
        <a:lstStyle/>
        <a:p>
          <a:pPr marL="0" lvl="0" indent="0" algn="l" defTabSz="1066800">
            <a:lnSpc>
              <a:spcPct val="90000"/>
            </a:lnSpc>
            <a:spcBef>
              <a:spcPct val="0"/>
            </a:spcBef>
            <a:spcAft>
              <a:spcPct val="35000"/>
            </a:spcAft>
            <a:buClrTx/>
            <a:buSzTx/>
            <a:buFont typeface="+mj-lt"/>
            <a:buNone/>
          </a:pPr>
          <a:r>
            <a:rPr kumimoji="0" lang="en-US" altLang="en-US" sz="2400" b="1" i="0" u="none" strike="noStrike" kern="1200" cap="none" normalizeH="0" baseline="0" dirty="0">
              <a:ln/>
              <a:solidFill>
                <a:schemeClr val="tx1"/>
              </a:solidFill>
              <a:effectLst/>
              <a:latin typeface="+mj-lt"/>
              <a:cs typeface="Arial" panose="020B0604020202020204" pitchFamily="34" charset="0"/>
            </a:rPr>
            <a:t>Chemical burns of the cornea and eye</a:t>
          </a:r>
          <a:endParaRPr lang="en-US" sz="2400" b="1" kern="1200" dirty="0">
            <a:solidFill>
              <a:schemeClr val="tx1"/>
            </a:solidFill>
          </a:endParaRPr>
        </a:p>
      </dsp:txBody>
      <dsp:txXfrm>
        <a:off x="543265" y="390527"/>
        <a:ext cx="5500054" cy="781055"/>
      </dsp:txXfrm>
    </dsp:sp>
    <dsp:sp modelId="{9712C6C7-F774-41AD-9443-38C558ED895B}">
      <dsp:nvSpPr>
        <dsp:cNvPr id="0" name=""/>
        <dsp:cNvSpPr/>
      </dsp:nvSpPr>
      <dsp:spPr>
        <a:xfrm>
          <a:off x="55105" y="292895"/>
          <a:ext cx="976319" cy="97631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4F1E7BBD-DDD8-4801-8165-FC9FE661CBCA}">
      <dsp:nvSpPr>
        <dsp:cNvPr id="0" name=""/>
        <dsp:cNvSpPr/>
      </dsp:nvSpPr>
      <dsp:spPr>
        <a:xfrm>
          <a:off x="827179" y="1562111"/>
          <a:ext cx="5216140" cy="781055"/>
        </a:xfrm>
        <a:prstGeom prst="rect">
          <a:avLst/>
        </a:prstGeom>
        <a:solidFill>
          <a:schemeClr val="accent3">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19963" tIns="60960" rIns="60960" bIns="60960" numCol="1" spcCol="1270" anchor="ctr" anchorCtr="0">
          <a:noAutofit/>
        </a:bodyPr>
        <a:lstStyle/>
        <a:p>
          <a:pPr marL="0" lvl="0" indent="0" algn="l" defTabSz="1066800">
            <a:lnSpc>
              <a:spcPct val="90000"/>
            </a:lnSpc>
            <a:spcBef>
              <a:spcPct val="0"/>
            </a:spcBef>
            <a:spcAft>
              <a:spcPct val="35000"/>
            </a:spcAft>
            <a:buNone/>
          </a:pPr>
          <a:r>
            <a:rPr kumimoji="0" lang="en-US" altLang="en-US" sz="2400" b="1" i="0" u="none" strike="noStrike" kern="1200" cap="none" normalizeH="0" baseline="0" dirty="0">
              <a:ln/>
              <a:solidFill>
                <a:schemeClr val="tx1"/>
              </a:solidFill>
              <a:effectLst/>
              <a:latin typeface="+mj-lt"/>
              <a:cs typeface="Arial" panose="020B0604020202020204" pitchFamily="34" charset="0"/>
            </a:rPr>
            <a:t>Central Retinal Artery Occlusion (CRAO)</a:t>
          </a:r>
        </a:p>
      </dsp:txBody>
      <dsp:txXfrm>
        <a:off x="827179" y="1562111"/>
        <a:ext cx="5216140" cy="781055"/>
      </dsp:txXfrm>
    </dsp:sp>
    <dsp:sp modelId="{B8B3C506-AAA3-41E8-832B-E1E8D18D5932}">
      <dsp:nvSpPr>
        <dsp:cNvPr id="0" name=""/>
        <dsp:cNvSpPr/>
      </dsp:nvSpPr>
      <dsp:spPr>
        <a:xfrm>
          <a:off x="339019" y="1464479"/>
          <a:ext cx="976319" cy="97631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A4E0C627-6AC9-4FB6-85B0-03E373B4FD3D}">
      <dsp:nvSpPr>
        <dsp:cNvPr id="0" name=""/>
        <dsp:cNvSpPr/>
      </dsp:nvSpPr>
      <dsp:spPr>
        <a:xfrm>
          <a:off x="543265" y="2733694"/>
          <a:ext cx="5500054" cy="781055"/>
        </a:xfrm>
        <a:prstGeom prst="rect">
          <a:avLst/>
        </a:prstGeom>
        <a:solidFill>
          <a:schemeClr val="accent4">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19963" tIns="60960" rIns="60960" bIns="60960" numCol="1" spcCol="1270" anchor="ctr" anchorCtr="0">
          <a:noAutofit/>
        </a:bodyPr>
        <a:lstStyle/>
        <a:p>
          <a:pPr marL="0" lvl="0" indent="0" algn="l" defTabSz="1066800">
            <a:lnSpc>
              <a:spcPct val="90000"/>
            </a:lnSpc>
            <a:spcBef>
              <a:spcPct val="0"/>
            </a:spcBef>
            <a:spcAft>
              <a:spcPct val="35000"/>
            </a:spcAft>
            <a:buNone/>
          </a:pPr>
          <a:r>
            <a:rPr kumimoji="0" lang="en-US" altLang="en-US" sz="2400" b="1" i="0" u="none" strike="noStrike" kern="1200" cap="none" normalizeH="0" baseline="0" dirty="0">
              <a:ln/>
              <a:solidFill>
                <a:schemeClr val="tx1"/>
              </a:solidFill>
              <a:effectLst/>
              <a:latin typeface="+mj-lt"/>
              <a:cs typeface="Arial" panose="020B0604020202020204" pitchFamily="34" charset="0"/>
            </a:rPr>
            <a:t>Ophthalmic Artery Occlusion</a:t>
          </a:r>
        </a:p>
      </dsp:txBody>
      <dsp:txXfrm>
        <a:off x="543265" y="2733694"/>
        <a:ext cx="5500054" cy="781055"/>
      </dsp:txXfrm>
    </dsp:sp>
    <dsp:sp modelId="{3C10FD29-2C2E-40D7-855B-2C5715D06245}">
      <dsp:nvSpPr>
        <dsp:cNvPr id="0" name=""/>
        <dsp:cNvSpPr/>
      </dsp:nvSpPr>
      <dsp:spPr>
        <a:xfrm>
          <a:off x="55105" y="2636062"/>
          <a:ext cx="976319" cy="976319"/>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4E16A-7AA4-4EC4-898D-25F37A3393D9}">
      <dsp:nvSpPr>
        <dsp:cNvPr id="0" name=""/>
        <dsp:cNvSpPr/>
      </dsp:nvSpPr>
      <dsp:spPr>
        <a:xfrm>
          <a:off x="0" y="206111"/>
          <a:ext cx="7566992" cy="595889"/>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0" i="0" kern="1200" baseline="0" dirty="0"/>
            <a:t>II. Urgent Emergencies</a:t>
          </a:r>
          <a:endParaRPr lang="en-US" sz="4000" kern="1200" dirty="0"/>
        </a:p>
      </dsp:txBody>
      <dsp:txXfrm>
        <a:off x="29089" y="235200"/>
        <a:ext cx="7508814" cy="537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CE81D-ED9D-4798-9405-8C6494868C54}">
      <dsp:nvSpPr>
        <dsp:cNvPr id="0" name=""/>
        <dsp:cNvSpPr/>
      </dsp:nvSpPr>
      <dsp:spPr>
        <a:xfrm>
          <a:off x="0" y="135221"/>
          <a:ext cx="6832255" cy="374400"/>
        </a:xfrm>
        <a:prstGeom prst="roundRect">
          <a:avLst/>
        </a:prstGeom>
        <a:gradFill rotWithShape="0">
          <a:gsLst>
            <a:gs pos="0">
              <a:schemeClr val="accent1">
                <a:shade val="50000"/>
                <a:hueOff val="0"/>
                <a:satOff val="0"/>
                <a:lumOff val="0"/>
                <a:alphaOff val="0"/>
                <a:tint val="43000"/>
                <a:satMod val="165000"/>
              </a:schemeClr>
            </a:gs>
            <a:gs pos="55000">
              <a:schemeClr val="accent1">
                <a:shade val="50000"/>
                <a:hueOff val="0"/>
                <a:satOff val="0"/>
                <a:lumOff val="0"/>
                <a:alphaOff val="0"/>
                <a:tint val="83000"/>
                <a:satMod val="155000"/>
              </a:schemeClr>
            </a:gs>
            <a:gs pos="100000">
              <a:schemeClr val="accent1">
                <a:shade val="50000"/>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1">
              <a:shade val="50000"/>
              <a:hueOff val="0"/>
              <a:satOff val="0"/>
              <a:lumOff val="0"/>
              <a:alphaOff val="0"/>
              <a:satMod val="115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baseline="0" dirty="0">
              <a:solidFill>
                <a:schemeClr val="tx1"/>
              </a:solidFill>
            </a:rPr>
            <a:t>Note: Vision should be checked periodically — every 4 hours or as required.</a:t>
          </a:r>
          <a:endParaRPr lang="en-US" sz="1600" kern="1200" dirty="0">
            <a:solidFill>
              <a:schemeClr val="tx1"/>
            </a:solidFill>
          </a:endParaRPr>
        </a:p>
      </dsp:txBody>
      <dsp:txXfrm>
        <a:off x="18277" y="153498"/>
        <a:ext cx="6795701" cy="3378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4E16A-7AA4-4EC4-898D-25F37A3393D9}">
      <dsp:nvSpPr>
        <dsp:cNvPr id="0" name=""/>
        <dsp:cNvSpPr/>
      </dsp:nvSpPr>
      <dsp:spPr>
        <a:xfrm>
          <a:off x="0" y="206111"/>
          <a:ext cx="7566992" cy="595889"/>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0" i="0" kern="1200" baseline="0" dirty="0"/>
            <a:t>III. Semi-Urgent Emergencies</a:t>
          </a:r>
          <a:endParaRPr lang="en-US" sz="4000" kern="1200" dirty="0"/>
        </a:p>
      </dsp:txBody>
      <dsp:txXfrm>
        <a:off x="29089" y="235200"/>
        <a:ext cx="7508814" cy="5377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A7303-2BEB-407D-AF22-012FB7B16F55}">
      <dsp:nvSpPr>
        <dsp:cNvPr id="0" name=""/>
        <dsp:cNvSpPr/>
      </dsp:nvSpPr>
      <dsp:spPr>
        <a:xfrm>
          <a:off x="0" y="32023"/>
          <a:ext cx="7886700" cy="909436"/>
        </a:xfrm>
        <a:prstGeom prst="roundRect">
          <a:avLst/>
        </a:prstGeom>
        <a:solidFill>
          <a:schemeClr val="dk2">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latin typeface="Calibri" panose="020F0502020204030204" pitchFamily="34" charset="0"/>
              <a:cs typeface="Calibri" panose="020F0502020204030204" pitchFamily="34" charset="0"/>
            </a:rPr>
            <a:t>Objectives</a:t>
          </a:r>
        </a:p>
      </dsp:txBody>
      <dsp:txXfrm>
        <a:off x="44395" y="76418"/>
        <a:ext cx="7797910" cy="82064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02BB3-5A00-4F35-BC20-BFBCC72703C9}">
      <dsp:nvSpPr>
        <dsp:cNvPr id="0" name=""/>
        <dsp:cNvSpPr/>
      </dsp:nvSpPr>
      <dsp:spPr>
        <a:xfrm>
          <a:off x="0" y="0"/>
          <a:ext cx="3821778" cy="3821778"/>
        </a:xfrm>
        <a:prstGeom prst="pie">
          <a:avLst>
            <a:gd name="adj1" fmla="val 5400000"/>
            <a:gd name="adj2" fmla="val 16200000"/>
          </a:avLst>
        </a:prstGeom>
        <a:solidFill>
          <a:schemeClr val="dk2">
            <a:hueOff val="0"/>
            <a:satOff val="0"/>
            <a:lumOff val="0"/>
            <a:alphaOff val="0"/>
          </a:schemeClr>
        </a:solidFill>
        <a:ln w="31750" cap="flat" cmpd="sng" algn="ctr">
          <a:solidFill>
            <a:schemeClr val="lt2">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FABF6669-DE41-49E2-988C-5A26D87E7A5C}">
      <dsp:nvSpPr>
        <dsp:cNvPr id="0" name=""/>
        <dsp:cNvSpPr/>
      </dsp:nvSpPr>
      <dsp:spPr>
        <a:xfrm>
          <a:off x="1910889" y="0"/>
          <a:ext cx="5975810" cy="3821778"/>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Calibri" panose="020F0502020204030204" pitchFamily="34" charset="0"/>
              <a:cs typeface="Calibri" panose="020F0502020204030204" pitchFamily="34" charset="0"/>
            </a:rPr>
            <a:t>Understand evaluation protocols</a:t>
          </a:r>
        </a:p>
      </dsp:txBody>
      <dsp:txXfrm>
        <a:off x="1910889" y="0"/>
        <a:ext cx="5975810" cy="812127"/>
      </dsp:txXfrm>
    </dsp:sp>
    <dsp:sp modelId="{41895A75-318F-4452-B64E-6834BFB14F26}">
      <dsp:nvSpPr>
        <dsp:cNvPr id="0" name=""/>
        <dsp:cNvSpPr/>
      </dsp:nvSpPr>
      <dsp:spPr>
        <a:xfrm>
          <a:off x="501608" y="812127"/>
          <a:ext cx="2818561" cy="2818561"/>
        </a:xfrm>
        <a:prstGeom prst="pie">
          <a:avLst>
            <a:gd name="adj1" fmla="val 5400000"/>
            <a:gd name="adj2" fmla="val 16200000"/>
          </a:avLst>
        </a:prstGeom>
        <a:solidFill>
          <a:schemeClr val="dk2">
            <a:hueOff val="0"/>
            <a:satOff val="0"/>
            <a:lumOff val="0"/>
            <a:alphaOff val="0"/>
          </a:schemeClr>
        </a:solidFill>
        <a:ln w="31750" cap="flat" cmpd="sng" algn="ctr">
          <a:solidFill>
            <a:schemeClr val="lt2">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699262BE-9DEC-4B4F-A7CD-ED22C34ECC9D}">
      <dsp:nvSpPr>
        <dsp:cNvPr id="0" name=""/>
        <dsp:cNvSpPr/>
      </dsp:nvSpPr>
      <dsp:spPr>
        <a:xfrm>
          <a:off x="1910889" y="812127"/>
          <a:ext cx="5975810" cy="2818561"/>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Calibri" panose="020F0502020204030204" pitchFamily="34" charset="0"/>
              <a:cs typeface="Calibri" panose="020F0502020204030204" pitchFamily="34" charset="0"/>
            </a:rPr>
            <a:t>Learn </a:t>
          </a:r>
          <a:r>
            <a:rPr lang="en-US" sz="3000" b="1" kern="1200" dirty="0" err="1">
              <a:latin typeface="Calibri" panose="020F0502020204030204" pitchFamily="34" charset="0"/>
              <a:cs typeface="Calibri" panose="020F0502020204030204" pitchFamily="34" charset="0"/>
            </a:rPr>
            <a:t>stabilisation</a:t>
          </a:r>
          <a:r>
            <a:rPr lang="en-US" sz="3000" b="1" kern="1200" dirty="0">
              <a:latin typeface="Calibri" panose="020F0502020204030204" pitchFamily="34" charset="0"/>
              <a:cs typeface="Calibri" panose="020F0502020204030204" pitchFamily="34" charset="0"/>
            </a:rPr>
            <a:t> techniques</a:t>
          </a:r>
        </a:p>
      </dsp:txBody>
      <dsp:txXfrm>
        <a:off x="1910889" y="812127"/>
        <a:ext cx="5975810" cy="812127"/>
      </dsp:txXfrm>
    </dsp:sp>
    <dsp:sp modelId="{3459DC19-3A81-4611-895C-05DD297D00E3}">
      <dsp:nvSpPr>
        <dsp:cNvPr id="0" name=""/>
        <dsp:cNvSpPr/>
      </dsp:nvSpPr>
      <dsp:spPr>
        <a:xfrm>
          <a:off x="1003216" y="1624255"/>
          <a:ext cx="1815344" cy="1815344"/>
        </a:xfrm>
        <a:prstGeom prst="pie">
          <a:avLst>
            <a:gd name="adj1" fmla="val 5400000"/>
            <a:gd name="adj2" fmla="val 16200000"/>
          </a:avLst>
        </a:prstGeom>
        <a:solidFill>
          <a:schemeClr val="dk2">
            <a:hueOff val="0"/>
            <a:satOff val="0"/>
            <a:lumOff val="0"/>
            <a:alphaOff val="0"/>
          </a:schemeClr>
        </a:solidFill>
        <a:ln w="31750" cap="flat" cmpd="sng" algn="ctr">
          <a:solidFill>
            <a:schemeClr val="lt2">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53CCF9B1-2EAD-45CD-94DF-A6AE9CA346D4}">
      <dsp:nvSpPr>
        <dsp:cNvPr id="0" name=""/>
        <dsp:cNvSpPr/>
      </dsp:nvSpPr>
      <dsp:spPr>
        <a:xfrm>
          <a:off x="1910889" y="1624255"/>
          <a:ext cx="5975810" cy="1815344"/>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a:latin typeface="Calibri" panose="020F0502020204030204" pitchFamily="34" charset="0"/>
              <a:cs typeface="Calibri" panose="020F0502020204030204" pitchFamily="34" charset="0"/>
            </a:rPr>
            <a:t>Identify management steps</a:t>
          </a:r>
          <a:endParaRPr lang="en-US" sz="3000" b="1" kern="1200" dirty="0">
            <a:latin typeface="Calibri" panose="020F0502020204030204" pitchFamily="34" charset="0"/>
            <a:cs typeface="Calibri" panose="020F0502020204030204" pitchFamily="34" charset="0"/>
          </a:endParaRPr>
        </a:p>
      </dsp:txBody>
      <dsp:txXfrm>
        <a:off x="1910889" y="1624255"/>
        <a:ext cx="5975810" cy="812127"/>
      </dsp:txXfrm>
    </dsp:sp>
    <dsp:sp modelId="{BE2BD87C-3840-4999-9632-937A3B7145AE}">
      <dsp:nvSpPr>
        <dsp:cNvPr id="0" name=""/>
        <dsp:cNvSpPr/>
      </dsp:nvSpPr>
      <dsp:spPr>
        <a:xfrm>
          <a:off x="1504825" y="2436383"/>
          <a:ext cx="812127" cy="812127"/>
        </a:xfrm>
        <a:prstGeom prst="pie">
          <a:avLst>
            <a:gd name="adj1" fmla="val 5400000"/>
            <a:gd name="adj2" fmla="val 16200000"/>
          </a:avLst>
        </a:prstGeom>
        <a:solidFill>
          <a:schemeClr val="dk2">
            <a:hueOff val="0"/>
            <a:satOff val="0"/>
            <a:lumOff val="0"/>
            <a:alphaOff val="0"/>
          </a:schemeClr>
        </a:solidFill>
        <a:ln w="31750" cap="flat" cmpd="sng" algn="ctr">
          <a:solidFill>
            <a:schemeClr val="lt2">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sp>
    <dsp:sp modelId="{DFB116DE-B8C9-4243-89BB-B0B9C5BB9564}">
      <dsp:nvSpPr>
        <dsp:cNvPr id="0" name=""/>
        <dsp:cNvSpPr/>
      </dsp:nvSpPr>
      <dsp:spPr>
        <a:xfrm>
          <a:off x="1910889" y="2436383"/>
          <a:ext cx="5975810" cy="812127"/>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Calibri" panose="020F0502020204030204" pitchFamily="34" charset="0"/>
              <a:cs typeface="Calibri" panose="020F0502020204030204" pitchFamily="34" charset="0"/>
            </a:rPr>
            <a:t>Recognize indications for referral</a:t>
          </a:r>
        </a:p>
      </dsp:txBody>
      <dsp:txXfrm>
        <a:off x="1910889" y="2436383"/>
        <a:ext cx="5975810" cy="8121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33198F-179A-4B5F-9DC6-847989F47CA9}">
      <dsp:nvSpPr>
        <dsp:cNvPr id="0" name=""/>
        <dsp:cNvSpPr/>
      </dsp:nvSpPr>
      <dsp:spPr>
        <a:xfrm>
          <a:off x="7643326" y="3844076"/>
          <a:ext cx="91440" cy="462317"/>
        </a:xfrm>
        <a:custGeom>
          <a:avLst/>
          <a:gdLst/>
          <a:ahLst/>
          <a:cxnLst/>
          <a:rect l="0" t="0" r="0" b="0"/>
          <a:pathLst>
            <a:path>
              <a:moveTo>
                <a:pt x="45720" y="0"/>
              </a:moveTo>
              <a:lnTo>
                <a:pt x="45720" y="318812"/>
              </a:lnTo>
              <a:lnTo>
                <a:pt x="57059" y="318812"/>
              </a:lnTo>
              <a:lnTo>
                <a:pt x="57059" y="462317"/>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592925-D7C8-40CB-B4D9-FDC0003B4B87}">
      <dsp:nvSpPr>
        <dsp:cNvPr id="0" name=""/>
        <dsp:cNvSpPr/>
      </dsp:nvSpPr>
      <dsp:spPr>
        <a:xfrm>
          <a:off x="6321492" y="2421683"/>
          <a:ext cx="1367554" cy="438729"/>
        </a:xfrm>
        <a:custGeom>
          <a:avLst/>
          <a:gdLst/>
          <a:ahLst/>
          <a:cxnLst/>
          <a:rect l="0" t="0" r="0" b="0"/>
          <a:pathLst>
            <a:path>
              <a:moveTo>
                <a:pt x="0" y="0"/>
              </a:moveTo>
              <a:lnTo>
                <a:pt x="0" y="295224"/>
              </a:lnTo>
              <a:lnTo>
                <a:pt x="1367554" y="295224"/>
              </a:lnTo>
              <a:lnTo>
                <a:pt x="1367554" y="438729"/>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6E68B9-2789-4A97-8EAA-258AD632CC02}">
      <dsp:nvSpPr>
        <dsp:cNvPr id="0" name=""/>
        <dsp:cNvSpPr/>
      </dsp:nvSpPr>
      <dsp:spPr>
        <a:xfrm>
          <a:off x="4896878" y="3855871"/>
          <a:ext cx="91440" cy="450523"/>
        </a:xfrm>
        <a:custGeom>
          <a:avLst/>
          <a:gdLst/>
          <a:ahLst/>
          <a:cxnLst/>
          <a:rect l="0" t="0" r="0" b="0"/>
          <a:pathLst>
            <a:path>
              <a:moveTo>
                <a:pt x="45720" y="0"/>
              </a:moveTo>
              <a:lnTo>
                <a:pt x="45720" y="450523"/>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1DEB5C-2893-4B48-8E3F-C0E59122FFF9}">
      <dsp:nvSpPr>
        <dsp:cNvPr id="0" name=""/>
        <dsp:cNvSpPr/>
      </dsp:nvSpPr>
      <dsp:spPr>
        <a:xfrm>
          <a:off x="4942598" y="2421683"/>
          <a:ext cx="1378893" cy="450523"/>
        </a:xfrm>
        <a:custGeom>
          <a:avLst/>
          <a:gdLst/>
          <a:ahLst/>
          <a:cxnLst/>
          <a:rect l="0" t="0" r="0" b="0"/>
          <a:pathLst>
            <a:path>
              <a:moveTo>
                <a:pt x="1378893" y="0"/>
              </a:moveTo>
              <a:lnTo>
                <a:pt x="1378893" y="307018"/>
              </a:lnTo>
              <a:lnTo>
                <a:pt x="0" y="307018"/>
              </a:lnTo>
              <a:lnTo>
                <a:pt x="0" y="450523"/>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850DE2-F584-4EB8-AB11-A79A5129D915}">
      <dsp:nvSpPr>
        <dsp:cNvPr id="0" name=""/>
        <dsp:cNvSpPr/>
      </dsp:nvSpPr>
      <dsp:spPr>
        <a:xfrm>
          <a:off x="4147104" y="987495"/>
          <a:ext cx="2174387" cy="450523"/>
        </a:xfrm>
        <a:custGeom>
          <a:avLst/>
          <a:gdLst/>
          <a:ahLst/>
          <a:cxnLst/>
          <a:rect l="0" t="0" r="0" b="0"/>
          <a:pathLst>
            <a:path>
              <a:moveTo>
                <a:pt x="0" y="0"/>
              </a:moveTo>
              <a:lnTo>
                <a:pt x="0" y="307018"/>
              </a:lnTo>
              <a:lnTo>
                <a:pt x="2174387" y="307018"/>
              </a:lnTo>
              <a:lnTo>
                <a:pt x="2174387" y="450523"/>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EA938D-E60E-40F3-8BE2-233920762E4E}">
      <dsp:nvSpPr>
        <dsp:cNvPr id="0" name=""/>
        <dsp:cNvSpPr/>
      </dsp:nvSpPr>
      <dsp:spPr>
        <a:xfrm>
          <a:off x="1910785" y="2459269"/>
          <a:ext cx="1008590" cy="412937"/>
        </a:xfrm>
        <a:custGeom>
          <a:avLst/>
          <a:gdLst/>
          <a:ahLst/>
          <a:cxnLst/>
          <a:rect l="0" t="0" r="0" b="0"/>
          <a:pathLst>
            <a:path>
              <a:moveTo>
                <a:pt x="0" y="0"/>
              </a:moveTo>
              <a:lnTo>
                <a:pt x="0" y="269432"/>
              </a:lnTo>
              <a:lnTo>
                <a:pt x="1008590" y="269432"/>
              </a:lnTo>
              <a:lnTo>
                <a:pt x="1008590" y="412937"/>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4F7DE5-DFB7-4165-9280-6FCBAD4E3B8F}">
      <dsp:nvSpPr>
        <dsp:cNvPr id="0" name=""/>
        <dsp:cNvSpPr/>
      </dsp:nvSpPr>
      <dsp:spPr>
        <a:xfrm>
          <a:off x="896153" y="2459269"/>
          <a:ext cx="1014632" cy="412937"/>
        </a:xfrm>
        <a:custGeom>
          <a:avLst/>
          <a:gdLst/>
          <a:ahLst/>
          <a:cxnLst/>
          <a:rect l="0" t="0" r="0" b="0"/>
          <a:pathLst>
            <a:path>
              <a:moveTo>
                <a:pt x="1014632" y="0"/>
              </a:moveTo>
              <a:lnTo>
                <a:pt x="1014632" y="269432"/>
              </a:lnTo>
              <a:lnTo>
                <a:pt x="0" y="269432"/>
              </a:lnTo>
              <a:lnTo>
                <a:pt x="0" y="412937"/>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73BD09-43A3-4AC1-9DF7-14E572467E10}">
      <dsp:nvSpPr>
        <dsp:cNvPr id="0" name=""/>
        <dsp:cNvSpPr/>
      </dsp:nvSpPr>
      <dsp:spPr>
        <a:xfrm>
          <a:off x="1910785" y="987495"/>
          <a:ext cx="2236319" cy="488109"/>
        </a:xfrm>
        <a:custGeom>
          <a:avLst/>
          <a:gdLst/>
          <a:ahLst/>
          <a:cxnLst/>
          <a:rect l="0" t="0" r="0" b="0"/>
          <a:pathLst>
            <a:path>
              <a:moveTo>
                <a:pt x="2236319" y="0"/>
              </a:moveTo>
              <a:lnTo>
                <a:pt x="2236319" y="344604"/>
              </a:lnTo>
              <a:lnTo>
                <a:pt x="0" y="344604"/>
              </a:lnTo>
              <a:lnTo>
                <a:pt x="0" y="488109"/>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7371B1-2FEE-42EB-BB57-68D51F204A93}">
      <dsp:nvSpPr>
        <dsp:cNvPr id="0" name=""/>
        <dsp:cNvSpPr/>
      </dsp:nvSpPr>
      <dsp:spPr>
        <a:xfrm>
          <a:off x="3030761" y="3831"/>
          <a:ext cx="2232685"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F63BEF-95F4-4CA1-8B3A-5FAEEFA95F7F}">
      <dsp:nvSpPr>
        <dsp:cNvPr id="0" name=""/>
        <dsp:cNvSpPr/>
      </dsp:nvSpPr>
      <dsp:spPr>
        <a:xfrm>
          <a:off x="3202881" y="167345"/>
          <a:ext cx="2232685"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OCULAR EMERGENCIES</a:t>
          </a:r>
          <a:endParaRPr lang="en-US" sz="1600" kern="1200" dirty="0"/>
        </a:p>
      </dsp:txBody>
      <dsp:txXfrm>
        <a:off x="3231692" y="196156"/>
        <a:ext cx="2175063" cy="926042"/>
      </dsp:txXfrm>
    </dsp:sp>
    <dsp:sp modelId="{688A2B94-066B-4C20-9B08-CE9EE15D4530}">
      <dsp:nvSpPr>
        <dsp:cNvPr id="0" name=""/>
        <dsp:cNvSpPr/>
      </dsp:nvSpPr>
      <dsp:spPr>
        <a:xfrm>
          <a:off x="1136246" y="1475604"/>
          <a:ext cx="1549077"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044A91-0FA6-457F-87D0-B18B89FB3ACA}">
      <dsp:nvSpPr>
        <dsp:cNvPr id="0" name=""/>
        <dsp:cNvSpPr/>
      </dsp:nvSpPr>
      <dsp:spPr>
        <a:xfrm>
          <a:off x="1308366" y="1639118"/>
          <a:ext cx="1549077"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TRAUMA</a:t>
          </a:r>
          <a:endParaRPr lang="en-US" sz="1600" kern="1200" dirty="0"/>
        </a:p>
      </dsp:txBody>
      <dsp:txXfrm>
        <a:off x="1337177" y="1667929"/>
        <a:ext cx="1491455" cy="926042"/>
      </dsp:txXfrm>
    </dsp:sp>
    <dsp:sp modelId="{14498094-5B5E-4A36-9A66-5A614A6FBD05}">
      <dsp:nvSpPr>
        <dsp:cNvPr id="0" name=""/>
        <dsp:cNvSpPr/>
      </dsp:nvSpPr>
      <dsp:spPr>
        <a:xfrm>
          <a:off x="121614" y="2872206"/>
          <a:ext cx="1549077"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193F3C-3BD5-409E-B7CB-AD3A0C9242A8}">
      <dsp:nvSpPr>
        <dsp:cNvPr id="0" name=""/>
        <dsp:cNvSpPr/>
      </dsp:nvSpPr>
      <dsp:spPr>
        <a:xfrm>
          <a:off x="293733" y="3035720"/>
          <a:ext cx="1549077"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BLUNT TRAUMA</a:t>
          </a:r>
          <a:endParaRPr lang="en-US" sz="1600" kern="1200" dirty="0"/>
        </a:p>
      </dsp:txBody>
      <dsp:txXfrm>
        <a:off x="322544" y="3064531"/>
        <a:ext cx="1491455" cy="926042"/>
      </dsp:txXfrm>
    </dsp:sp>
    <dsp:sp modelId="{24BD687F-805F-4F97-9C7D-9FE3B6FEA303}">
      <dsp:nvSpPr>
        <dsp:cNvPr id="0" name=""/>
        <dsp:cNvSpPr/>
      </dsp:nvSpPr>
      <dsp:spPr>
        <a:xfrm>
          <a:off x="2014931" y="2872206"/>
          <a:ext cx="1808888"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3A6CEF-2847-43FF-AA8A-DD86DEC158FD}">
      <dsp:nvSpPr>
        <dsp:cNvPr id="0" name=""/>
        <dsp:cNvSpPr/>
      </dsp:nvSpPr>
      <dsp:spPr>
        <a:xfrm>
          <a:off x="2187050" y="3035720"/>
          <a:ext cx="1808888"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PENETRATING TRAUMA</a:t>
          </a:r>
          <a:endParaRPr lang="en-US" sz="1600" kern="1200" dirty="0"/>
        </a:p>
      </dsp:txBody>
      <dsp:txXfrm>
        <a:off x="2215861" y="3064531"/>
        <a:ext cx="1751266" cy="926042"/>
      </dsp:txXfrm>
    </dsp:sp>
    <dsp:sp modelId="{01B5393F-9B1A-432F-9E9D-ECF97D1B3BBE}">
      <dsp:nvSpPr>
        <dsp:cNvPr id="0" name=""/>
        <dsp:cNvSpPr/>
      </dsp:nvSpPr>
      <dsp:spPr>
        <a:xfrm>
          <a:off x="5546953" y="1438019"/>
          <a:ext cx="1549077"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14120F-0B38-4D73-B787-FE434DD9B958}">
      <dsp:nvSpPr>
        <dsp:cNvPr id="0" name=""/>
        <dsp:cNvSpPr/>
      </dsp:nvSpPr>
      <dsp:spPr>
        <a:xfrm>
          <a:off x="5719072" y="1601532"/>
          <a:ext cx="1549077"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NON TRAUMA</a:t>
          </a:r>
          <a:endParaRPr lang="en-US" sz="1600" kern="1200" dirty="0"/>
        </a:p>
      </dsp:txBody>
      <dsp:txXfrm>
        <a:off x="5747883" y="1630343"/>
        <a:ext cx="1491455" cy="926042"/>
      </dsp:txXfrm>
    </dsp:sp>
    <dsp:sp modelId="{F2A06185-195A-4B69-8D44-FB6A1D2C3D77}">
      <dsp:nvSpPr>
        <dsp:cNvPr id="0" name=""/>
        <dsp:cNvSpPr/>
      </dsp:nvSpPr>
      <dsp:spPr>
        <a:xfrm>
          <a:off x="4168059" y="2872206"/>
          <a:ext cx="1549077"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5330B-1F70-450C-89AB-2AD6402DB7C8}">
      <dsp:nvSpPr>
        <dsp:cNvPr id="0" name=""/>
        <dsp:cNvSpPr/>
      </dsp:nvSpPr>
      <dsp:spPr>
        <a:xfrm>
          <a:off x="4340179" y="3035720"/>
          <a:ext cx="1549077"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RED EYE</a:t>
          </a:r>
          <a:endParaRPr lang="en-US" sz="1600" kern="1200" dirty="0"/>
        </a:p>
      </dsp:txBody>
      <dsp:txXfrm>
        <a:off x="4368990" y="3064531"/>
        <a:ext cx="1491455" cy="926042"/>
      </dsp:txXfrm>
    </dsp:sp>
    <dsp:sp modelId="{30441587-6B35-4A83-A734-149859A18289}">
      <dsp:nvSpPr>
        <dsp:cNvPr id="0" name=""/>
        <dsp:cNvSpPr/>
      </dsp:nvSpPr>
      <dsp:spPr>
        <a:xfrm>
          <a:off x="3678930" y="4306394"/>
          <a:ext cx="2527335" cy="176357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CECD1D-4992-4D5A-8196-6690251EDEB6}">
      <dsp:nvSpPr>
        <dsp:cNvPr id="0" name=""/>
        <dsp:cNvSpPr/>
      </dsp:nvSpPr>
      <dsp:spPr>
        <a:xfrm>
          <a:off x="3851050" y="4469908"/>
          <a:ext cx="2527335" cy="176357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IN" sz="1600" kern="1200" dirty="0"/>
        </a:p>
        <a:p>
          <a:pPr marL="0" lvl="0" indent="0" algn="ctr" defTabSz="711200">
            <a:lnSpc>
              <a:spcPct val="90000"/>
            </a:lnSpc>
            <a:spcBef>
              <a:spcPct val="0"/>
            </a:spcBef>
            <a:spcAft>
              <a:spcPct val="35000"/>
            </a:spcAft>
            <a:buNone/>
          </a:pPr>
          <a:r>
            <a:rPr lang="en-IN" sz="1600" kern="1200" dirty="0"/>
            <a:t>ACUTE ANGLE CLOSURE GLAUCOMA</a:t>
          </a:r>
        </a:p>
        <a:p>
          <a:pPr marL="0" lvl="0" indent="0" algn="ctr" defTabSz="711200">
            <a:lnSpc>
              <a:spcPct val="90000"/>
            </a:lnSpc>
            <a:spcBef>
              <a:spcPct val="0"/>
            </a:spcBef>
            <a:spcAft>
              <a:spcPct val="35000"/>
            </a:spcAft>
            <a:buNone/>
          </a:pPr>
          <a:r>
            <a:rPr lang="en-IN" sz="1600" kern="1200" dirty="0"/>
            <a:t>ENDOPHTHALMITIS</a:t>
          </a:r>
        </a:p>
        <a:p>
          <a:pPr marL="0" lvl="0" indent="0" algn="ctr" defTabSz="711200">
            <a:lnSpc>
              <a:spcPct val="90000"/>
            </a:lnSpc>
            <a:spcBef>
              <a:spcPct val="0"/>
            </a:spcBef>
            <a:spcAft>
              <a:spcPct val="35000"/>
            </a:spcAft>
            <a:buNone/>
          </a:pPr>
          <a:r>
            <a:rPr lang="en-IN" sz="1600" kern="1200" dirty="0"/>
            <a:t>ORBITAL CELLULITIS</a:t>
          </a:r>
          <a:endParaRPr lang="en-US" sz="1600" kern="1200" dirty="0"/>
        </a:p>
      </dsp:txBody>
      <dsp:txXfrm>
        <a:off x="3902703" y="4521561"/>
        <a:ext cx="2424029" cy="1660266"/>
      </dsp:txXfrm>
    </dsp:sp>
    <dsp:sp modelId="{28B2D0D0-7E31-454D-88A2-16B08B0332E0}">
      <dsp:nvSpPr>
        <dsp:cNvPr id="0" name=""/>
        <dsp:cNvSpPr/>
      </dsp:nvSpPr>
      <dsp:spPr>
        <a:xfrm>
          <a:off x="6914507" y="2860412"/>
          <a:ext cx="1549077"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F112A2-E8CF-4BA6-8298-37AFCE58F65C}">
      <dsp:nvSpPr>
        <dsp:cNvPr id="0" name=""/>
        <dsp:cNvSpPr/>
      </dsp:nvSpPr>
      <dsp:spPr>
        <a:xfrm>
          <a:off x="7086627" y="3023926"/>
          <a:ext cx="1549077"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kern="1200" dirty="0"/>
            <a:t>WHITE EYE</a:t>
          </a:r>
          <a:endParaRPr lang="en-US" sz="1600" kern="1200" dirty="0"/>
        </a:p>
      </dsp:txBody>
      <dsp:txXfrm>
        <a:off x="7115438" y="3052737"/>
        <a:ext cx="1491455" cy="926042"/>
      </dsp:txXfrm>
    </dsp:sp>
    <dsp:sp modelId="{E6CEABE2-3351-4237-AAAE-7037CCCA0157}">
      <dsp:nvSpPr>
        <dsp:cNvPr id="0" name=""/>
        <dsp:cNvSpPr/>
      </dsp:nvSpPr>
      <dsp:spPr>
        <a:xfrm>
          <a:off x="6550505" y="4306394"/>
          <a:ext cx="2299760" cy="9836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E69110-E163-4663-8114-C65CF61B8B77}">
      <dsp:nvSpPr>
        <dsp:cNvPr id="0" name=""/>
        <dsp:cNvSpPr/>
      </dsp:nvSpPr>
      <dsp:spPr>
        <a:xfrm>
          <a:off x="6722625" y="4469908"/>
          <a:ext cx="2299760" cy="98366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kern="1200" dirty="0"/>
            <a:t>CRAO</a:t>
          </a:r>
        </a:p>
        <a:p>
          <a:pPr marL="0" lvl="0" indent="0" algn="ctr" defTabSz="755650">
            <a:lnSpc>
              <a:spcPct val="90000"/>
            </a:lnSpc>
            <a:spcBef>
              <a:spcPct val="0"/>
            </a:spcBef>
            <a:spcAft>
              <a:spcPct val="35000"/>
            </a:spcAft>
            <a:buNone/>
          </a:pPr>
          <a:r>
            <a:rPr lang="en-IN" sz="1700" kern="1200" dirty="0"/>
            <a:t>RETINAL DETACHMENT</a:t>
          </a:r>
          <a:endParaRPr lang="en-US" sz="1700" kern="1200" dirty="0"/>
        </a:p>
      </dsp:txBody>
      <dsp:txXfrm>
        <a:off x="6751436" y="4498719"/>
        <a:ext cx="2242138" cy="9260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C5FDC-13C6-456E-A1B8-4334C8A9C6E9}">
      <dsp:nvSpPr>
        <dsp:cNvPr id="0" name=""/>
        <dsp:cNvSpPr/>
      </dsp:nvSpPr>
      <dsp:spPr>
        <a:xfrm>
          <a:off x="0" y="21793"/>
          <a:ext cx="4989473" cy="986318"/>
        </a:xfrm>
        <a:prstGeom prst="roundRect">
          <a:avLst/>
        </a:prstGeom>
        <a:gradFill rotWithShape="0">
          <a:gsLst>
            <a:gs pos="0">
              <a:schemeClr val="lt1">
                <a:hueOff val="0"/>
                <a:satOff val="0"/>
                <a:lumOff val="0"/>
                <a:alphaOff val="0"/>
                <a:tint val="43000"/>
                <a:satMod val="165000"/>
              </a:schemeClr>
            </a:gs>
            <a:gs pos="55000">
              <a:schemeClr val="lt1">
                <a:hueOff val="0"/>
                <a:satOff val="0"/>
                <a:lumOff val="0"/>
                <a:alphaOff val="0"/>
                <a:tint val="83000"/>
                <a:satMod val="155000"/>
              </a:schemeClr>
            </a:gs>
            <a:gs pos="100000">
              <a:schemeClr val="l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b="1" kern="1200" dirty="0"/>
            <a:t>Ocular trauma </a:t>
          </a:r>
          <a:endParaRPr lang="en-US" sz="4200" kern="1200" dirty="0"/>
        </a:p>
      </dsp:txBody>
      <dsp:txXfrm>
        <a:off x="48148" y="69941"/>
        <a:ext cx="4893177" cy="89002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E6979-798A-4BEE-ACD4-FBEC4E4B90C8}">
      <dsp:nvSpPr>
        <dsp:cNvPr id="0" name=""/>
        <dsp:cNvSpPr/>
      </dsp:nvSpPr>
      <dsp:spPr>
        <a:xfrm>
          <a:off x="0" y="1"/>
          <a:ext cx="8229600" cy="701820"/>
        </a:xfrm>
        <a:prstGeom prst="round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1">
              <a:hueOff val="0"/>
              <a:satOff val="0"/>
              <a:lumOff val="0"/>
              <a:alphaOff val="0"/>
              <a:satMod val="115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i="0" kern="1200" baseline="0" dirty="0"/>
            <a:t>Important Precautions / AVOID</a:t>
          </a:r>
          <a:endParaRPr lang="en-US" sz="3000" b="1" kern="1200" dirty="0"/>
        </a:p>
      </dsp:txBody>
      <dsp:txXfrm>
        <a:off x="34260" y="34261"/>
        <a:ext cx="8161080" cy="6333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485D5-B7A4-40E6-B158-87FCEF4B7089}">
      <dsp:nvSpPr>
        <dsp:cNvPr id="0" name=""/>
        <dsp:cNvSpPr/>
      </dsp:nvSpPr>
      <dsp:spPr>
        <a:xfrm>
          <a:off x="0" y="24571"/>
          <a:ext cx="8229600" cy="724688"/>
        </a:xfrm>
        <a:prstGeom prst="round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1">
              <a:hueOff val="0"/>
              <a:satOff val="0"/>
              <a:lumOff val="0"/>
              <a:alphaOff val="0"/>
              <a:satMod val="115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i="0" kern="1200" baseline="0" dirty="0"/>
            <a:t>Trauma Evaluation</a:t>
          </a:r>
          <a:endParaRPr lang="en-US" sz="3100" kern="1200" dirty="0"/>
        </a:p>
      </dsp:txBody>
      <dsp:txXfrm>
        <a:off x="35376" y="59947"/>
        <a:ext cx="8158848" cy="6539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A3A6D-8406-4F36-8BDE-9A72AD40FFA7}">
      <dsp:nvSpPr>
        <dsp:cNvPr id="0" name=""/>
        <dsp:cNvSpPr/>
      </dsp:nvSpPr>
      <dsp:spPr>
        <a:xfrm>
          <a:off x="0" y="70"/>
          <a:ext cx="8229600" cy="742755"/>
        </a:xfrm>
        <a:prstGeom prst="round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1">
              <a:hueOff val="0"/>
              <a:satOff val="0"/>
              <a:lumOff val="0"/>
              <a:alphaOff val="0"/>
              <a:satMod val="115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t>CHEMICAL BURN</a:t>
          </a:r>
          <a:endParaRPr lang="en-US" sz="3200" kern="1200" dirty="0"/>
        </a:p>
      </dsp:txBody>
      <dsp:txXfrm>
        <a:off x="36258" y="36328"/>
        <a:ext cx="8157084" cy="67023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7C6E4-178E-4A52-89E3-EB40C0602743}">
      <dsp:nvSpPr>
        <dsp:cNvPr id="0" name=""/>
        <dsp:cNvSpPr/>
      </dsp:nvSpPr>
      <dsp:spPr>
        <a:xfrm>
          <a:off x="0" y="16052"/>
          <a:ext cx="4608512" cy="673920"/>
        </a:xfrm>
        <a:prstGeom prst="roundRect">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Properties of the chemical </a:t>
          </a:r>
          <a:endParaRPr lang="en-US" sz="2400" kern="1200"/>
        </a:p>
      </dsp:txBody>
      <dsp:txXfrm>
        <a:off x="32898" y="48950"/>
        <a:ext cx="4542716" cy="608124"/>
      </dsp:txXfrm>
    </dsp:sp>
    <dsp:sp modelId="{36BA5CB5-5421-484B-9E00-5206647DDF75}">
      <dsp:nvSpPr>
        <dsp:cNvPr id="0" name=""/>
        <dsp:cNvSpPr/>
      </dsp:nvSpPr>
      <dsp:spPr>
        <a:xfrm>
          <a:off x="0" y="793652"/>
          <a:ext cx="4608512" cy="673920"/>
        </a:xfrm>
        <a:prstGeom prst="roundRect">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Concentration and volume </a:t>
          </a:r>
          <a:endParaRPr lang="en-US" sz="2400" kern="1200"/>
        </a:p>
      </dsp:txBody>
      <dsp:txXfrm>
        <a:off x="32898" y="826550"/>
        <a:ext cx="4542716" cy="608124"/>
      </dsp:txXfrm>
    </dsp:sp>
    <dsp:sp modelId="{54D52083-5399-46A1-8608-902E8AA9A39F}">
      <dsp:nvSpPr>
        <dsp:cNvPr id="0" name=""/>
        <dsp:cNvSpPr/>
      </dsp:nvSpPr>
      <dsp:spPr>
        <a:xfrm>
          <a:off x="0" y="1571252"/>
          <a:ext cx="4608512" cy="673920"/>
        </a:xfrm>
        <a:prstGeom prst="roundRect">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Area of affected ocular surface</a:t>
          </a:r>
          <a:endParaRPr lang="en-US" sz="2400" kern="1200"/>
        </a:p>
      </dsp:txBody>
      <dsp:txXfrm>
        <a:off x="32898" y="1604150"/>
        <a:ext cx="4542716" cy="608124"/>
      </dsp:txXfrm>
    </dsp:sp>
    <dsp:sp modelId="{3D4ABE39-71A5-404A-BA0B-98DC94C03233}">
      <dsp:nvSpPr>
        <dsp:cNvPr id="0" name=""/>
        <dsp:cNvSpPr/>
      </dsp:nvSpPr>
      <dsp:spPr>
        <a:xfrm>
          <a:off x="0" y="2348852"/>
          <a:ext cx="4608512" cy="673920"/>
        </a:xfrm>
        <a:prstGeom prst="roundRect">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Duration of exposure</a:t>
          </a:r>
          <a:endParaRPr lang="en-US" sz="2400" kern="1200"/>
        </a:p>
      </dsp:txBody>
      <dsp:txXfrm>
        <a:off x="32898" y="2381750"/>
        <a:ext cx="4542716" cy="608124"/>
      </dsp:txXfrm>
    </dsp:sp>
    <dsp:sp modelId="{384EE46E-3086-4E1A-ADB5-E625F71A59D9}">
      <dsp:nvSpPr>
        <dsp:cNvPr id="0" name=""/>
        <dsp:cNvSpPr/>
      </dsp:nvSpPr>
      <dsp:spPr>
        <a:xfrm>
          <a:off x="0" y="3126452"/>
          <a:ext cx="4608512" cy="673920"/>
        </a:xfrm>
        <a:prstGeom prst="roundRect">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a:noFill/>
        </a:ln>
        <a:effectLst>
          <a:outerShdw blurRad="515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Related effect - thermal damage.</a:t>
          </a:r>
          <a:endParaRPr lang="en-US" sz="2400" kern="1200" dirty="0"/>
        </a:p>
      </dsp:txBody>
      <dsp:txXfrm>
        <a:off x="32898" y="3159350"/>
        <a:ext cx="4542716" cy="60812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30DDC-635B-456A-A833-C2FBACDB62BD}">
      <dsp:nvSpPr>
        <dsp:cNvPr id="0" name=""/>
        <dsp:cNvSpPr/>
      </dsp:nvSpPr>
      <dsp:spPr>
        <a:xfrm>
          <a:off x="0" y="262"/>
          <a:ext cx="475252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a:outerShdw blurRad="515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sp>
    <dsp:sp modelId="{70E8A52F-6279-4C9A-8629-51D342E24406}">
      <dsp:nvSpPr>
        <dsp:cNvPr id="0" name=""/>
        <dsp:cNvSpPr/>
      </dsp:nvSpPr>
      <dsp:spPr>
        <a:xfrm>
          <a:off x="0" y="262"/>
          <a:ext cx="4752528" cy="537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dirty="0"/>
            <a:t>ALKALI</a:t>
          </a:r>
          <a:endParaRPr lang="en-US" sz="3200" kern="1200" dirty="0"/>
        </a:p>
      </dsp:txBody>
      <dsp:txXfrm>
        <a:off x="0" y="262"/>
        <a:ext cx="4752528" cy="53727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8FAA9-E0B7-4105-91E8-007110D8AC39}">
      <dsp:nvSpPr>
        <dsp:cNvPr id="0" name=""/>
        <dsp:cNvSpPr/>
      </dsp:nvSpPr>
      <dsp:spPr>
        <a:xfrm>
          <a:off x="0" y="0"/>
          <a:ext cx="8368200" cy="0"/>
        </a:xfrm>
        <a:prstGeom prst="line">
          <a:avLst/>
        </a:prstGeom>
        <a:gradFill rotWithShape="0">
          <a:gsLst>
            <a:gs pos="0">
              <a:schemeClr val="accent1">
                <a:hueOff val="0"/>
                <a:satOff val="0"/>
                <a:lumOff val="0"/>
                <a:alphaOff val="0"/>
                <a:tint val="1000"/>
                <a:satMod val="255000"/>
              </a:schemeClr>
            </a:gs>
            <a:gs pos="55000">
              <a:schemeClr val="accent1">
                <a:hueOff val="0"/>
                <a:satOff val="0"/>
                <a:lumOff val="0"/>
                <a:alphaOff val="0"/>
                <a:tint val="12000"/>
                <a:satMod val="255000"/>
              </a:schemeClr>
            </a:gs>
            <a:gs pos="100000">
              <a:schemeClr val="accent1">
                <a:hueOff val="0"/>
                <a:satOff val="0"/>
                <a:lumOff val="0"/>
                <a:alphaOff val="0"/>
                <a:tint val="45000"/>
                <a:satMod val="250000"/>
              </a:schemeClr>
            </a:gs>
          </a:gsLst>
          <a:path path="circle">
            <a:fillToRect l="-40000" t="-90000" r="140000" b="190000"/>
          </a:path>
        </a:gradFill>
        <a:ln w="9525" cap="flat" cmpd="sng" algn="ctr">
          <a:solidFill>
            <a:schemeClr val="accent1">
              <a:hueOff val="0"/>
              <a:satOff val="0"/>
              <a:lumOff val="0"/>
              <a:alphaOff val="0"/>
            </a:schemeClr>
          </a:solidFill>
          <a:prstDash val="solid"/>
        </a:ln>
        <a:effectLst>
          <a:outerShdw blurRad="51500" dist="25400" dir="5400000" rotWithShape="0">
            <a:srgbClr val="000000">
              <a:alpha val="40000"/>
            </a:srgbClr>
          </a:outerShdw>
        </a:effectLst>
      </dsp:spPr>
      <dsp:style>
        <a:lnRef idx="1">
          <a:scrgbClr r="0" g="0" b="0"/>
        </a:lnRef>
        <a:fillRef idx="2">
          <a:scrgbClr r="0" g="0" b="0"/>
        </a:fillRef>
        <a:effectRef idx="1">
          <a:scrgbClr r="0" g="0" b="0"/>
        </a:effectRef>
        <a:fontRef idx="minor">
          <a:schemeClr val="dk1"/>
        </a:fontRef>
      </dsp:style>
    </dsp:sp>
    <dsp:sp modelId="{A04995F6-3B0B-44B8-B736-335878F88EDC}">
      <dsp:nvSpPr>
        <dsp:cNvPr id="0" name=""/>
        <dsp:cNvSpPr/>
      </dsp:nvSpPr>
      <dsp:spPr>
        <a:xfrm>
          <a:off x="0" y="0"/>
          <a:ext cx="8368200" cy="686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dirty="0"/>
            <a:t>ACID</a:t>
          </a:r>
          <a:endParaRPr lang="en-US" sz="3300" kern="1200" dirty="0"/>
        </a:p>
      </dsp:txBody>
      <dsp:txXfrm>
        <a:off x="0" y="0"/>
        <a:ext cx="8368200" cy="6861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A93DF-F4B4-4533-8210-22BBEB418964}">
      <dsp:nvSpPr>
        <dsp:cNvPr id="0" name=""/>
        <dsp:cNvSpPr/>
      </dsp:nvSpPr>
      <dsp:spPr>
        <a:xfrm>
          <a:off x="0" y="126065"/>
          <a:ext cx="8133536" cy="936000"/>
        </a:xfrm>
        <a:prstGeom prst="round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Pathophysiology of chemical injury</a:t>
          </a:r>
          <a:endParaRPr lang="en-US" sz="4000" kern="1200" dirty="0">
            <a:solidFill>
              <a:schemeClr val="tx1"/>
            </a:solidFill>
          </a:endParaRPr>
        </a:p>
      </dsp:txBody>
      <dsp:txXfrm>
        <a:off x="45692" y="171757"/>
        <a:ext cx="8042152" cy="84461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0B3AC-335C-482E-B9F7-1C445616346D}">
      <dsp:nvSpPr>
        <dsp:cNvPr id="0" name=""/>
        <dsp:cNvSpPr/>
      </dsp:nvSpPr>
      <dsp:spPr>
        <a:xfrm>
          <a:off x="0" y="155973"/>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BAE3-95D2-400A-AC57-E36683E031ED}">
      <dsp:nvSpPr>
        <dsp:cNvPr id="0" name=""/>
        <dsp:cNvSpPr/>
      </dsp:nvSpPr>
      <dsp:spPr>
        <a:xfrm>
          <a:off x="0" y="3864"/>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Symptoms- redness, watering, light sensitivity, pain, decreased vision.</a:t>
          </a:r>
        </a:p>
      </dsp:txBody>
      <dsp:txXfrm>
        <a:off x="0" y="3864"/>
        <a:ext cx="8229600" cy="902670"/>
      </dsp:txXfrm>
    </dsp:sp>
    <dsp:sp modelId="{941B0EDE-A41C-406C-A7EF-671EF21E69B0}">
      <dsp:nvSpPr>
        <dsp:cNvPr id="0" name=""/>
        <dsp:cNvSpPr/>
      </dsp:nvSpPr>
      <dsp:spPr>
        <a:xfrm>
          <a:off x="0" y="906535"/>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C7622A-65AC-422C-BC87-924736BA8F12}">
      <dsp:nvSpPr>
        <dsp:cNvPr id="0" name=""/>
        <dsp:cNvSpPr/>
      </dsp:nvSpPr>
      <dsp:spPr>
        <a:xfrm>
          <a:off x="0" y="906535"/>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Signs- corneal haze, congestion or blanching at limbus, raised intraocular pressure</a:t>
          </a:r>
        </a:p>
      </dsp:txBody>
      <dsp:txXfrm>
        <a:off x="0" y="906535"/>
        <a:ext cx="8229600" cy="902670"/>
      </dsp:txXfrm>
    </dsp:sp>
    <dsp:sp modelId="{56210279-B36E-4E0D-B02E-EC4C4BC18AF9}">
      <dsp:nvSpPr>
        <dsp:cNvPr id="0" name=""/>
        <dsp:cNvSpPr/>
      </dsp:nvSpPr>
      <dsp:spPr>
        <a:xfrm>
          <a:off x="0" y="1809206"/>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A5B390-DC28-4CEC-AFC8-2D3497DD6B78}">
      <dsp:nvSpPr>
        <dsp:cNvPr id="0" name=""/>
        <dsp:cNvSpPr/>
      </dsp:nvSpPr>
      <dsp:spPr>
        <a:xfrm>
          <a:off x="0" y="1809206"/>
          <a:ext cx="8229600" cy="530093"/>
        </a:xfrm>
        <a:prstGeom prst="rect">
          <a:avLst/>
        </a:prstGeom>
        <a:gradFill rotWithShape="0">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ln>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kern="1200" dirty="0"/>
            <a:t>Emergency Treatment: </a:t>
          </a:r>
        </a:p>
      </dsp:txBody>
      <dsp:txXfrm>
        <a:off x="0" y="1809206"/>
        <a:ext cx="8229600" cy="530093"/>
      </dsp:txXfrm>
    </dsp:sp>
    <dsp:sp modelId="{82D9AC1A-5CF5-44D9-BB96-D8C9463246B0}">
      <dsp:nvSpPr>
        <dsp:cNvPr id="0" name=""/>
        <dsp:cNvSpPr/>
      </dsp:nvSpPr>
      <dsp:spPr>
        <a:xfrm>
          <a:off x="0" y="2339299"/>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B8CDED-5FA6-4B2D-8E66-7E84683A25F4}">
      <dsp:nvSpPr>
        <dsp:cNvPr id="0" name=""/>
        <dsp:cNvSpPr/>
      </dsp:nvSpPr>
      <dsp:spPr>
        <a:xfrm>
          <a:off x="0" y="2339299"/>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Copious irrigation using saline or Ringer lactate solution for at least 30 minutes. </a:t>
          </a:r>
        </a:p>
      </dsp:txBody>
      <dsp:txXfrm>
        <a:off x="0" y="2339299"/>
        <a:ext cx="8229600" cy="902670"/>
      </dsp:txXfrm>
    </dsp:sp>
    <dsp:sp modelId="{135EF712-D190-4A8B-9B3C-521551BE4C88}">
      <dsp:nvSpPr>
        <dsp:cNvPr id="0" name=""/>
        <dsp:cNvSpPr/>
      </dsp:nvSpPr>
      <dsp:spPr>
        <a:xfrm>
          <a:off x="0" y="3241970"/>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3D4607-80E7-4616-B31E-97C6B0ECDA8F}">
      <dsp:nvSpPr>
        <dsp:cNvPr id="0" name=""/>
        <dsp:cNvSpPr/>
      </dsp:nvSpPr>
      <dsp:spPr>
        <a:xfrm>
          <a:off x="0" y="3241970"/>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Tap water can be used in the absence of these solutions. </a:t>
          </a:r>
        </a:p>
      </dsp:txBody>
      <dsp:txXfrm>
        <a:off x="0" y="3241970"/>
        <a:ext cx="8229600" cy="902670"/>
      </dsp:txXfrm>
    </dsp:sp>
    <dsp:sp modelId="{3389ABF6-696F-49B5-9248-521A8A8FB894}">
      <dsp:nvSpPr>
        <dsp:cNvPr id="0" name=""/>
        <dsp:cNvSpPr/>
      </dsp:nvSpPr>
      <dsp:spPr>
        <a:xfrm>
          <a:off x="0" y="4144641"/>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30F661-DA30-4D35-9435-E2C6DC0E8C66}">
      <dsp:nvSpPr>
        <dsp:cNvPr id="0" name=""/>
        <dsp:cNvSpPr/>
      </dsp:nvSpPr>
      <dsp:spPr>
        <a:xfrm>
          <a:off x="0" y="4144641"/>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An eyelid speculum and topical anesthesia can be placed prior to irrigation.   </a:t>
          </a:r>
        </a:p>
      </dsp:txBody>
      <dsp:txXfrm>
        <a:off x="0" y="4144641"/>
        <a:ext cx="8229600" cy="902670"/>
      </dsp:txXfrm>
    </dsp:sp>
    <dsp:sp modelId="{93E54DAA-DAA7-4363-BCDB-DABB9751423D}">
      <dsp:nvSpPr>
        <dsp:cNvPr id="0" name=""/>
        <dsp:cNvSpPr/>
      </dsp:nvSpPr>
      <dsp:spPr>
        <a:xfrm>
          <a:off x="0" y="5047312"/>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6F55E0-ADE7-414E-B939-4BAA2639D75B}">
      <dsp:nvSpPr>
        <dsp:cNvPr id="0" name=""/>
        <dsp:cNvSpPr/>
      </dsp:nvSpPr>
      <dsp:spPr>
        <a:xfrm>
          <a:off x="0" y="5047312"/>
          <a:ext cx="8229600" cy="90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Upper and lower </a:t>
          </a:r>
          <a:r>
            <a:rPr lang="en-US" sz="2400" kern="1200" dirty="0" err="1"/>
            <a:t>fornices</a:t>
          </a:r>
          <a:r>
            <a:rPr lang="en-US" sz="2400" kern="1200" dirty="0"/>
            <a:t> must be everted and irrigated. </a:t>
          </a:r>
        </a:p>
      </dsp:txBody>
      <dsp:txXfrm>
        <a:off x="0" y="5047312"/>
        <a:ext cx="8229600" cy="90267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830FD-EB7E-4D18-B694-612244EA493E}">
      <dsp:nvSpPr>
        <dsp:cNvPr id="0" name=""/>
        <dsp:cNvSpPr/>
      </dsp:nvSpPr>
      <dsp:spPr>
        <a:xfrm>
          <a:off x="0" y="71"/>
          <a:ext cx="7056784" cy="523076"/>
        </a:xfrm>
        <a:prstGeom prst="roundRect">
          <a:avLst/>
        </a:prstGeom>
        <a:gradFill rotWithShape="0">
          <a:gsLst>
            <a:gs pos="0">
              <a:schemeClr val="accent1">
                <a:hueOff val="0"/>
                <a:satOff val="0"/>
                <a:lumOff val="0"/>
                <a:alphaOff val="0"/>
                <a:tint val="43000"/>
                <a:satMod val="165000"/>
              </a:schemeClr>
            </a:gs>
            <a:gs pos="55000">
              <a:schemeClr val="accent1">
                <a:hueOff val="0"/>
                <a:satOff val="0"/>
                <a:lumOff val="0"/>
                <a:alphaOff val="0"/>
                <a:tint val="83000"/>
                <a:satMod val="155000"/>
              </a:schemeClr>
            </a:gs>
            <a:gs pos="100000">
              <a:schemeClr val="accent1">
                <a:hueOff val="0"/>
                <a:satOff val="0"/>
                <a:lumOff val="0"/>
                <a:alphaOff val="0"/>
                <a:shade val="85000"/>
              </a:schemeClr>
            </a:gs>
          </a:gsLst>
          <a:path path="circle">
            <a:fillToRect l="-40000" t="-90000" r="140000" b="190000"/>
          </a:path>
        </a:gradFill>
        <a:ln>
          <a:noFill/>
        </a:ln>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accent1">
              <a:hueOff val="0"/>
              <a:satOff val="0"/>
              <a:lumOff val="0"/>
              <a:alphaOff val="0"/>
              <a:satMod val="115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t>Irrigation</a:t>
          </a:r>
          <a:endParaRPr lang="en-US" sz="3600" kern="1200" dirty="0"/>
        </a:p>
      </dsp:txBody>
      <dsp:txXfrm>
        <a:off x="25534" y="25605"/>
        <a:ext cx="7005716" cy="47200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E8B31-2188-4792-9AA5-F59E5BC2BAC2}">
      <dsp:nvSpPr>
        <dsp:cNvPr id="0" name=""/>
        <dsp:cNvSpPr/>
      </dsp:nvSpPr>
      <dsp:spPr>
        <a:xfrm>
          <a:off x="7317295" y="3732349"/>
          <a:ext cx="526197" cy="636178"/>
        </a:xfrm>
        <a:custGeom>
          <a:avLst/>
          <a:gdLst/>
          <a:ahLst/>
          <a:cxnLst/>
          <a:rect l="0" t="0" r="0" b="0"/>
          <a:pathLst>
            <a:path>
              <a:moveTo>
                <a:pt x="0" y="0"/>
              </a:moveTo>
              <a:lnTo>
                <a:pt x="0" y="551955"/>
              </a:lnTo>
              <a:lnTo>
                <a:pt x="526197" y="551955"/>
              </a:lnTo>
              <a:lnTo>
                <a:pt x="526197" y="63617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1953DD-89F3-4E10-BA50-8BF909ED1451}">
      <dsp:nvSpPr>
        <dsp:cNvPr id="0" name=""/>
        <dsp:cNvSpPr/>
      </dsp:nvSpPr>
      <dsp:spPr>
        <a:xfrm>
          <a:off x="6149697" y="3732349"/>
          <a:ext cx="1167598" cy="636178"/>
        </a:xfrm>
        <a:custGeom>
          <a:avLst/>
          <a:gdLst/>
          <a:ahLst/>
          <a:cxnLst/>
          <a:rect l="0" t="0" r="0" b="0"/>
          <a:pathLst>
            <a:path>
              <a:moveTo>
                <a:pt x="1167598" y="0"/>
              </a:moveTo>
              <a:lnTo>
                <a:pt x="1167598" y="551955"/>
              </a:lnTo>
              <a:lnTo>
                <a:pt x="0" y="551955"/>
              </a:lnTo>
              <a:lnTo>
                <a:pt x="0" y="63617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DD2C00-A361-47FF-BED6-B99F1F63E4B8}">
      <dsp:nvSpPr>
        <dsp:cNvPr id="0" name=""/>
        <dsp:cNvSpPr/>
      </dsp:nvSpPr>
      <dsp:spPr>
        <a:xfrm>
          <a:off x="4506285" y="3732349"/>
          <a:ext cx="2811010" cy="636184"/>
        </a:xfrm>
        <a:custGeom>
          <a:avLst/>
          <a:gdLst/>
          <a:ahLst/>
          <a:cxnLst/>
          <a:rect l="0" t="0" r="0" b="0"/>
          <a:pathLst>
            <a:path>
              <a:moveTo>
                <a:pt x="2811010" y="0"/>
              </a:moveTo>
              <a:lnTo>
                <a:pt x="2811010" y="551961"/>
              </a:lnTo>
              <a:lnTo>
                <a:pt x="0" y="551961"/>
              </a:lnTo>
              <a:lnTo>
                <a:pt x="0" y="63618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C801C2-0457-4C67-97AE-A75ED11D46F8}">
      <dsp:nvSpPr>
        <dsp:cNvPr id="0" name=""/>
        <dsp:cNvSpPr/>
      </dsp:nvSpPr>
      <dsp:spPr>
        <a:xfrm>
          <a:off x="5531748" y="2209539"/>
          <a:ext cx="1785547" cy="945496"/>
        </a:xfrm>
        <a:custGeom>
          <a:avLst/>
          <a:gdLst/>
          <a:ahLst/>
          <a:cxnLst/>
          <a:rect l="0" t="0" r="0" b="0"/>
          <a:pathLst>
            <a:path>
              <a:moveTo>
                <a:pt x="0" y="0"/>
              </a:moveTo>
              <a:lnTo>
                <a:pt x="0" y="861273"/>
              </a:lnTo>
              <a:lnTo>
                <a:pt x="1785547" y="861273"/>
              </a:lnTo>
              <a:lnTo>
                <a:pt x="1785547" y="945496"/>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F72794-400A-49F2-A561-C8995331D88A}">
      <dsp:nvSpPr>
        <dsp:cNvPr id="0" name=""/>
        <dsp:cNvSpPr/>
      </dsp:nvSpPr>
      <dsp:spPr>
        <a:xfrm>
          <a:off x="4882830" y="2209539"/>
          <a:ext cx="648918" cy="934856"/>
        </a:xfrm>
        <a:custGeom>
          <a:avLst/>
          <a:gdLst/>
          <a:ahLst/>
          <a:cxnLst/>
          <a:rect l="0" t="0" r="0" b="0"/>
          <a:pathLst>
            <a:path>
              <a:moveTo>
                <a:pt x="648918" y="0"/>
              </a:moveTo>
              <a:lnTo>
                <a:pt x="648918" y="850633"/>
              </a:lnTo>
              <a:lnTo>
                <a:pt x="0" y="850633"/>
              </a:lnTo>
              <a:lnTo>
                <a:pt x="0" y="934856"/>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E1BB08-0865-454C-B723-FB83FD3FB0D5}">
      <dsp:nvSpPr>
        <dsp:cNvPr id="0" name=""/>
        <dsp:cNvSpPr/>
      </dsp:nvSpPr>
      <dsp:spPr>
        <a:xfrm>
          <a:off x="3796369" y="1112977"/>
          <a:ext cx="1735378" cy="519249"/>
        </a:xfrm>
        <a:custGeom>
          <a:avLst/>
          <a:gdLst/>
          <a:ahLst/>
          <a:cxnLst/>
          <a:rect l="0" t="0" r="0" b="0"/>
          <a:pathLst>
            <a:path>
              <a:moveTo>
                <a:pt x="0" y="0"/>
              </a:moveTo>
              <a:lnTo>
                <a:pt x="0" y="435026"/>
              </a:lnTo>
              <a:lnTo>
                <a:pt x="1735378" y="435026"/>
              </a:lnTo>
              <a:lnTo>
                <a:pt x="1735378" y="51924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7050BA-8975-4886-B211-30B036189C91}">
      <dsp:nvSpPr>
        <dsp:cNvPr id="0" name=""/>
        <dsp:cNvSpPr/>
      </dsp:nvSpPr>
      <dsp:spPr>
        <a:xfrm>
          <a:off x="1786208" y="2209539"/>
          <a:ext cx="884653" cy="877599"/>
        </a:xfrm>
        <a:custGeom>
          <a:avLst/>
          <a:gdLst/>
          <a:ahLst/>
          <a:cxnLst/>
          <a:rect l="0" t="0" r="0" b="0"/>
          <a:pathLst>
            <a:path>
              <a:moveTo>
                <a:pt x="0" y="0"/>
              </a:moveTo>
              <a:lnTo>
                <a:pt x="0" y="793376"/>
              </a:lnTo>
              <a:lnTo>
                <a:pt x="884653" y="793376"/>
              </a:lnTo>
              <a:lnTo>
                <a:pt x="884653" y="87759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2E9B13-745E-4466-867E-4E5C1CE12C8A}">
      <dsp:nvSpPr>
        <dsp:cNvPr id="0" name=""/>
        <dsp:cNvSpPr/>
      </dsp:nvSpPr>
      <dsp:spPr>
        <a:xfrm>
          <a:off x="850869" y="2209539"/>
          <a:ext cx="935338" cy="877818"/>
        </a:xfrm>
        <a:custGeom>
          <a:avLst/>
          <a:gdLst/>
          <a:ahLst/>
          <a:cxnLst/>
          <a:rect l="0" t="0" r="0" b="0"/>
          <a:pathLst>
            <a:path>
              <a:moveTo>
                <a:pt x="935338" y="0"/>
              </a:moveTo>
              <a:lnTo>
                <a:pt x="935338" y="793595"/>
              </a:lnTo>
              <a:lnTo>
                <a:pt x="0" y="793595"/>
              </a:lnTo>
              <a:lnTo>
                <a:pt x="0" y="877818"/>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99712E-705C-4820-B6AC-4B70E5715C00}">
      <dsp:nvSpPr>
        <dsp:cNvPr id="0" name=""/>
        <dsp:cNvSpPr/>
      </dsp:nvSpPr>
      <dsp:spPr>
        <a:xfrm>
          <a:off x="1786208" y="1112977"/>
          <a:ext cx="2010161" cy="519249"/>
        </a:xfrm>
        <a:custGeom>
          <a:avLst/>
          <a:gdLst/>
          <a:ahLst/>
          <a:cxnLst/>
          <a:rect l="0" t="0" r="0" b="0"/>
          <a:pathLst>
            <a:path>
              <a:moveTo>
                <a:pt x="2010161" y="0"/>
              </a:moveTo>
              <a:lnTo>
                <a:pt x="2010161" y="435026"/>
              </a:lnTo>
              <a:lnTo>
                <a:pt x="0" y="435026"/>
              </a:lnTo>
              <a:lnTo>
                <a:pt x="0" y="51924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1F792F-BD6B-4B71-A996-DF645E706BA1}">
      <dsp:nvSpPr>
        <dsp:cNvPr id="0" name=""/>
        <dsp:cNvSpPr/>
      </dsp:nvSpPr>
      <dsp:spPr>
        <a:xfrm>
          <a:off x="3030825" y="-23959"/>
          <a:ext cx="1531087" cy="11369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E688CD-ADC5-41FC-BDC2-2500550E2570}">
      <dsp:nvSpPr>
        <dsp:cNvPr id="0" name=""/>
        <dsp:cNvSpPr/>
      </dsp:nvSpPr>
      <dsp:spPr>
        <a:xfrm>
          <a:off x="3131843" y="72007"/>
          <a:ext cx="1531087" cy="113693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N" sz="2000" b="1" kern="1200" dirty="0">
              <a:latin typeface="Times New Roman" pitchFamily="18" charset="0"/>
              <a:cs typeface="Times New Roman" pitchFamily="18" charset="0"/>
            </a:rPr>
            <a:t>EYE INJUR</a:t>
          </a:r>
          <a:r>
            <a:rPr lang="en-IN" sz="2000" kern="1200" dirty="0"/>
            <a:t>Y</a:t>
          </a:r>
          <a:endParaRPr lang="en-US" sz="2000" kern="1200" dirty="0"/>
        </a:p>
      </dsp:txBody>
      <dsp:txXfrm>
        <a:off x="3165143" y="105307"/>
        <a:ext cx="1464487" cy="1070336"/>
      </dsp:txXfrm>
    </dsp:sp>
    <dsp:sp modelId="{FF5B15A6-A1C0-44E0-8ACE-F72FFA813F95}">
      <dsp:nvSpPr>
        <dsp:cNvPr id="0" name=""/>
        <dsp:cNvSpPr/>
      </dsp:nvSpPr>
      <dsp:spPr>
        <a:xfrm>
          <a:off x="1158619" y="1632226"/>
          <a:ext cx="1255177"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882FDD-98C5-4847-B8EA-DDD3F931BABA}">
      <dsp:nvSpPr>
        <dsp:cNvPr id="0" name=""/>
        <dsp:cNvSpPr/>
      </dsp:nvSpPr>
      <dsp:spPr>
        <a:xfrm>
          <a:off x="1259636" y="1728193"/>
          <a:ext cx="1255177"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CLOSED GLOBE</a:t>
          </a:r>
          <a:endParaRPr lang="en-US" sz="1800" b="1" kern="1200" dirty="0">
            <a:latin typeface="Times New Roman" pitchFamily="18" charset="0"/>
            <a:cs typeface="Times New Roman" pitchFamily="18" charset="0"/>
          </a:endParaRPr>
        </a:p>
      </dsp:txBody>
      <dsp:txXfrm>
        <a:off x="1276545" y="1745102"/>
        <a:ext cx="1221359" cy="543494"/>
      </dsp:txXfrm>
    </dsp:sp>
    <dsp:sp modelId="{3D8FA86C-D6E0-42FB-9705-7D29C113681E}">
      <dsp:nvSpPr>
        <dsp:cNvPr id="0" name=""/>
        <dsp:cNvSpPr/>
      </dsp:nvSpPr>
      <dsp:spPr>
        <a:xfrm>
          <a:off x="51605" y="3087357"/>
          <a:ext cx="1598528"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DD10EA-E8C3-4DD0-82D9-56E05B2BD6DD}">
      <dsp:nvSpPr>
        <dsp:cNvPr id="0" name=""/>
        <dsp:cNvSpPr/>
      </dsp:nvSpPr>
      <dsp:spPr>
        <a:xfrm>
          <a:off x="152622" y="3183324"/>
          <a:ext cx="1598528"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CONTUSION</a:t>
          </a:r>
          <a:endParaRPr lang="en-US" sz="1800" b="1" kern="1200" dirty="0">
            <a:latin typeface="Times New Roman" pitchFamily="18" charset="0"/>
            <a:cs typeface="Times New Roman" pitchFamily="18" charset="0"/>
          </a:endParaRPr>
        </a:p>
      </dsp:txBody>
      <dsp:txXfrm>
        <a:off x="169531" y="3200233"/>
        <a:ext cx="1564710" cy="543494"/>
      </dsp:txXfrm>
    </dsp:sp>
    <dsp:sp modelId="{C94EF259-8F17-4585-A09C-A80A764DA3EF}">
      <dsp:nvSpPr>
        <dsp:cNvPr id="0" name=""/>
        <dsp:cNvSpPr/>
      </dsp:nvSpPr>
      <dsp:spPr>
        <a:xfrm>
          <a:off x="1789582" y="3087138"/>
          <a:ext cx="1762558" cy="97678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9BBB22-B727-4961-8D32-3B4A50EAA592}">
      <dsp:nvSpPr>
        <dsp:cNvPr id="0" name=""/>
        <dsp:cNvSpPr/>
      </dsp:nvSpPr>
      <dsp:spPr>
        <a:xfrm>
          <a:off x="1890599" y="3183104"/>
          <a:ext cx="1762558" cy="97678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LAMELLAR LACERATION</a:t>
          </a:r>
          <a:endParaRPr lang="en-US" sz="1800" b="1" kern="1200" dirty="0">
            <a:latin typeface="Times New Roman" pitchFamily="18" charset="0"/>
            <a:cs typeface="Times New Roman" pitchFamily="18" charset="0"/>
          </a:endParaRPr>
        </a:p>
      </dsp:txBody>
      <dsp:txXfrm>
        <a:off x="1919208" y="3211713"/>
        <a:ext cx="1705340" cy="919566"/>
      </dsp:txXfrm>
    </dsp:sp>
    <dsp:sp modelId="{279D6CD5-A757-4B4A-8553-2A3420A72E1D}">
      <dsp:nvSpPr>
        <dsp:cNvPr id="0" name=""/>
        <dsp:cNvSpPr/>
      </dsp:nvSpPr>
      <dsp:spPr>
        <a:xfrm>
          <a:off x="4831027" y="1632226"/>
          <a:ext cx="1401442"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132A58-EA35-4D32-9E84-0D660BCDB3D4}">
      <dsp:nvSpPr>
        <dsp:cNvPr id="0" name=""/>
        <dsp:cNvSpPr/>
      </dsp:nvSpPr>
      <dsp:spPr>
        <a:xfrm>
          <a:off x="4932044" y="1728193"/>
          <a:ext cx="1401442"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OPEN GLOBE</a:t>
          </a:r>
          <a:endParaRPr lang="en-US" sz="1800" b="1" kern="1200" dirty="0">
            <a:latin typeface="Times New Roman" pitchFamily="18" charset="0"/>
            <a:cs typeface="Times New Roman" pitchFamily="18" charset="0"/>
          </a:endParaRPr>
        </a:p>
      </dsp:txBody>
      <dsp:txXfrm>
        <a:off x="4948953" y="1745102"/>
        <a:ext cx="1367624" cy="543494"/>
      </dsp:txXfrm>
    </dsp:sp>
    <dsp:sp modelId="{95C6BFB0-EAE0-4487-AEE9-076BF8AFE5E7}">
      <dsp:nvSpPr>
        <dsp:cNvPr id="0" name=""/>
        <dsp:cNvSpPr/>
      </dsp:nvSpPr>
      <dsp:spPr>
        <a:xfrm>
          <a:off x="4110944" y="3144396"/>
          <a:ext cx="1543770" cy="6215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8059AE-37E1-470D-A629-369AC1891498}">
      <dsp:nvSpPr>
        <dsp:cNvPr id="0" name=""/>
        <dsp:cNvSpPr/>
      </dsp:nvSpPr>
      <dsp:spPr>
        <a:xfrm>
          <a:off x="4211961" y="3240362"/>
          <a:ext cx="1543770" cy="62159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RUPTURE BLUNT TRAUMA</a:t>
          </a:r>
          <a:endParaRPr lang="en-US" sz="1800" b="1" kern="1200" dirty="0">
            <a:latin typeface="Times New Roman" pitchFamily="18" charset="0"/>
            <a:cs typeface="Times New Roman" pitchFamily="18" charset="0"/>
          </a:endParaRPr>
        </a:p>
      </dsp:txBody>
      <dsp:txXfrm>
        <a:off x="4230167" y="3258568"/>
        <a:ext cx="1507358" cy="585180"/>
      </dsp:txXfrm>
    </dsp:sp>
    <dsp:sp modelId="{6D1534AA-4864-41A9-A52C-2D05ADE45790}">
      <dsp:nvSpPr>
        <dsp:cNvPr id="0" name=""/>
        <dsp:cNvSpPr/>
      </dsp:nvSpPr>
      <dsp:spPr>
        <a:xfrm>
          <a:off x="6346210" y="3155036"/>
          <a:ext cx="1942170"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FECDA8-ACA9-4562-90C4-755AE2E33227}">
      <dsp:nvSpPr>
        <dsp:cNvPr id="0" name=""/>
        <dsp:cNvSpPr/>
      </dsp:nvSpPr>
      <dsp:spPr>
        <a:xfrm>
          <a:off x="6447227" y="3251002"/>
          <a:ext cx="1942170"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t>LACERATION</a:t>
          </a:r>
          <a:endParaRPr lang="en-US" sz="1800" b="1" kern="1200" dirty="0"/>
        </a:p>
      </dsp:txBody>
      <dsp:txXfrm>
        <a:off x="6464136" y="3267911"/>
        <a:ext cx="1908352" cy="543494"/>
      </dsp:txXfrm>
    </dsp:sp>
    <dsp:sp modelId="{7B2B11F3-E757-4D99-95BB-15C3B0DE705E}">
      <dsp:nvSpPr>
        <dsp:cNvPr id="0" name=""/>
        <dsp:cNvSpPr/>
      </dsp:nvSpPr>
      <dsp:spPr>
        <a:xfrm>
          <a:off x="3606882" y="4368533"/>
          <a:ext cx="1798806"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4EF296-BA47-488D-B8B4-48C02CB7BF40}">
      <dsp:nvSpPr>
        <dsp:cNvPr id="0" name=""/>
        <dsp:cNvSpPr/>
      </dsp:nvSpPr>
      <dsp:spPr>
        <a:xfrm>
          <a:off x="3707899" y="4464499"/>
          <a:ext cx="1798806"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PENETRATING INJUR</a:t>
          </a:r>
          <a:r>
            <a:rPr lang="en-IN" sz="1800" b="1" kern="1200" dirty="0"/>
            <a:t>Y</a:t>
          </a:r>
          <a:endParaRPr lang="en-US" sz="1800" b="1" kern="1200" dirty="0"/>
        </a:p>
      </dsp:txBody>
      <dsp:txXfrm>
        <a:off x="3724808" y="4481408"/>
        <a:ext cx="1764988" cy="543494"/>
      </dsp:txXfrm>
    </dsp:sp>
    <dsp:sp modelId="{113600BE-9B32-48C5-A7BB-C1468F1C1F03}">
      <dsp:nvSpPr>
        <dsp:cNvPr id="0" name=""/>
        <dsp:cNvSpPr/>
      </dsp:nvSpPr>
      <dsp:spPr>
        <a:xfrm>
          <a:off x="5695120" y="4368527"/>
          <a:ext cx="909153"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08ED0A-DEB0-4025-BA80-A786686B77D4}">
      <dsp:nvSpPr>
        <dsp:cNvPr id="0" name=""/>
        <dsp:cNvSpPr/>
      </dsp:nvSpPr>
      <dsp:spPr>
        <a:xfrm>
          <a:off x="5796137" y="4464493"/>
          <a:ext cx="909153"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IOFB</a:t>
          </a:r>
          <a:endParaRPr lang="en-US" sz="1800" b="1" kern="1200" dirty="0">
            <a:latin typeface="Times New Roman" pitchFamily="18" charset="0"/>
            <a:cs typeface="Times New Roman" pitchFamily="18" charset="0"/>
          </a:endParaRPr>
        </a:p>
      </dsp:txBody>
      <dsp:txXfrm>
        <a:off x="5813046" y="4481402"/>
        <a:ext cx="875335" cy="543494"/>
      </dsp:txXfrm>
    </dsp:sp>
    <dsp:sp modelId="{1E073795-7754-481B-BF69-8359927EADC1}">
      <dsp:nvSpPr>
        <dsp:cNvPr id="0" name=""/>
        <dsp:cNvSpPr/>
      </dsp:nvSpPr>
      <dsp:spPr>
        <a:xfrm>
          <a:off x="6847247" y="4368527"/>
          <a:ext cx="1992492" cy="5773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68259-0C64-4EDD-AA22-0272DD410D0E}">
      <dsp:nvSpPr>
        <dsp:cNvPr id="0" name=""/>
        <dsp:cNvSpPr/>
      </dsp:nvSpPr>
      <dsp:spPr>
        <a:xfrm>
          <a:off x="6948264" y="4464493"/>
          <a:ext cx="1992492" cy="5773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Times New Roman" pitchFamily="18" charset="0"/>
              <a:cs typeface="Times New Roman" pitchFamily="18" charset="0"/>
            </a:rPr>
            <a:t>PERFORATING</a:t>
          </a:r>
          <a:endParaRPr lang="en-US" sz="1800" b="1" kern="1200" dirty="0">
            <a:latin typeface="Times New Roman" pitchFamily="18" charset="0"/>
            <a:cs typeface="Times New Roman" pitchFamily="18" charset="0"/>
          </a:endParaRPr>
        </a:p>
      </dsp:txBody>
      <dsp:txXfrm>
        <a:off x="6965173" y="4481402"/>
        <a:ext cx="1958674" cy="54349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B2B56-982D-4431-B387-E15972656F2E}">
      <dsp:nvSpPr>
        <dsp:cNvPr id="0" name=""/>
        <dsp:cNvSpPr/>
      </dsp:nvSpPr>
      <dsp:spPr>
        <a:xfrm>
          <a:off x="0" y="291911"/>
          <a:ext cx="7864857" cy="115830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DEFINITION:-</a:t>
          </a:r>
          <a:endParaRPr lang="en-US" sz="2200" kern="1200"/>
        </a:p>
      </dsp:txBody>
      <dsp:txXfrm>
        <a:off x="56544" y="348455"/>
        <a:ext cx="7751769" cy="1045212"/>
      </dsp:txXfrm>
    </dsp:sp>
    <dsp:sp modelId="{DEB79A65-88E9-42FF-A279-62B2E268DFF3}">
      <dsp:nvSpPr>
        <dsp:cNvPr id="0" name=""/>
        <dsp:cNvSpPr/>
      </dsp:nvSpPr>
      <dsp:spPr>
        <a:xfrm>
          <a:off x="0" y="1513571"/>
          <a:ext cx="7864857" cy="115830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Central retinal arterial occlusion is an ophthalmic emergency characterized by the sudden blockage of the central retinal artery, the primary blood vessel supplying the retina. </a:t>
          </a:r>
          <a:endParaRPr lang="en-US" sz="2200" kern="1200"/>
        </a:p>
      </dsp:txBody>
      <dsp:txXfrm>
        <a:off x="56544" y="1570115"/>
        <a:ext cx="7751769" cy="1045212"/>
      </dsp:txXfrm>
    </dsp:sp>
    <dsp:sp modelId="{23BBF3C4-6BE6-4DB5-A45B-86C1D7D85549}">
      <dsp:nvSpPr>
        <dsp:cNvPr id="0" name=""/>
        <dsp:cNvSpPr/>
      </dsp:nvSpPr>
      <dsp:spPr>
        <a:xfrm>
          <a:off x="0" y="2735231"/>
          <a:ext cx="7864857" cy="115830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This occlusion leads to rapid ,painless and severe vision loss in the affected eye.</a:t>
          </a:r>
          <a:endParaRPr lang="en-US" sz="2200" kern="1200"/>
        </a:p>
      </dsp:txBody>
      <dsp:txXfrm>
        <a:off x="56544" y="2791775"/>
        <a:ext cx="7751769" cy="1045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E01CB-B961-4DC3-BBAD-8A28DA9B575D}" type="datetimeFigureOut">
              <a:rPr lang="en-US" smtClean="0"/>
              <a:t>5/31/2025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DC19C-C897-4262-8F60-D48AC0B267F5}" type="slidenum">
              <a:rPr lang="en-US" smtClean="0"/>
              <a:t>‹#›</a:t>
            </a:fld>
            <a:endParaRPr lang="en-US"/>
          </a:p>
        </p:txBody>
      </p:sp>
    </p:spTree>
    <p:extLst>
      <p:ext uri="{BB962C8B-B14F-4D97-AF65-F5344CB8AC3E}">
        <p14:creationId xmlns:p14="http://schemas.microsoft.com/office/powerpoint/2010/main" val="1585026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0DC19C-C897-4262-8F60-D48AC0B267F5}" type="slidenum">
              <a:rPr lang="en-US" smtClean="0"/>
              <a:t>2</a:t>
            </a:fld>
            <a:endParaRPr lang="en-US"/>
          </a:p>
        </p:txBody>
      </p:sp>
    </p:spTree>
    <p:extLst>
      <p:ext uri="{BB962C8B-B14F-4D97-AF65-F5344CB8AC3E}">
        <p14:creationId xmlns:p14="http://schemas.microsoft.com/office/powerpoint/2010/main" val="3754767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13da4be58d60d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13da4be58d60d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7c152d3ac181553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7c152d3ac18155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13da4be58d60d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13da4be58d60d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7c152d3ac181553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7c152d3ac18155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500d29e80ba30db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500d29e80ba30db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7d811a4de66fa8f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7d811a4de66fa8f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67b3833c17e10c7f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67b3833c17e10c7f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67b3833c17e10c7f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67b3833c17e10c7f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bba984c0a606b0b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bba984c0a606b0b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5f937d3fe575c3d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15f937d3fe575c3d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020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5f937d3fe575c3d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5f937d3fe575c3d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0301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094f8b3af4d521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094f8b3af4d52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6057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6094f8b3af4d521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6094f8b3af4d52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9291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90CEE779-59F4-4C52-848B-C37D8DCB42A6}" type="datetimeFigureOut">
              <a:rPr lang="en-US" smtClean="0"/>
              <a:pPr/>
              <a:t>5/31/2025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E8CFB5BE-6CF2-4FEB-895F-82AF4F4F16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CEE779-59F4-4C52-848B-C37D8DCB42A6}" type="datetimeFigureOut">
              <a:rPr lang="en-US" smtClean="0"/>
              <a:pPr/>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0CEE779-59F4-4C52-848B-C37D8DCB42A6}" type="datetimeFigureOut">
              <a:rPr lang="en-US" smtClean="0"/>
              <a:pPr/>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0CEE779-59F4-4C52-848B-C37D8DCB42A6}" type="datetimeFigureOut">
              <a:rPr lang="en-US" smtClean="0"/>
              <a:pPr/>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90CEE779-59F4-4C52-848B-C37D8DCB42A6}" type="datetimeFigureOut">
              <a:rPr lang="en-US" smtClean="0"/>
              <a:pPr/>
              <a:t>5/31/2025</a:t>
            </a:fld>
            <a:endParaRPr lang="en-US"/>
          </a:p>
        </p:txBody>
      </p:sp>
      <p:sp>
        <p:nvSpPr>
          <p:cNvPr id="27" name="Slide Number Placeholder 26"/>
          <p:cNvSpPr>
            <a:spLocks noGrp="1"/>
          </p:cNvSpPr>
          <p:nvPr>
            <p:ph type="sldNum" sz="quarter" idx="11"/>
          </p:nvPr>
        </p:nvSpPr>
        <p:spPr/>
        <p:txBody>
          <a:bodyPr rtlCol="0"/>
          <a:lstStyle/>
          <a:p>
            <a:fld id="{E8CFB5BE-6CF2-4FEB-895F-82AF4F4F169C}"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90CEE779-59F4-4C52-848B-C37D8DCB42A6}" type="datetimeFigureOut">
              <a:rPr lang="en-US" smtClean="0"/>
              <a:pPr/>
              <a:t>5/31/2025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E8CFB5BE-6CF2-4FEB-895F-82AF4F4F16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CEE779-59F4-4C52-848B-C37D8DCB42A6}" type="datetimeFigureOut">
              <a:rPr lang="en-US" smtClean="0"/>
              <a:pPr/>
              <a:t>5/31/2025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0CEE779-59F4-4C52-848B-C37D8DCB42A6}" type="datetimeFigureOut">
              <a:rPr lang="en-US" smtClean="0"/>
              <a:pPr/>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0CEE779-59F4-4C52-848B-C37D8DCB42A6}" type="datetimeFigureOut">
              <a:rPr lang="en-US" smtClean="0"/>
              <a:pPr/>
              <a:t>5/31/2025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CEE779-59F4-4C52-848B-C37D8DCB42A6}" type="datetimeFigureOut">
              <a:rPr lang="en-US" smtClean="0"/>
              <a:pPr/>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CEE779-59F4-4C52-848B-C37D8DCB42A6}" type="datetimeFigureOut">
              <a:rPr lang="en-US" smtClean="0"/>
              <a:pPr/>
              <a:t>5/31/2025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FB5BE-6CF2-4FEB-895F-82AF4F4F169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cxnSp>
        <p:nvCxnSpPr>
          <p:cNvPr id="21" name="Google Shape;21;p4"/>
          <p:cNvCxnSpPr/>
          <p:nvPr/>
        </p:nvCxnSpPr>
        <p:spPr>
          <a:xfrm>
            <a:off x="492563" y="1680379"/>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610700"/>
            <a:ext cx="8368200" cy="9148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986432"/>
            <a:ext cx="8368200" cy="410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4202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cxnSp>
        <p:nvCxnSpPr>
          <p:cNvPr id="26" name="Google Shape;26;p5"/>
          <p:cNvCxnSpPr/>
          <p:nvPr/>
        </p:nvCxnSpPr>
        <p:spPr>
          <a:xfrm>
            <a:off x="492563" y="1680379"/>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610700"/>
            <a:ext cx="8368200" cy="9148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986433"/>
            <a:ext cx="3999900" cy="410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986433"/>
            <a:ext cx="3999900" cy="410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8521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913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0CEE779-59F4-4C52-848B-C37D8DCB42A6}" type="datetimeFigureOut">
              <a:rPr lang="en-US" smtClean="0"/>
              <a:pPr/>
              <a:t>5/31/2025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E8CFB5BE-6CF2-4FEB-895F-82AF4F4F16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8.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17.xml"/><Relationship Id="rId7" Type="http://schemas.microsoft.com/office/2007/relationships/diagramDrawing" Target="../diagrams/drawing17.xml"/><Relationship Id="rId12"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7.xml"/><Relationship Id="rId11" Type="http://schemas.openxmlformats.org/officeDocument/2006/relationships/image" Target="../media/image9.jpg"/><Relationship Id="rId5" Type="http://schemas.openxmlformats.org/officeDocument/2006/relationships/diagramQuickStyle" Target="../diagrams/quickStyle17.xml"/><Relationship Id="rId10" Type="http://schemas.openxmlformats.org/officeDocument/2006/relationships/image" Target="../media/image8.jpg"/><Relationship Id="rId4" Type="http://schemas.openxmlformats.org/officeDocument/2006/relationships/diagramLayout" Target="../diagrams/layout17.xml"/><Relationship Id="rId9" Type="http://schemas.openxmlformats.org/officeDocument/2006/relationships/image" Target="../media/image7.jp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8.xml"/><Relationship Id="rId7" Type="http://schemas.microsoft.com/office/2007/relationships/diagramDrawing" Target="../diagrams/drawing18.xml"/><Relationship Id="rId12"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8.xml"/><Relationship Id="rId11" Type="http://schemas.openxmlformats.org/officeDocument/2006/relationships/image" Target="../media/image14.jpg"/><Relationship Id="rId5" Type="http://schemas.openxmlformats.org/officeDocument/2006/relationships/diagramQuickStyle" Target="../diagrams/quickStyle18.xml"/><Relationship Id="rId10" Type="http://schemas.openxmlformats.org/officeDocument/2006/relationships/image" Target="../media/image13.jpg"/><Relationship Id="rId4" Type="http://schemas.openxmlformats.org/officeDocument/2006/relationships/diagramLayout" Target="../diagrams/layout18.xml"/><Relationship Id="rId9"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image" Target="../media/image18.png"/><Relationship Id="rId7" Type="http://schemas.openxmlformats.org/officeDocument/2006/relationships/diagramQuickStyle" Target="../diagrams/quickStyle2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Layout" Target="../diagrams/layout21.xml"/><Relationship Id="rId5" Type="http://schemas.openxmlformats.org/officeDocument/2006/relationships/diagramData" Target="../diagrams/data21.xml"/><Relationship Id="rId4" Type="http://schemas.openxmlformats.org/officeDocument/2006/relationships/image" Target="../media/image19.jpg"/><Relationship Id="rId9" Type="http://schemas.microsoft.com/office/2007/relationships/diagramDrawing" Target="../diagrams/drawing2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14.xml"/><Relationship Id="rId4" Type="http://schemas.openxmlformats.org/officeDocument/2006/relationships/image" Target="../media/image64.jpg"/></Relationships>
</file>

<file path=ppt/slides/_rels/slide8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hyperlink" Target="https://www.elsevier.com/books/retina/ryan/978-0-323-02598-0" TargetMode="Externa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hyperlink" Target="https://eyewiki.org/Exudative_Retinal_Detachment" TargetMode="Externa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hyperlink" Target="https://en.wikipedia.org/wiki/Cataract_surgery" TargetMode="External"/><Relationship Id="rId2" Type="http://schemas.openxmlformats.org/officeDocument/2006/relationships/hyperlink" Target="https://en.wikipedia.org/wiki/Myopia" TargetMode="External"/><Relationship Id="rId1" Type="http://schemas.openxmlformats.org/officeDocument/2006/relationships/slideLayout" Target="../slideLayouts/slideLayout1.xml"/><Relationship Id="rId5" Type="http://schemas.openxmlformats.org/officeDocument/2006/relationships/hyperlink" Target="https://en.wikipedia.org/wiki/Retinal_detachment#cite_note-:11-7" TargetMode="External"/><Relationship Id="rId4" Type="http://schemas.openxmlformats.org/officeDocument/2006/relationships/hyperlink" Target="https://en.wikipedia.org/wiki/Uveitis"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en.wikipedia.org/wiki/Retinal_tuft" TargetMode="External"/><Relationship Id="rId2" Type="http://schemas.openxmlformats.org/officeDocument/2006/relationships/hyperlink" Target="https://en.wikipedia.org/wiki/Lattice_degeneration" TargetMode="Externa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hyperlink" Target="https://en.wikipedia.org/wiki/Ophthalmoscopy" TargetMode="External"/><Relationship Id="rId2" Type="http://schemas.openxmlformats.org/officeDocument/2006/relationships/hyperlink" Target="https://en.wikipedia.org/wiki/Dilated_fundus_examination" TargetMode="External"/><Relationship Id="rId1" Type="http://schemas.openxmlformats.org/officeDocument/2006/relationships/slideLayout" Target="../slideLayouts/slideLayout1.xml"/><Relationship Id="rId6" Type="http://schemas.openxmlformats.org/officeDocument/2006/relationships/hyperlink" Target="https://en.wikipedia.org/wiki/Optical_coherence_tomography" TargetMode="External"/><Relationship Id="rId5" Type="http://schemas.openxmlformats.org/officeDocument/2006/relationships/hyperlink" Target="https://en.wikipedia.org/wiki/B-scan_ultrasonography" TargetMode="External"/><Relationship Id="rId4" Type="http://schemas.openxmlformats.org/officeDocument/2006/relationships/hyperlink" Target="https://en.wikipedia.org/wiki/Fundus_photography" TargetMode="External"/></Relationships>
</file>

<file path=ppt/slides/_rels/slide150.xml.rels><?xml version="1.0" encoding="UTF-8" standalone="yes"?>
<Relationships xmlns="http://schemas.openxmlformats.org/package/2006/relationships"><Relationship Id="rId2" Type="http://schemas.openxmlformats.org/officeDocument/2006/relationships/hyperlink" Target="https://en.wikipedia.org/wiki/Retinal_detachment#cite_note-:1-8" TargetMode="Externa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hyperlink" Target="https://en.wikipedia.org/wiki/Laser_coagulation" TargetMode="External"/><Relationship Id="rId2" Type="http://schemas.openxmlformats.org/officeDocument/2006/relationships/hyperlink" Target="https://en.wikipedia.org/wiki/Cryotherapy" TargetMode="Externa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hyperlink" Target="https://en.wikipedia.org/wiki/Proliferative_vitreoretinopathy" TargetMode="External"/><Relationship Id="rId2" Type="http://schemas.openxmlformats.org/officeDocument/2006/relationships/hyperlink" Target="https://en.wikipedia.org/wiki/Vitrectomy" TargetMode="External"/><Relationship Id="rId1" Type="http://schemas.openxmlformats.org/officeDocument/2006/relationships/slideLayout" Target="../slideLayouts/slideLayout1.xml"/><Relationship Id="rId4" Type="http://schemas.openxmlformats.org/officeDocument/2006/relationships/hyperlink" Target="https://en.wikipedia.org/wiki/Silicone_oil"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hyperlink" Target="https://en.wikipedia.org/wiki/Sclera" TargetMode="External"/><Relationship Id="rId2" Type="http://schemas.openxmlformats.org/officeDocument/2006/relationships/hyperlink" Target="https://en.wikipedia.org/wiki/Scleral_buckle" TargetMode="External"/><Relationship Id="rId1" Type="http://schemas.openxmlformats.org/officeDocument/2006/relationships/slideLayout" Target="../slideLayouts/slideLayout1.xml"/><Relationship Id="rId4" Type="http://schemas.openxmlformats.org/officeDocument/2006/relationships/hyperlink" Target="https://en.wikipedia.org/wiki/Cryotherapy" TargetMode="External"/></Relationships>
</file>

<file path=ppt/slides/_rels/slide15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hyperlink" Target="https://en.wikipedia.org/wiki/Macula" TargetMode="Externa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8" Type="http://schemas.openxmlformats.org/officeDocument/2006/relationships/hyperlink" Target="https://en.wikipedia.org/wiki/Contact_sport" TargetMode="External"/><Relationship Id="rId3" Type="http://schemas.openxmlformats.org/officeDocument/2006/relationships/hyperlink" Target="https://en.wikipedia.org/wiki/Cataract_surgery" TargetMode="External"/><Relationship Id="rId7" Type="http://schemas.openxmlformats.org/officeDocument/2006/relationships/hyperlink" Target="https://en.wikipedia.org/wiki/Cryotherapy" TargetMode="External"/><Relationship Id="rId2" Type="http://schemas.openxmlformats.org/officeDocument/2006/relationships/hyperlink" Target="https://en.wikipedia.org/wiki/Myopia" TargetMode="External"/><Relationship Id="rId1" Type="http://schemas.openxmlformats.org/officeDocument/2006/relationships/slideLayout" Target="../slideLayouts/slideLayout1.xml"/><Relationship Id="rId6" Type="http://schemas.openxmlformats.org/officeDocument/2006/relationships/hyperlink" Target="https://en.wikipedia.org/wiki/Laser_coagulation" TargetMode="External"/><Relationship Id="rId5" Type="http://schemas.openxmlformats.org/officeDocument/2006/relationships/hyperlink" Target="https://en.wikipedia.org/wiki/Posterior_vitreous_detachment" TargetMode="External"/><Relationship Id="rId4" Type="http://schemas.openxmlformats.org/officeDocument/2006/relationships/hyperlink" Target="https://en.wikipedia.org/wiki/Lattice_degeneration" TargetMode="External"/><Relationship Id="rId9" Type="http://schemas.openxmlformats.org/officeDocument/2006/relationships/hyperlink" Target="https://en.wikipedia.org/wiki/Eye_protection" TargetMode="External"/></Relationships>
</file>

<file path=ppt/slides/_rels/slide15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0"/>
            <a:ext cx="8964488" cy="3717032"/>
          </a:xfrm>
        </p:spPr>
        <p:txBody>
          <a:bodyPr/>
          <a:lstStyle/>
          <a:p>
            <a:r>
              <a:rPr lang="en-IN" b="1" dirty="0">
                <a:latin typeface="Times New Roman" pitchFamily="18" charset="0"/>
                <a:cs typeface="Times New Roman" pitchFamily="18" charset="0"/>
              </a:rPr>
              <a:t>OPHTHALMIC EMERGENCIES</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3899938"/>
            <a:ext cx="8686800" cy="2337374"/>
          </a:xfrm>
        </p:spPr>
        <p:txBody>
          <a:bodyPr/>
          <a:lstStyle/>
          <a:p>
            <a:endParaRPr lang="en-IN" dirty="0"/>
          </a:p>
          <a:p>
            <a:pPr algn="ctr"/>
            <a:r>
              <a:rPr lang="en-IN" dirty="0">
                <a:latin typeface="Times New Roman" pitchFamily="18" charset="0"/>
                <a:cs typeface="Times New Roman" pitchFamily="18" charset="0"/>
              </a:rPr>
              <a:t>            </a:t>
            </a:r>
          </a:p>
          <a:p>
            <a:pPr algn="ctr"/>
            <a:r>
              <a:rPr lang="en-IN" dirty="0">
                <a:latin typeface="Times New Roman" pitchFamily="18" charset="0"/>
                <a:cs typeface="Times New Roman" pitchFamily="18" charset="0"/>
              </a:rPr>
              <a:t>PRESENTED BY-</a:t>
            </a:r>
          </a:p>
          <a:p>
            <a:pPr algn="ctr"/>
            <a:r>
              <a:rPr lang="en-IN" dirty="0">
                <a:latin typeface="Times New Roman" pitchFamily="18" charset="0"/>
                <a:cs typeface="Times New Roman" pitchFamily="18" charset="0"/>
              </a:rPr>
              <a:t>           DEPARTMENT OF OPHTHALMOLOGY</a:t>
            </a:r>
          </a:p>
          <a:p>
            <a:r>
              <a:rPr lang="en-IN"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0" y="764704"/>
            <a:ext cx="9144000" cy="201622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47A3044-D0EA-1F65-3DDB-618381B1720E}"/>
              </a:ext>
            </a:extLst>
          </p:cNvPr>
          <p:cNvGraphicFramePr/>
          <p:nvPr>
            <p:extLst>
              <p:ext uri="{D42A27DB-BD31-4B8C-83A1-F6EECF244321}">
                <p14:modId xmlns:p14="http://schemas.microsoft.com/office/powerpoint/2010/main" val="1060005331"/>
              </p:ext>
            </p:extLst>
          </p:nvPr>
        </p:nvGraphicFramePr>
        <p:xfrm>
          <a:off x="539552" y="548680"/>
          <a:ext cx="8229600" cy="106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457200" y="2204864"/>
            <a:ext cx="8229600" cy="4248472"/>
          </a:xfrm>
        </p:spPr>
        <p:txBody>
          <a:bodyPr>
            <a:normAutofit/>
          </a:bodyPr>
          <a:lstStyle/>
          <a:p>
            <a:r>
              <a:rPr lang="en-IN" sz="2400" dirty="0">
                <a:latin typeface="Times New Roman" pitchFamily="18" charset="0"/>
                <a:cs typeface="Times New Roman" pitchFamily="18" charset="0"/>
              </a:rPr>
              <a:t>An ocular emergency is a condition that can cause a sudden loss of or decrease in a person’s vision.</a:t>
            </a:r>
            <a:endParaRPr lang="en-US" sz="2400" dirty="0">
              <a:latin typeface="Times New Roman" pitchFamily="18" charset="0"/>
              <a:cs typeface="Times New Roman" pitchFamily="18" charset="0"/>
            </a:endParaRPr>
          </a:p>
          <a:p>
            <a:pPr algn="ctr">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Emergencies in ophthalmology can be of various kinds, ranging from trauma cases to acute eye inflammations.</a:t>
            </a:r>
          </a:p>
          <a:p>
            <a:pPr marL="109728" indent="0">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Early and appropriate management can reduce morbidity and complications.</a:t>
            </a:r>
          </a:p>
          <a:p>
            <a:endParaRPr lang="en-US" sz="2400" dirty="0"/>
          </a:p>
          <a:p>
            <a:endParaRPr lang="en-US" sz="2400" dirty="0"/>
          </a:p>
          <a:p>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C87ADA7-AC32-C1BD-0224-B3DDE50D47A3}"/>
              </a:ext>
            </a:extLst>
          </p:cNvPr>
          <p:cNvGraphicFramePr/>
          <p:nvPr>
            <p:extLst>
              <p:ext uri="{D42A27DB-BD31-4B8C-83A1-F6EECF244321}">
                <p14:modId xmlns:p14="http://schemas.microsoft.com/office/powerpoint/2010/main" val="1789480175"/>
              </p:ext>
            </p:extLst>
          </p:nvPr>
        </p:nvGraphicFramePr>
        <p:xfrm>
          <a:off x="611560" y="655464"/>
          <a:ext cx="8229600" cy="1224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CBE4F20B-4A69-0B25-09EF-72723CD941A3}"/>
              </a:ext>
            </a:extLst>
          </p:cNvPr>
          <p:cNvGraphicFramePr/>
          <p:nvPr>
            <p:extLst>
              <p:ext uri="{D42A27DB-BD31-4B8C-83A1-F6EECF244321}">
                <p14:modId xmlns:p14="http://schemas.microsoft.com/office/powerpoint/2010/main" val="835534567"/>
              </p:ext>
            </p:extLst>
          </p:nvPr>
        </p:nvGraphicFramePr>
        <p:xfrm>
          <a:off x="1763688" y="2276872"/>
          <a:ext cx="5987009" cy="36319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55297-5862-F33B-4612-42726D062B5A}"/>
              </a:ext>
            </a:extLst>
          </p:cNvPr>
          <p:cNvSpPr>
            <a:spLocks noGrp="1"/>
          </p:cNvSpPr>
          <p:nvPr>
            <p:ph idx="1"/>
          </p:nvPr>
        </p:nvSpPr>
        <p:spPr>
          <a:xfrm>
            <a:off x="457200" y="1758110"/>
            <a:ext cx="8229600" cy="648072"/>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222222"/>
                </a:solidFill>
                <a:effectLst/>
                <a:latin typeface="+mj-lt"/>
                <a:cs typeface="Arial" panose="020B0604020202020204" pitchFamily="34" charset="0"/>
              </a:rPr>
              <a:t>(Therapy should be instituted within minutes)</a:t>
            </a:r>
          </a:p>
          <a:p>
            <a:endParaRPr lang="en-US" dirty="0">
              <a:latin typeface="+mj-lt"/>
            </a:endParaRPr>
          </a:p>
        </p:txBody>
      </p:sp>
      <p:graphicFrame>
        <p:nvGraphicFramePr>
          <p:cNvPr id="4" name="Diagram 3">
            <a:extLst>
              <a:ext uri="{FF2B5EF4-FFF2-40B4-BE49-F238E27FC236}">
                <a16:creationId xmlns:a16="http://schemas.microsoft.com/office/drawing/2014/main" id="{0AEDAFBF-2A16-6C6D-0737-20CA5F3BEBE3}"/>
              </a:ext>
            </a:extLst>
          </p:cNvPr>
          <p:cNvGraphicFramePr/>
          <p:nvPr>
            <p:extLst>
              <p:ext uri="{D42A27DB-BD31-4B8C-83A1-F6EECF244321}">
                <p14:modId xmlns:p14="http://schemas.microsoft.com/office/powerpoint/2010/main" val="3397616231"/>
              </p:ext>
            </p:extLst>
          </p:nvPr>
        </p:nvGraphicFramePr>
        <p:xfrm>
          <a:off x="788504" y="764704"/>
          <a:ext cx="7566992"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a:extLst>
              <a:ext uri="{FF2B5EF4-FFF2-40B4-BE49-F238E27FC236}">
                <a16:creationId xmlns:a16="http://schemas.microsoft.com/office/drawing/2014/main" id="{08F57349-A7FE-286F-999C-CF09A27EC3D9}"/>
              </a:ext>
            </a:extLst>
          </p:cNvPr>
          <p:cNvGraphicFramePr/>
          <p:nvPr>
            <p:extLst>
              <p:ext uri="{D42A27DB-BD31-4B8C-83A1-F6EECF244321}">
                <p14:modId xmlns:p14="http://schemas.microsoft.com/office/powerpoint/2010/main" val="1867568517"/>
              </p:ext>
            </p:extLst>
          </p:nvPr>
        </p:nvGraphicFramePr>
        <p:xfrm>
          <a:off x="1619672" y="2397933"/>
          <a:ext cx="6096000" cy="39052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6512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EDA60F-1DCA-2CB2-8341-973AD970358C}"/>
              </a:ext>
            </a:extLst>
          </p:cNvPr>
          <p:cNvSpPr>
            <a:spLocks noGrp="1"/>
          </p:cNvSpPr>
          <p:nvPr>
            <p:ph sz="half" idx="1"/>
          </p:nvPr>
        </p:nvSpPr>
        <p:spPr>
          <a:xfrm>
            <a:off x="335894" y="1844824"/>
            <a:ext cx="4038600" cy="4573412"/>
          </a:xfrm>
        </p:spPr>
        <p:txBody>
          <a:bodyPr>
            <a:no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Penetrating or perforating globe injury / open globe injury</a:t>
            </a:r>
            <a:endParaRPr lang="en-US" altLang="en-US" sz="1800" b="1" dirty="0">
              <a:solidFill>
                <a:srgbClr val="222222"/>
              </a:solidFill>
              <a:latin typeface="+mj-lt"/>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2. Endophthalmitis</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3. Acute angle-closure glaucoma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4. Pupillary block glaucoma</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5. Orbital cellulitis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6. Cavernous sinus thrombosis</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7. Corneal ulcer</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b="1" dirty="0">
              <a:solidFill>
                <a:srgbClr val="222222"/>
              </a:solidFill>
              <a:latin typeface="+mj-lt"/>
              <a:cs typeface="Arial" panose="020B0604020202020204" pitchFamily="34" charset="0"/>
            </a:endParaRPr>
          </a:p>
          <a:p>
            <a:pPr marL="0" indent="0" eaLnBrk="0" fontAlgn="base" hangingPunct="0">
              <a:spcBef>
                <a:spcPct val="0"/>
              </a:spcBef>
              <a:spcAft>
                <a:spcPct val="0"/>
              </a:spcAft>
              <a:buClrTx/>
              <a:buNone/>
            </a:pPr>
            <a:r>
              <a:rPr kumimoji="0" lang="en-US" altLang="en-US" sz="1800" b="1" i="0" u="none" strike="noStrike" cap="none" normalizeH="0" baseline="0" dirty="0">
                <a:ln>
                  <a:noFill/>
                </a:ln>
                <a:solidFill>
                  <a:srgbClr val="222222"/>
                </a:solidFill>
                <a:effectLst/>
                <a:latin typeface="+mj-lt"/>
                <a:cs typeface="Arial" panose="020B0604020202020204" pitchFamily="34" charset="0"/>
              </a:rPr>
              <a:t>8. Corneal foreign body</a:t>
            </a:r>
          </a:p>
        </p:txBody>
      </p:sp>
      <p:sp>
        <p:nvSpPr>
          <p:cNvPr id="5" name="Content Placeholder 4">
            <a:extLst>
              <a:ext uri="{FF2B5EF4-FFF2-40B4-BE49-F238E27FC236}">
                <a16:creationId xmlns:a16="http://schemas.microsoft.com/office/drawing/2014/main" id="{532B13A8-AC3B-5C14-A894-EFBB2C452C4D}"/>
              </a:ext>
            </a:extLst>
          </p:cNvPr>
          <p:cNvSpPr>
            <a:spLocks noGrp="1"/>
          </p:cNvSpPr>
          <p:nvPr>
            <p:ph sz="half" idx="2"/>
          </p:nvPr>
        </p:nvSpPr>
        <p:spPr>
          <a:xfrm>
            <a:off x="4571999" y="2039420"/>
            <a:ext cx="4038600" cy="4197497"/>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9. Corneal abrasion</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10. Acute iridocyclitis with synechiae formation</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11. Acute retinal tear or </a:t>
            </a:r>
            <a:r>
              <a:rPr kumimoji="0" lang="en-US" altLang="en-US" sz="1800" b="1" i="0" u="none" strike="noStrike" cap="none" normalizeH="0" baseline="0" dirty="0" err="1">
                <a:ln>
                  <a:noFill/>
                </a:ln>
                <a:solidFill>
                  <a:srgbClr val="222222"/>
                </a:solidFill>
                <a:effectLst/>
                <a:latin typeface="+mj-lt"/>
                <a:cs typeface="Arial" panose="020B0604020202020204" pitchFamily="34" charset="0"/>
              </a:rPr>
              <a:t>haemorrhage</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12. Acute retinal detachment</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13. </a:t>
            </a:r>
            <a:r>
              <a:rPr kumimoji="0" lang="en-US" altLang="en-US" sz="1800" b="1" i="0" u="none" strike="noStrike" cap="none" normalizeH="0" baseline="0" dirty="0" err="1">
                <a:ln>
                  <a:noFill/>
                </a:ln>
                <a:solidFill>
                  <a:srgbClr val="222222"/>
                </a:solidFill>
                <a:effectLst/>
                <a:latin typeface="+mj-lt"/>
                <a:cs typeface="Arial" panose="020B0604020202020204" pitchFamily="34" charset="0"/>
              </a:rPr>
              <a:t>Descemetocoele</a:t>
            </a:r>
            <a:br>
              <a:rPr kumimoji="0" lang="en-US" altLang="en-US" sz="1800" b="1" i="0" u="none" strike="noStrike" cap="none" normalizeH="0" baseline="0" dirty="0">
                <a:ln>
                  <a:noFill/>
                </a:ln>
                <a:solidFill>
                  <a:srgbClr val="222222"/>
                </a:solidFill>
                <a:effectLst/>
                <a:latin typeface="+mj-lt"/>
                <a:cs typeface="Arial" panose="020B0604020202020204" pitchFamily="34" charset="0"/>
              </a:rPr>
            </a:b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14. </a:t>
            </a:r>
            <a:r>
              <a:rPr kumimoji="0" lang="en-US" altLang="en-US" sz="1800" b="1" i="0" u="none" strike="noStrike" cap="none" normalizeH="0" baseline="0" dirty="0" err="1">
                <a:ln>
                  <a:noFill/>
                </a:ln>
                <a:solidFill>
                  <a:srgbClr val="222222"/>
                </a:solidFill>
                <a:effectLst/>
                <a:latin typeface="+mj-lt"/>
                <a:cs typeface="Arial" panose="020B0604020202020204" pitchFamily="34" charset="0"/>
              </a:rPr>
              <a:t>Hyphema</a:t>
            </a:r>
            <a:r>
              <a:rPr kumimoji="0" lang="en-US" altLang="en-US" sz="1800" b="1" i="0" u="none" strike="noStrike" cap="none" normalizeH="0" baseline="0" dirty="0">
                <a:ln>
                  <a:noFill/>
                </a:ln>
                <a:solidFill>
                  <a:srgbClr val="222222"/>
                </a:solidFill>
                <a:effectLst/>
                <a:latin typeface="+mj-lt"/>
                <a:cs typeface="Arial" panose="020B0604020202020204" pitchFamily="34" charset="0"/>
              </a:rPr>
              <a:t> and raised intraocular pressure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222222"/>
                </a:solidFill>
                <a:effectLst/>
                <a:latin typeface="+mj-lt"/>
                <a:cs typeface="Arial" panose="020B0604020202020204" pitchFamily="34" charset="0"/>
              </a:rPr>
              <a:t>15. Lid lacerations or trauma to the surrounding orbit, brow, or glabella</a:t>
            </a:r>
          </a:p>
          <a:p>
            <a:endParaRPr lang="en-US" sz="1800" b="1" dirty="0">
              <a:latin typeface="+mj-lt"/>
            </a:endParaRPr>
          </a:p>
        </p:txBody>
      </p:sp>
      <p:graphicFrame>
        <p:nvGraphicFramePr>
          <p:cNvPr id="8" name="Diagram 7">
            <a:extLst>
              <a:ext uri="{FF2B5EF4-FFF2-40B4-BE49-F238E27FC236}">
                <a16:creationId xmlns:a16="http://schemas.microsoft.com/office/drawing/2014/main" id="{C73C5A40-002C-47F4-6C40-921E023577B4}"/>
              </a:ext>
            </a:extLst>
          </p:cNvPr>
          <p:cNvGraphicFramePr/>
          <p:nvPr>
            <p:extLst>
              <p:ext uri="{D42A27DB-BD31-4B8C-83A1-F6EECF244321}">
                <p14:modId xmlns:p14="http://schemas.microsoft.com/office/powerpoint/2010/main" val="3660776778"/>
              </p:ext>
            </p:extLst>
          </p:nvPr>
        </p:nvGraphicFramePr>
        <p:xfrm>
          <a:off x="788504" y="571543"/>
          <a:ext cx="7566992"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a:extLst>
              <a:ext uri="{FF2B5EF4-FFF2-40B4-BE49-F238E27FC236}">
                <a16:creationId xmlns:a16="http://schemas.microsoft.com/office/drawing/2014/main" id="{D2483689-8AD9-DB64-84B6-F5E5B4C37565}"/>
              </a:ext>
            </a:extLst>
          </p:cNvPr>
          <p:cNvGraphicFramePr/>
          <p:nvPr>
            <p:extLst>
              <p:ext uri="{D42A27DB-BD31-4B8C-83A1-F6EECF244321}">
                <p14:modId xmlns:p14="http://schemas.microsoft.com/office/powerpoint/2010/main" val="529189480"/>
              </p:ext>
            </p:extLst>
          </p:nvPr>
        </p:nvGraphicFramePr>
        <p:xfrm>
          <a:off x="1155872" y="6236917"/>
          <a:ext cx="6832255" cy="5847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3C3A2111-D972-E4C6-4D2F-56052CE8B33F}"/>
              </a:ext>
            </a:extLst>
          </p:cNvPr>
          <p:cNvSpPr txBox="1"/>
          <p:nvPr/>
        </p:nvSpPr>
        <p:spPr>
          <a:xfrm>
            <a:off x="2088494" y="1424667"/>
            <a:ext cx="4572000" cy="369332"/>
          </a:xfrm>
          <a:prstGeom prst="rect">
            <a:avLst/>
          </a:prstGeom>
          <a:noFill/>
        </p:spPr>
        <p:txBody>
          <a:bodyPr wrap="square">
            <a:spAutoFit/>
          </a:bodyPr>
          <a:lstStyle/>
          <a:p>
            <a:r>
              <a:rPr kumimoji="0" lang="en-US" altLang="en-US" sz="1800" b="1" i="0" u="none" strike="noStrike" cap="none" normalizeH="0" baseline="0" dirty="0">
                <a:ln>
                  <a:noFill/>
                </a:ln>
                <a:solidFill>
                  <a:srgbClr val="222222"/>
                </a:solidFill>
                <a:effectLst/>
                <a:latin typeface="+mj-lt"/>
                <a:cs typeface="Arial" panose="020B0604020202020204" pitchFamily="34" charset="0"/>
              </a:rPr>
              <a:t>(Therapy should be instituted within hours)</a:t>
            </a:r>
            <a:endParaRPr lang="en-US" dirty="0"/>
          </a:p>
        </p:txBody>
      </p:sp>
      <p:sp>
        <p:nvSpPr>
          <p:cNvPr id="7" name="Arrow: Left 6">
            <a:extLst>
              <a:ext uri="{FF2B5EF4-FFF2-40B4-BE49-F238E27FC236}">
                <a16:creationId xmlns:a16="http://schemas.microsoft.com/office/drawing/2014/main" id="{0210751B-ECE2-C11A-64CD-92AE13E313FC}"/>
              </a:ext>
            </a:extLst>
          </p:cNvPr>
          <p:cNvSpPr/>
          <p:nvPr/>
        </p:nvSpPr>
        <p:spPr>
          <a:xfrm>
            <a:off x="3491880" y="2276872"/>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B1EBEB77-D61F-AF6D-1DF2-FC9D99BD51C8}"/>
              </a:ext>
            </a:extLst>
          </p:cNvPr>
          <p:cNvSpPr/>
          <p:nvPr/>
        </p:nvSpPr>
        <p:spPr>
          <a:xfrm>
            <a:off x="3644280" y="3233961"/>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846695FA-60CC-0834-94FB-B97FE8EE4734}"/>
              </a:ext>
            </a:extLst>
          </p:cNvPr>
          <p:cNvSpPr/>
          <p:nvPr/>
        </p:nvSpPr>
        <p:spPr>
          <a:xfrm>
            <a:off x="2483768" y="4375399"/>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1339E5F8-0A60-2D01-ED06-F6BB33AE3D4F}"/>
              </a:ext>
            </a:extLst>
          </p:cNvPr>
          <p:cNvSpPr/>
          <p:nvPr/>
        </p:nvSpPr>
        <p:spPr>
          <a:xfrm>
            <a:off x="3491880" y="4898349"/>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4D0A977B-77E7-87CD-71F7-0BA766AC685A}"/>
              </a:ext>
            </a:extLst>
          </p:cNvPr>
          <p:cNvSpPr/>
          <p:nvPr/>
        </p:nvSpPr>
        <p:spPr>
          <a:xfrm>
            <a:off x="2912638" y="6006072"/>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11224610-DA1B-15A5-EA30-2E3B01E4A9E3}"/>
              </a:ext>
            </a:extLst>
          </p:cNvPr>
          <p:cNvSpPr/>
          <p:nvPr/>
        </p:nvSpPr>
        <p:spPr>
          <a:xfrm>
            <a:off x="6804248" y="2039420"/>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Left 13">
            <a:extLst>
              <a:ext uri="{FF2B5EF4-FFF2-40B4-BE49-F238E27FC236}">
                <a16:creationId xmlns:a16="http://schemas.microsoft.com/office/drawing/2014/main" id="{6B02BB62-5145-6A38-E813-B88301506950}"/>
              </a:ext>
            </a:extLst>
          </p:cNvPr>
          <p:cNvSpPr/>
          <p:nvPr/>
        </p:nvSpPr>
        <p:spPr>
          <a:xfrm>
            <a:off x="7524328" y="3771490"/>
            <a:ext cx="576064" cy="36004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43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3"/>
                                        </p:tgtEl>
                                      </p:cBhvr>
                                    </p:animEffect>
                                    <p:set>
                                      <p:cBhvr>
                                        <p:cTn id="62" dur="1" fill="hold">
                                          <p:stCondLst>
                                            <p:cond delay="499"/>
                                          </p:stCondLst>
                                        </p:cTn>
                                        <p:tgtEl>
                                          <p:spTgt spid="13"/>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DB0666-9561-F742-F30B-4E2CB041F947}"/>
              </a:ext>
            </a:extLst>
          </p:cNvPr>
          <p:cNvSpPr>
            <a:spLocks noGrp="1"/>
          </p:cNvSpPr>
          <p:nvPr>
            <p:ph idx="1"/>
          </p:nvPr>
        </p:nvSpPr>
        <p:spPr>
          <a:xfrm>
            <a:off x="2015716" y="1988840"/>
            <a:ext cx="5112568" cy="4032448"/>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b="0" i="0" u="none" strike="noStrike" cap="none" normalizeH="0" baseline="0" dirty="0">
                <a:ln>
                  <a:noFill/>
                </a:ln>
                <a:solidFill>
                  <a:srgbClr val="222222"/>
                </a:solidFill>
                <a:effectLst/>
                <a:latin typeface="+mj-lt"/>
                <a:cs typeface="Arial" panose="020B0604020202020204" pitchFamily="34" charset="0"/>
              </a:rPr>
              <a:t>(Therapy within days)</a:t>
            </a:r>
            <a:br>
              <a:rPr kumimoji="0" lang="en-US" altLang="en-US" b="0" i="0" u="none" strike="noStrike" cap="none" normalizeH="0" baseline="0" dirty="0">
                <a:ln>
                  <a:noFill/>
                </a:ln>
                <a:solidFill>
                  <a:srgbClr val="222222"/>
                </a:solidFill>
                <a:effectLst/>
                <a:latin typeface="+mj-lt"/>
                <a:cs typeface="Arial" panose="020B0604020202020204" pitchFamily="34" charset="0"/>
              </a:rPr>
            </a:br>
            <a:endParaRPr kumimoji="0" lang="en-US" altLang="en-US" b="0" i="0" u="none" strike="noStrike" cap="none" normalizeH="0" baseline="0" dirty="0">
              <a:ln>
                <a:noFill/>
              </a:ln>
              <a:solidFill>
                <a:srgbClr val="222222"/>
              </a:solidFill>
              <a:effectLst/>
              <a:latin typeface="+mj-lt"/>
              <a:cs typeface="Arial" panose="020B0604020202020204" pitchFamily="34" charset="0"/>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0" i="0" u="none" strike="noStrike" cap="none" normalizeH="0" baseline="0" dirty="0">
                <a:ln>
                  <a:noFill/>
                </a:ln>
                <a:solidFill>
                  <a:srgbClr val="222222"/>
                </a:solidFill>
                <a:effectLst/>
                <a:latin typeface="+mj-lt"/>
                <a:cs typeface="Arial" panose="020B0604020202020204" pitchFamily="34" charset="0"/>
              </a:rPr>
              <a:t>Optic neuritis</a:t>
            </a: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b="0" i="0" u="none" strike="noStrike" cap="none" normalizeH="0" baseline="0" dirty="0">
              <a:ln>
                <a:noFill/>
              </a:ln>
              <a:solidFill>
                <a:srgbClr val="222222"/>
              </a:solidFill>
              <a:effectLst/>
              <a:latin typeface="+mj-lt"/>
              <a:cs typeface="Arial" panose="020B0604020202020204" pitchFamily="34" charset="0"/>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0" i="0" u="none" strike="noStrike" cap="none" normalizeH="0" baseline="0" dirty="0">
                <a:ln>
                  <a:noFill/>
                </a:ln>
                <a:solidFill>
                  <a:srgbClr val="222222"/>
                </a:solidFill>
                <a:effectLst/>
                <a:latin typeface="+mj-lt"/>
                <a:cs typeface="Arial" panose="020B0604020202020204" pitchFamily="34" charset="0"/>
              </a:rPr>
              <a:t>Ocular tumors</a:t>
            </a: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b="0" i="0" u="none" strike="noStrike" cap="none" normalizeH="0" baseline="0" dirty="0">
              <a:ln>
                <a:noFill/>
              </a:ln>
              <a:solidFill>
                <a:srgbClr val="222222"/>
              </a:solidFill>
              <a:effectLst/>
              <a:latin typeface="+mj-lt"/>
              <a:cs typeface="Arial" panose="020B0604020202020204" pitchFamily="34" charset="0"/>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0" i="0" u="none" strike="noStrike" cap="none" normalizeH="0" baseline="0" dirty="0">
                <a:ln>
                  <a:noFill/>
                </a:ln>
                <a:solidFill>
                  <a:srgbClr val="222222"/>
                </a:solidFill>
                <a:effectLst/>
                <a:latin typeface="+mj-lt"/>
                <a:cs typeface="Arial" panose="020B0604020202020204" pitchFamily="34" charset="0"/>
              </a:rPr>
              <a:t>Acute episcleritis</a:t>
            </a: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b="0" i="0" u="none" strike="noStrike" cap="none" normalizeH="0" baseline="0" dirty="0">
              <a:ln>
                <a:noFill/>
              </a:ln>
              <a:solidFill>
                <a:srgbClr val="222222"/>
              </a:solidFill>
              <a:effectLst/>
              <a:latin typeface="+mj-lt"/>
              <a:cs typeface="Arial" panose="020B0604020202020204" pitchFamily="34" charset="0"/>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b="0" i="0" u="none" strike="noStrike" cap="none" normalizeH="0" baseline="0" dirty="0">
                <a:ln>
                  <a:noFill/>
                </a:ln>
                <a:solidFill>
                  <a:srgbClr val="222222"/>
                </a:solidFill>
                <a:effectLst/>
                <a:latin typeface="+mj-lt"/>
                <a:cs typeface="Arial" panose="020B0604020202020204" pitchFamily="34" charset="0"/>
              </a:rPr>
              <a:t>Blow-out fractures of orbit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rgbClr val="222222"/>
              </a:solidFill>
              <a:effectLst/>
              <a:latin typeface="+mj-lt"/>
              <a:cs typeface="Arial" panose="020B0604020202020204" pitchFamily="34" charset="0"/>
            </a:endParaRPr>
          </a:p>
        </p:txBody>
      </p:sp>
      <p:graphicFrame>
        <p:nvGraphicFramePr>
          <p:cNvPr id="6" name="Diagram 5">
            <a:extLst>
              <a:ext uri="{FF2B5EF4-FFF2-40B4-BE49-F238E27FC236}">
                <a16:creationId xmlns:a16="http://schemas.microsoft.com/office/drawing/2014/main" id="{046B744D-71F2-1322-4699-BACA72F963D1}"/>
              </a:ext>
            </a:extLst>
          </p:cNvPr>
          <p:cNvGraphicFramePr/>
          <p:nvPr>
            <p:extLst>
              <p:ext uri="{D42A27DB-BD31-4B8C-83A1-F6EECF244321}">
                <p14:modId xmlns:p14="http://schemas.microsoft.com/office/powerpoint/2010/main" val="2793760368"/>
              </p:ext>
            </p:extLst>
          </p:nvPr>
        </p:nvGraphicFramePr>
        <p:xfrm>
          <a:off x="971600" y="664027"/>
          <a:ext cx="7566992"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6486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233613A-639A-5565-31D2-987BF4A80FEF}"/>
              </a:ext>
            </a:extLst>
          </p:cNvPr>
          <p:cNvGraphicFramePr/>
          <p:nvPr>
            <p:extLst>
              <p:ext uri="{D42A27DB-BD31-4B8C-83A1-F6EECF244321}">
                <p14:modId xmlns:p14="http://schemas.microsoft.com/office/powerpoint/2010/main" val="2193920149"/>
              </p:ext>
            </p:extLst>
          </p:nvPr>
        </p:nvGraphicFramePr>
        <p:xfrm>
          <a:off x="628651" y="727325"/>
          <a:ext cx="7886700" cy="973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a:extLst>
              <a:ext uri="{FF2B5EF4-FFF2-40B4-BE49-F238E27FC236}">
                <a16:creationId xmlns:a16="http://schemas.microsoft.com/office/drawing/2014/main" id="{AC3E668C-3580-3160-D03F-2D4EC839DB9B}"/>
              </a:ext>
            </a:extLst>
          </p:cNvPr>
          <p:cNvGraphicFramePr>
            <a:graphicFrameLocks noGrp="1"/>
          </p:cNvGraphicFramePr>
          <p:nvPr>
            <p:ph idx="1"/>
            <p:extLst>
              <p:ext uri="{D42A27DB-BD31-4B8C-83A1-F6EECF244321}">
                <p14:modId xmlns:p14="http://schemas.microsoft.com/office/powerpoint/2010/main" val="1594010324"/>
              </p:ext>
            </p:extLst>
          </p:nvPr>
        </p:nvGraphicFramePr>
        <p:xfrm>
          <a:off x="395536" y="2204864"/>
          <a:ext cx="7886700" cy="38217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620688"/>
          <a:ext cx="9144000" cy="623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Rounded Corners 2">
            <a:extLst>
              <a:ext uri="{FF2B5EF4-FFF2-40B4-BE49-F238E27FC236}">
                <a16:creationId xmlns:a16="http://schemas.microsoft.com/office/drawing/2014/main" id="{11022630-9183-D921-6F4D-CEAAEDD675F7}"/>
              </a:ext>
            </a:extLst>
          </p:cNvPr>
          <p:cNvSpPr/>
          <p:nvPr/>
        </p:nvSpPr>
        <p:spPr>
          <a:xfrm>
            <a:off x="107504" y="1844824"/>
            <a:ext cx="3888432" cy="3384376"/>
          </a:xfrm>
          <a:prstGeom prst="round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846EA-02BD-2067-34D2-C8A2FBCCF23E}"/>
              </a:ext>
            </a:extLst>
          </p:cNvPr>
          <p:cNvSpPr>
            <a:spLocks noGrp="1"/>
          </p:cNvSpPr>
          <p:nvPr>
            <p:ph type="title"/>
          </p:nvPr>
        </p:nvSpPr>
        <p:spPr>
          <a:xfrm>
            <a:off x="1047455" y="727325"/>
            <a:ext cx="7467896" cy="574917"/>
          </a:xfrm>
        </p:spPr>
        <p:txBody>
          <a:bodyPr>
            <a:normAutofit fontScale="90000"/>
          </a:bodyPr>
          <a:lstStyle>
            <a:defPPr>
              <a:defRPr lang="en-US"/>
            </a:defPPr>
            <a:lvl1pPr marL="0" algn="l" defTabSz="1009498" rtl="0" eaLnBrk="1" latinLnBrk="0" hangingPunct="1">
              <a:defRPr sz="1987" kern="1200">
                <a:solidFill>
                  <a:schemeClr val="tx1"/>
                </a:solidFill>
                <a:latin typeface="+mn-lt"/>
                <a:ea typeface="+mn-ea"/>
                <a:cs typeface="+mn-cs"/>
              </a:defRPr>
            </a:lvl1pPr>
            <a:lvl2pPr marL="504749" algn="l" defTabSz="1009498" rtl="0" eaLnBrk="1" latinLnBrk="0" hangingPunct="1">
              <a:defRPr sz="1987" kern="1200">
                <a:solidFill>
                  <a:schemeClr val="tx1"/>
                </a:solidFill>
                <a:latin typeface="+mn-lt"/>
                <a:ea typeface="+mn-ea"/>
                <a:cs typeface="+mn-cs"/>
              </a:defRPr>
            </a:lvl2pPr>
            <a:lvl3pPr marL="1009498" algn="l" defTabSz="1009498" rtl="0" eaLnBrk="1" latinLnBrk="0" hangingPunct="1">
              <a:defRPr sz="1987" kern="1200">
                <a:solidFill>
                  <a:schemeClr val="tx1"/>
                </a:solidFill>
                <a:latin typeface="+mn-lt"/>
                <a:ea typeface="+mn-ea"/>
                <a:cs typeface="+mn-cs"/>
              </a:defRPr>
            </a:lvl3pPr>
            <a:lvl4pPr marL="1514246" algn="l" defTabSz="1009498" rtl="0" eaLnBrk="1" latinLnBrk="0" hangingPunct="1">
              <a:defRPr sz="1987" kern="1200">
                <a:solidFill>
                  <a:schemeClr val="tx1"/>
                </a:solidFill>
                <a:latin typeface="+mn-lt"/>
                <a:ea typeface="+mn-ea"/>
                <a:cs typeface="+mn-cs"/>
              </a:defRPr>
            </a:lvl4pPr>
            <a:lvl5pPr marL="2018995" algn="l" defTabSz="1009498" rtl="0" eaLnBrk="1" latinLnBrk="0" hangingPunct="1">
              <a:defRPr sz="1987" kern="1200">
                <a:solidFill>
                  <a:schemeClr val="tx1"/>
                </a:solidFill>
                <a:latin typeface="+mn-lt"/>
                <a:ea typeface="+mn-ea"/>
                <a:cs typeface="+mn-cs"/>
              </a:defRPr>
            </a:lvl5pPr>
            <a:lvl6pPr marL="2523744" algn="l" defTabSz="1009498" rtl="0" eaLnBrk="1" latinLnBrk="0" hangingPunct="1">
              <a:defRPr sz="1987" kern="1200">
                <a:solidFill>
                  <a:schemeClr val="tx1"/>
                </a:solidFill>
                <a:latin typeface="+mn-lt"/>
                <a:ea typeface="+mn-ea"/>
                <a:cs typeface="+mn-cs"/>
              </a:defRPr>
            </a:lvl6pPr>
            <a:lvl7pPr marL="3028493" algn="l" defTabSz="1009498" rtl="0" eaLnBrk="1" latinLnBrk="0" hangingPunct="1">
              <a:defRPr sz="1987" kern="1200">
                <a:solidFill>
                  <a:schemeClr val="tx1"/>
                </a:solidFill>
                <a:latin typeface="+mn-lt"/>
                <a:ea typeface="+mn-ea"/>
                <a:cs typeface="+mn-cs"/>
              </a:defRPr>
            </a:lvl7pPr>
            <a:lvl8pPr marL="3533242" algn="l" defTabSz="1009498" rtl="0" eaLnBrk="1" latinLnBrk="0" hangingPunct="1">
              <a:defRPr sz="1987" kern="1200">
                <a:solidFill>
                  <a:schemeClr val="tx1"/>
                </a:solidFill>
                <a:latin typeface="+mn-lt"/>
                <a:ea typeface="+mn-ea"/>
                <a:cs typeface="+mn-cs"/>
              </a:defRPr>
            </a:lvl8pPr>
            <a:lvl9pPr marL="4037990" algn="l" defTabSz="1009498" rtl="0" eaLnBrk="1" latinLnBrk="0" hangingPunct="1">
              <a:defRPr sz="1987" kern="1200">
                <a:solidFill>
                  <a:schemeClr val="tx1"/>
                </a:solidFill>
                <a:latin typeface="+mn-lt"/>
                <a:ea typeface="+mn-ea"/>
                <a:cs typeface="+mn-cs"/>
              </a:defRPr>
            </a:lvl9pPr>
          </a:lstStyle>
          <a:p>
            <a:r>
              <a:rPr lang="en-US" sz="4236" b="1" dirty="0">
                <a:solidFill>
                  <a:schemeClr val="tx2">
                    <a:lumMod val="50000"/>
                  </a:schemeClr>
                </a:solidFill>
                <a:latin typeface="Calibri" panose="020F0502020204030204" pitchFamily="34" charset="0"/>
                <a:cs typeface="Calibri" panose="020F0502020204030204" pitchFamily="34" charset="0"/>
              </a:rPr>
              <a:t>Why do we care ? </a:t>
            </a:r>
            <a:endParaRPr lang="en-US" sz="4236" dirty="0">
              <a:solidFill>
                <a:schemeClr val="tx2">
                  <a:lumMod val="50000"/>
                </a:schemeClr>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91A3371-E8D8-5850-8F3F-CF8725813E0A}"/>
              </a:ext>
            </a:extLst>
          </p:cNvPr>
          <p:cNvSpPr>
            <a:spLocks noGrp="1"/>
          </p:cNvSpPr>
          <p:nvPr>
            <p:ph idx="1"/>
          </p:nvPr>
        </p:nvSpPr>
        <p:spPr>
          <a:xfrm>
            <a:off x="611560" y="1844824"/>
            <a:ext cx="7903791" cy="4589903"/>
          </a:xfrm>
        </p:spPr>
        <p:txBody>
          <a:bodyPr vert="horz" lIns="63062" tIns="31531" rIns="63062" bIns="31531" rtlCol="0" anchor="t">
            <a:normAutofit/>
          </a:bodyPr>
          <a:lstStyle>
            <a:defPPr>
              <a:defRPr lang="en-US"/>
            </a:defPPr>
            <a:lvl1pPr marL="0" algn="l" defTabSz="1009498" rtl="0" eaLnBrk="1" latinLnBrk="0" hangingPunct="1">
              <a:defRPr sz="1987" kern="1200">
                <a:solidFill>
                  <a:schemeClr val="tx1"/>
                </a:solidFill>
                <a:latin typeface="+mn-lt"/>
                <a:ea typeface="+mn-ea"/>
                <a:cs typeface="+mn-cs"/>
              </a:defRPr>
            </a:lvl1pPr>
            <a:lvl2pPr marL="504749" algn="l" defTabSz="1009498" rtl="0" eaLnBrk="1" latinLnBrk="0" hangingPunct="1">
              <a:defRPr sz="1987" kern="1200">
                <a:solidFill>
                  <a:schemeClr val="tx1"/>
                </a:solidFill>
                <a:latin typeface="+mn-lt"/>
                <a:ea typeface="+mn-ea"/>
                <a:cs typeface="+mn-cs"/>
              </a:defRPr>
            </a:lvl2pPr>
            <a:lvl3pPr marL="1009498" algn="l" defTabSz="1009498" rtl="0" eaLnBrk="1" latinLnBrk="0" hangingPunct="1">
              <a:defRPr sz="1987" kern="1200">
                <a:solidFill>
                  <a:schemeClr val="tx1"/>
                </a:solidFill>
                <a:latin typeface="+mn-lt"/>
                <a:ea typeface="+mn-ea"/>
                <a:cs typeface="+mn-cs"/>
              </a:defRPr>
            </a:lvl3pPr>
            <a:lvl4pPr marL="1514246" algn="l" defTabSz="1009498" rtl="0" eaLnBrk="1" latinLnBrk="0" hangingPunct="1">
              <a:defRPr sz="1987" kern="1200">
                <a:solidFill>
                  <a:schemeClr val="tx1"/>
                </a:solidFill>
                <a:latin typeface="+mn-lt"/>
                <a:ea typeface="+mn-ea"/>
                <a:cs typeface="+mn-cs"/>
              </a:defRPr>
            </a:lvl4pPr>
            <a:lvl5pPr marL="2018995" algn="l" defTabSz="1009498" rtl="0" eaLnBrk="1" latinLnBrk="0" hangingPunct="1">
              <a:defRPr sz="1987" kern="1200">
                <a:solidFill>
                  <a:schemeClr val="tx1"/>
                </a:solidFill>
                <a:latin typeface="+mn-lt"/>
                <a:ea typeface="+mn-ea"/>
                <a:cs typeface="+mn-cs"/>
              </a:defRPr>
            </a:lvl5pPr>
            <a:lvl6pPr marL="2523744" algn="l" defTabSz="1009498" rtl="0" eaLnBrk="1" latinLnBrk="0" hangingPunct="1">
              <a:defRPr sz="1987" kern="1200">
                <a:solidFill>
                  <a:schemeClr val="tx1"/>
                </a:solidFill>
                <a:latin typeface="+mn-lt"/>
                <a:ea typeface="+mn-ea"/>
                <a:cs typeface="+mn-cs"/>
              </a:defRPr>
            </a:lvl6pPr>
            <a:lvl7pPr marL="3028493" algn="l" defTabSz="1009498" rtl="0" eaLnBrk="1" latinLnBrk="0" hangingPunct="1">
              <a:defRPr sz="1987" kern="1200">
                <a:solidFill>
                  <a:schemeClr val="tx1"/>
                </a:solidFill>
                <a:latin typeface="+mn-lt"/>
                <a:ea typeface="+mn-ea"/>
                <a:cs typeface="+mn-cs"/>
              </a:defRPr>
            </a:lvl7pPr>
            <a:lvl8pPr marL="3533242" algn="l" defTabSz="1009498" rtl="0" eaLnBrk="1" latinLnBrk="0" hangingPunct="1">
              <a:defRPr sz="1987" kern="1200">
                <a:solidFill>
                  <a:schemeClr val="tx1"/>
                </a:solidFill>
                <a:latin typeface="+mn-lt"/>
                <a:ea typeface="+mn-ea"/>
                <a:cs typeface="+mn-cs"/>
              </a:defRPr>
            </a:lvl8pPr>
            <a:lvl9pPr marL="4037990" algn="l" defTabSz="1009498" rtl="0" eaLnBrk="1" latinLnBrk="0" hangingPunct="1">
              <a:defRPr sz="1987" kern="1200">
                <a:solidFill>
                  <a:schemeClr val="tx1"/>
                </a:solidFill>
                <a:latin typeface="+mn-lt"/>
                <a:ea typeface="+mn-ea"/>
                <a:cs typeface="+mn-cs"/>
              </a:defRPr>
            </a:lvl9pPr>
          </a:lstStyle>
          <a:p>
            <a:r>
              <a:rPr lang="en-US" sz="2000" b="1" dirty="0">
                <a:solidFill>
                  <a:schemeClr val="tx2">
                    <a:lumMod val="50000"/>
                  </a:schemeClr>
                </a:solidFill>
                <a:latin typeface="Segoe UI"/>
                <a:cs typeface="Segoe UI"/>
              </a:rPr>
              <a:t>common problem - in primary care ,emergency medicine </a:t>
            </a:r>
          </a:p>
          <a:p>
            <a:r>
              <a:rPr lang="en-US" sz="2000" b="1" dirty="0">
                <a:solidFill>
                  <a:schemeClr val="tx2">
                    <a:lumMod val="50000"/>
                  </a:schemeClr>
                </a:solidFill>
                <a:latin typeface="Segoe UI"/>
                <a:ea typeface="+mn-lt"/>
                <a:cs typeface="+mn-lt"/>
              </a:rPr>
              <a:t>account for -  6–9% (all ophthalmology-related litigation)</a:t>
            </a:r>
            <a:endParaRPr lang="en-US" sz="2000" b="1" dirty="0">
              <a:solidFill>
                <a:schemeClr val="tx2">
                  <a:lumMod val="50000"/>
                </a:schemeClr>
              </a:solidFill>
              <a:latin typeface="Segoe UI"/>
              <a:cs typeface="Segoe UI"/>
            </a:endParaRPr>
          </a:p>
          <a:p>
            <a:r>
              <a:rPr lang="en-US" sz="2000" b="1" dirty="0">
                <a:solidFill>
                  <a:schemeClr val="tx2">
                    <a:lumMod val="50000"/>
                  </a:schemeClr>
                </a:solidFill>
                <a:latin typeface="Segoe UI"/>
                <a:cs typeface="Segoe UI"/>
              </a:rPr>
              <a:t>Male: female =5:1</a:t>
            </a:r>
          </a:p>
          <a:p>
            <a:r>
              <a:rPr lang="en-US" sz="2000" b="1" dirty="0">
                <a:solidFill>
                  <a:schemeClr val="tx2">
                    <a:lumMod val="50000"/>
                  </a:schemeClr>
                </a:solidFill>
                <a:latin typeface="Segoe UI"/>
                <a:cs typeface="Segoe UI"/>
              </a:rPr>
              <a:t>55M – restricting activities </a:t>
            </a:r>
          </a:p>
          <a:p>
            <a:r>
              <a:rPr lang="en-US" sz="2000" b="1" dirty="0">
                <a:solidFill>
                  <a:schemeClr val="tx2">
                    <a:lumMod val="50000"/>
                  </a:schemeClr>
                </a:solidFill>
                <a:latin typeface="Segoe UI"/>
                <a:cs typeface="Segoe UI"/>
              </a:rPr>
              <a:t>7,50,000 – </a:t>
            </a:r>
            <a:r>
              <a:rPr lang="en-US" sz="2000" b="1" dirty="0" err="1">
                <a:solidFill>
                  <a:schemeClr val="tx2">
                    <a:lumMod val="50000"/>
                  </a:schemeClr>
                </a:solidFill>
                <a:latin typeface="Segoe UI"/>
                <a:cs typeface="Segoe UI"/>
              </a:rPr>
              <a:t>hospitalisation</a:t>
            </a:r>
            <a:r>
              <a:rPr lang="en-US" sz="2000" b="1" dirty="0">
                <a:solidFill>
                  <a:schemeClr val="tx2">
                    <a:lumMod val="50000"/>
                  </a:schemeClr>
                </a:solidFill>
                <a:latin typeface="Segoe UI"/>
                <a:cs typeface="Segoe UI"/>
              </a:rPr>
              <a:t> </a:t>
            </a:r>
          </a:p>
          <a:p>
            <a:r>
              <a:rPr lang="en-US" sz="2000" b="1" dirty="0">
                <a:solidFill>
                  <a:schemeClr val="tx2">
                    <a:lumMod val="50000"/>
                  </a:schemeClr>
                </a:solidFill>
                <a:latin typeface="Segoe UI"/>
                <a:cs typeface="Segoe UI"/>
              </a:rPr>
              <a:t>2,00,000 –open globe injuries </a:t>
            </a:r>
          </a:p>
          <a:p>
            <a:r>
              <a:rPr lang="en-US" sz="2000" b="1" dirty="0">
                <a:solidFill>
                  <a:schemeClr val="tx2">
                    <a:lumMod val="50000"/>
                  </a:schemeClr>
                </a:solidFill>
                <a:latin typeface="Segoe UI"/>
                <a:cs typeface="Segoe UI"/>
              </a:rPr>
              <a:t>~1.6 M – blind </a:t>
            </a:r>
          </a:p>
          <a:p>
            <a:r>
              <a:rPr lang="en-US" sz="2000" b="1" dirty="0">
                <a:solidFill>
                  <a:schemeClr val="tx2">
                    <a:lumMod val="50000"/>
                  </a:schemeClr>
                </a:solidFill>
                <a:latin typeface="Segoe UI"/>
                <a:cs typeface="Segoe UI"/>
              </a:rPr>
              <a:t>2.3M -B/L low vision </a:t>
            </a:r>
          </a:p>
          <a:p>
            <a:r>
              <a:rPr lang="en-US" sz="2000" b="1" dirty="0">
                <a:solidFill>
                  <a:schemeClr val="tx2">
                    <a:lumMod val="50000"/>
                  </a:schemeClr>
                </a:solidFill>
                <a:latin typeface="Segoe UI"/>
                <a:cs typeface="Segoe UI"/>
              </a:rPr>
              <a:t>19 M –U/L blindness or low vision</a:t>
            </a:r>
            <a:r>
              <a:rPr lang="en-US" sz="2000" b="1" dirty="0">
                <a:solidFill>
                  <a:schemeClr val="tx2">
                    <a:lumMod val="50000"/>
                  </a:schemeClr>
                </a:solidFill>
              </a:rPr>
              <a:t> </a:t>
            </a:r>
          </a:p>
          <a:p>
            <a:endParaRPr lang="en-US" sz="2000" dirty="0">
              <a:solidFill>
                <a:schemeClr val="tx2">
                  <a:lumMod val="50000"/>
                </a:schemeClr>
              </a:solidFill>
            </a:endParaRPr>
          </a:p>
          <a:p>
            <a:pPr indent="0">
              <a:buNone/>
            </a:pPr>
            <a:endParaRPr lang="en-US" sz="2000" dirty="0">
              <a:solidFill>
                <a:schemeClr val="tx2">
                  <a:lumMod val="50000"/>
                </a:schemeClr>
              </a:solidFill>
            </a:endParaRPr>
          </a:p>
          <a:p>
            <a:pPr indent="0">
              <a:buNone/>
            </a:pPr>
            <a:endParaRPr lang="en-US" sz="2000" dirty="0">
              <a:solidFill>
                <a:schemeClr val="tx2">
                  <a:lumMod val="50000"/>
                </a:schemeClr>
              </a:solidFill>
            </a:endParaRPr>
          </a:p>
        </p:txBody>
      </p:sp>
      <p:pic>
        <p:nvPicPr>
          <p:cNvPr id="4" name="Picture 4">
            <a:extLst>
              <a:ext uri="{FF2B5EF4-FFF2-40B4-BE49-F238E27FC236}">
                <a16:creationId xmlns:a16="http://schemas.microsoft.com/office/drawing/2014/main" id="{374A0B54-E5C5-8EF7-F143-4FC7F080E7B0}"/>
              </a:ext>
            </a:extLst>
          </p:cNvPr>
          <p:cNvPicPr>
            <a:picLocks noChangeAspect="1"/>
          </p:cNvPicPr>
          <p:nvPr/>
        </p:nvPicPr>
        <p:blipFill rotWithShape="1">
          <a:blip r:embed="rId2"/>
          <a:srcRect l="12845" t="81786" r="22927" b="7143"/>
          <a:stretch/>
        </p:blipFill>
        <p:spPr>
          <a:xfrm>
            <a:off x="4597484" y="6269777"/>
            <a:ext cx="4205149" cy="329900"/>
          </a:xfrm>
          <a:prstGeom prst="rect">
            <a:avLst/>
          </a:prstGeom>
        </p:spPr>
      </p:pic>
    </p:spTree>
    <p:extLst>
      <p:ext uri="{BB962C8B-B14F-4D97-AF65-F5344CB8AC3E}">
        <p14:creationId xmlns:p14="http://schemas.microsoft.com/office/powerpoint/2010/main" val="147082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D60F4-0D8B-4136-8FB5-FF72309E592F}"/>
              </a:ext>
            </a:extLst>
          </p:cNvPr>
          <p:cNvSpPr>
            <a:spLocks noGrp="1"/>
          </p:cNvSpPr>
          <p:nvPr>
            <p:ph type="title"/>
          </p:nvPr>
        </p:nvSpPr>
        <p:spPr/>
        <p:txBody>
          <a:bodyPr>
            <a:normAutofit/>
          </a:bodyPr>
          <a:lstStyle>
            <a:defPPr>
              <a:defRPr lang="en-US"/>
            </a:defPPr>
            <a:lvl1pPr marL="0" algn="l" defTabSz="1009498" rtl="0" eaLnBrk="1" latinLnBrk="0" hangingPunct="1">
              <a:defRPr sz="1987" kern="1200">
                <a:solidFill>
                  <a:schemeClr val="tx1"/>
                </a:solidFill>
                <a:latin typeface="+mn-lt"/>
                <a:ea typeface="+mn-ea"/>
                <a:cs typeface="+mn-cs"/>
              </a:defRPr>
            </a:lvl1pPr>
            <a:lvl2pPr marL="504749" algn="l" defTabSz="1009498" rtl="0" eaLnBrk="1" latinLnBrk="0" hangingPunct="1">
              <a:defRPr sz="1987" kern="1200">
                <a:solidFill>
                  <a:schemeClr val="tx1"/>
                </a:solidFill>
                <a:latin typeface="+mn-lt"/>
                <a:ea typeface="+mn-ea"/>
                <a:cs typeface="+mn-cs"/>
              </a:defRPr>
            </a:lvl2pPr>
            <a:lvl3pPr marL="1009498" algn="l" defTabSz="1009498" rtl="0" eaLnBrk="1" latinLnBrk="0" hangingPunct="1">
              <a:defRPr sz="1987" kern="1200">
                <a:solidFill>
                  <a:schemeClr val="tx1"/>
                </a:solidFill>
                <a:latin typeface="+mn-lt"/>
                <a:ea typeface="+mn-ea"/>
                <a:cs typeface="+mn-cs"/>
              </a:defRPr>
            </a:lvl3pPr>
            <a:lvl4pPr marL="1514246" algn="l" defTabSz="1009498" rtl="0" eaLnBrk="1" latinLnBrk="0" hangingPunct="1">
              <a:defRPr sz="1987" kern="1200">
                <a:solidFill>
                  <a:schemeClr val="tx1"/>
                </a:solidFill>
                <a:latin typeface="+mn-lt"/>
                <a:ea typeface="+mn-ea"/>
                <a:cs typeface="+mn-cs"/>
              </a:defRPr>
            </a:lvl4pPr>
            <a:lvl5pPr marL="2018995" algn="l" defTabSz="1009498" rtl="0" eaLnBrk="1" latinLnBrk="0" hangingPunct="1">
              <a:defRPr sz="1987" kern="1200">
                <a:solidFill>
                  <a:schemeClr val="tx1"/>
                </a:solidFill>
                <a:latin typeface="+mn-lt"/>
                <a:ea typeface="+mn-ea"/>
                <a:cs typeface="+mn-cs"/>
              </a:defRPr>
            </a:lvl5pPr>
            <a:lvl6pPr marL="2523744" algn="l" defTabSz="1009498" rtl="0" eaLnBrk="1" latinLnBrk="0" hangingPunct="1">
              <a:defRPr sz="1987" kern="1200">
                <a:solidFill>
                  <a:schemeClr val="tx1"/>
                </a:solidFill>
                <a:latin typeface="+mn-lt"/>
                <a:ea typeface="+mn-ea"/>
                <a:cs typeface="+mn-cs"/>
              </a:defRPr>
            </a:lvl6pPr>
            <a:lvl7pPr marL="3028493" algn="l" defTabSz="1009498" rtl="0" eaLnBrk="1" latinLnBrk="0" hangingPunct="1">
              <a:defRPr sz="1987" kern="1200">
                <a:solidFill>
                  <a:schemeClr val="tx1"/>
                </a:solidFill>
                <a:latin typeface="+mn-lt"/>
                <a:ea typeface="+mn-ea"/>
                <a:cs typeface="+mn-cs"/>
              </a:defRPr>
            </a:lvl7pPr>
            <a:lvl8pPr marL="3533242" algn="l" defTabSz="1009498" rtl="0" eaLnBrk="1" latinLnBrk="0" hangingPunct="1">
              <a:defRPr sz="1987" kern="1200">
                <a:solidFill>
                  <a:schemeClr val="tx1"/>
                </a:solidFill>
                <a:latin typeface="+mn-lt"/>
                <a:ea typeface="+mn-ea"/>
                <a:cs typeface="+mn-cs"/>
              </a:defRPr>
            </a:lvl8pPr>
            <a:lvl9pPr marL="4037990" algn="l" defTabSz="1009498" rtl="0" eaLnBrk="1" latinLnBrk="0" hangingPunct="1">
              <a:defRPr sz="1987" kern="1200">
                <a:solidFill>
                  <a:schemeClr val="tx1"/>
                </a:solidFill>
                <a:latin typeface="+mn-lt"/>
                <a:ea typeface="+mn-ea"/>
                <a:cs typeface="+mn-cs"/>
              </a:defRPr>
            </a:lvl9pPr>
          </a:lstStyle>
          <a:p>
            <a:r>
              <a:rPr lang="en-US" sz="3200" b="1" dirty="0"/>
              <a:t>"ABCs" before any history or exam!</a:t>
            </a:r>
          </a:p>
        </p:txBody>
      </p:sp>
      <p:pic>
        <p:nvPicPr>
          <p:cNvPr id="4" name="Picture 4" descr="Matias Norte on Twitter: &quot;El ABC EN TRAUMA A: Vía aérea B: Ventilación ...">
            <a:extLst>
              <a:ext uri="{FF2B5EF4-FFF2-40B4-BE49-F238E27FC236}">
                <a16:creationId xmlns:a16="http://schemas.microsoft.com/office/drawing/2014/main" id="{1860E173-D4C8-25CF-DBB8-AADD06A956D8}"/>
              </a:ext>
            </a:extLst>
          </p:cNvPr>
          <p:cNvPicPr>
            <a:picLocks noGrp="1" noChangeAspect="1"/>
          </p:cNvPicPr>
          <p:nvPr>
            <p:ph idx="1"/>
          </p:nvPr>
        </p:nvPicPr>
        <p:blipFill>
          <a:blip r:embed="rId2"/>
          <a:stretch>
            <a:fillRect/>
          </a:stretch>
        </p:blipFill>
        <p:spPr>
          <a:xfrm>
            <a:off x="457200" y="2708920"/>
            <a:ext cx="8334721" cy="3168352"/>
          </a:xfrm>
        </p:spPr>
      </p:pic>
    </p:spTree>
    <p:extLst>
      <p:ext uri="{BB962C8B-B14F-4D97-AF65-F5344CB8AC3E}">
        <p14:creationId xmlns:p14="http://schemas.microsoft.com/office/powerpoint/2010/main" val="1929393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B5C1D1E0-644A-5885-6254-B07BBFB4EB96}"/>
              </a:ext>
            </a:extLst>
          </p:cNvPr>
          <p:cNvGraphicFramePr/>
          <p:nvPr>
            <p:extLst>
              <p:ext uri="{D42A27DB-BD31-4B8C-83A1-F6EECF244321}">
                <p14:modId xmlns:p14="http://schemas.microsoft.com/office/powerpoint/2010/main" val="1324165986"/>
              </p:ext>
            </p:extLst>
          </p:nvPr>
        </p:nvGraphicFramePr>
        <p:xfrm>
          <a:off x="2077263" y="2852936"/>
          <a:ext cx="4989473"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60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61F8A8A-471B-F91E-6D36-A067A1CD7286}"/>
              </a:ext>
            </a:extLst>
          </p:cNvPr>
          <p:cNvGraphicFramePr/>
          <p:nvPr>
            <p:extLst>
              <p:ext uri="{D42A27DB-BD31-4B8C-83A1-F6EECF244321}">
                <p14:modId xmlns:p14="http://schemas.microsoft.com/office/powerpoint/2010/main" val="1282830192"/>
              </p:ext>
            </p:extLst>
          </p:nvPr>
        </p:nvGraphicFramePr>
        <p:xfrm>
          <a:off x="478657" y="764704"/>
          <a:ext cx="8229600" cy="701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44AA2247-DF4D-A2C4-2B98-E139B5DB6D83}"/>
              </a:ext>
            </a:extLst>
          </p:cNvPr>
          <p:cNvSpPr>
            <a:spLocks noGrp="1"/>
          </p:cNvSpPr>
          <p:nvPr>
            <p:ph idx="1"/>
          </p:nvPr>
        </p:nvSpPr>
        <p:spPr>
          <a:xfrm>
            <a:off x="478657" y="1988840"/>
            <a:ext cx="8229600" cy="4325112"/>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22222"/>
                </a:solidFill>
                <a:effectLst/>
                <a:latin typeface="+mj-lt"/>
                <a:cs typeface="Arial" panose="020B0604020202020204" pitchFamily="34" charset="0"/>
              </a:rPr>
              <a:t>No </a:t>
            </a:r>
            <a:r>
              <a:rPr kumimoji="0" lang="en-US" altLang="en-US" sz="2400" b="0" i="0" u="none" strike="noStrike" cap="none" normalizeH="0" baseline="0" dirty="0" err="1">
                <a:ln>
                  <a:noFill/>
                </a:ln>
                <a:solidFill>
                  <a:srgbClr val="222222"/>
                </a:solidFill>
                <a:effectLst/>
                <a:latin typeface="+mj-lt"/>
                <a:cs typeface="Arial" panose="020B0604020202020204" pitchFamily="34" charset="0"/>
              </a:rPr>
              <a:t>anaesthetic</a:t>
            </a:r>
            <a:r>
              <a:rPr kumimoji="0" lang="en-US" altLang="en-US" sz="2400" b="0" i="0" u="none" strike="noStrike" cap="none" normalizeH="0" baseline="0" dirty="0">
                <a:ln>
                  <a:noFill/>
                </a:ln>
                <a:solidFill>
                  <a:srgbClr val="222222"/>
                </a:solidFill>
                <a:effectLst/>
                <a:latin typeface="+mj-lt"/>
                <a:cs typeface="Arial" panose="020B0604020202020204" pitchFamily="34" charset="0"/>
              </a:rPr>
              <a:t> agent until diagnosis is confirmed (especially in suspected globe injury).</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dirty="0">
                <a:ln>
                  <a:noFill/>
                </a:ln>
                <a:solidFill>
                  <a:srgbClr val="222222"/>
                </a:solidFill>
                <a:effectLst/>
                <a:latin typeface="+mj-lt"/>
                <a:cs typeface="Arial" panose="020B0604020202020204" pitchFamily="34" charset="0"/>
              </a:rPr>
            </a:br>
            <a:endParaRPr kumimoji="0" lang="en-US" altLang="en-US" sz="2400" b="0"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22222"/>
                </a:solidFill>
                <a:effectLst/>
                <a:latin typeface="+mj-lt"/>
                <a:cs typeface="Arial" panose="020B0604020202020204" pitchFamily="34" charset="0"/>
              </a:rPr>
              <a:t>Avoid ointments, eye drops, or any instillation before confirming diagnosis, especially in trauma.</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dirty="0">
                <a:ln>
                  <a:noFill/>
                </a:ln>
                <a:solidFill>
                  <a:srgbClr val="222222"/>
                </a:solidFill>
                <a:effectLst/>
                <a:latin typeface="+mj-lt"/>
                <a:cs typeface="Arial" panose="020B0604020202020204" pitchFamily="34" charset="0"/>
              </a:rPr>
            </a:br>
            <a:endParaRPr kumimoji="0" lang="en-US" altLang="en-US" sz="2400" b="0"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22222"/>
                </a:solidFill>
                <a:effectLst/>
                <a:latin typeface="+mj-lt"/>
                <a:cs typeface="Arial" panose="020B0604020202020204" pitchFamily="34" charset="0"/>
              </a:rPr>
              <a:t>Avoid use of atropine or cycloplegics until necessary.</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dirty="0">
                <a:ln>
                  <a:noFill/>
                </a:ln>
                <a:solidFill>
                  <a:srgbClr val="222222"/>
                </a:solidFill>
                <a:effectLst/>
                <a:latin typeface="+mj-lt"/>
                <a:cs typeface="Arial" panose="020B0604020202020204" pitchFamily="34" charset="0"/>
              </a:rPr>
            </a:br>
            <a:endParaRPr kumimoji="0" lang="en-US" altLang="en-US" sz="2400" b="0" i="0" u="none" strike="noStrike" cap="none" normalizeH="0" baseline="0" dirty="0">
              <a:ln>
                <a:noFill/>
              </a:ln>
              <a:solidFill>
                <a:srgbClr val="222222"/>
              </a:solidFill>
              <a:effectLst/>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22222"/>
                </a:solidFill>
                <a:effectLst/>
                <a:latin typeface="+mj-lt"/>
                <a:cs typeface="Arial" panose="020B0604020202020204" pitchFamily="34" charset="0"/>
              </a:rPr>
              <a:t>No steroids unless specifically indicated.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222222"/>
              </a:solidFill>
              <a:effectLst/>
              <a:latin typeface="+mj-lt"/>
              <a:cs typeface="Arial" panose="020B0604020202020204" pitchFamily="34" charset="0"/>
            </a:endParaRPr>
          </a:p>
          <a:p>
            <a:endParaRPr lang="en-US" sz="2400" dirty="0">
              <a:latin typeface="+mj-lt"/>
            </a:endParaRPr>
          </a:p>
        </p:txBody>
      </p:sp>
    </p:spTree>
    <p:extLst>
      <p:ext uri="{BB962C8B-B14F-4D97-AF65-F5344CB8AC3E}">
        <p14:creationId xmlns:p14="http://schemas.microsoft.com/office/powerpoint/2010/main" val="1676999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4FC9E8B-992E-8AD9-8385-63BE9E736EFA}"/>
              </a:ext>
            </a:extLst>
          </p:cNvPr>
          <p:cNvGraphicFramePr/>
          <p:nvPr>
            <p:extLst>
              <p:ext uri="{D42A27DB-BD31-4B8C-83A1-F6EECF244321}">
                <p14:modId xmlns:p14="http://schemas.microsoft.com/office/powerpoint/2010/main" val="925510459"/>
              </p:ext>
            </p:extLst>
          </p:nvPr>
        </p:nvGraphicFramePr>
        <p:xfrm>
          <a:off x="448141" y="692696"/>
          <a:ext cx="8229600" cy="77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FA34E91B-EBFD-BB33-BB23-A5F43A09BE1F}"/>
              </a:ext>
            </a:extLst>
          </p:cNvPr>
          <p:cNvSpPr>
            <a:spLocks noGrp="1"/>
          </p:cNvSpPr>
          <p:nvPr>
            <p:ph idx="1"/>
          </p:nvPr>
        </p:nvSpPr>
        <p:spPr>
          <a:xfrm>
            <a:off x="447894" y="1266444"/>
            <a:ext cx="8229600" cy="5258900"/>
          </a:xfrm>
        </p:spPr>
        <p:txBody>
          <a:bodyPr>
            <a:normAutofit fontScale="47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endParaRPr kumimoji="0" lang="en-US" altLang="en-US" sz="3700" b="0" i="0" u="none" strike="noStrike" cap="none" normalizeH="0" baseline="0" dirty="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 History – Nature of injury, causative agent, clean/dirty wound.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2. Visual acuity – Record baseline.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3. Open globe / closed globe – No pressure on suspected open globe.</a:t>
            </a:r>
            <a:b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b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4. Eyelid injuries – Lid margins, globe integrity, depth, posterior extension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5. Foreign body (FB) – Remove superficial FB carefully.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6. Examine lens – Before opacity develops.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7. Don’t remove protective shields if globe injury is suspected.</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b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8. If intraocular foreign body (IOFB) suspected → Tetanus prophylaxis, systemic antibiotics.</a:t>
            </a:r>
            <a:b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br>
            <a:endPar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2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9. Palpate orbital rim – Suspect fractures and orbital emphysema.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487773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423A19-78EE-3E5E-79D1-500230BC5F45}"/>
              </a:ext>
            </a:extLst>
          </p:cNvPr>
          <p:cNvSpPr>
            <a:spLocks noGrp="1"/>
          </p:cNvSpPr>
          <p:nvPr>
            <p:ph idx="1"/>
          </p:nvPr>
        </p:nvSpPr>
        <p:spPr>
          <a:xfrm>
            <a:off x="251520" y="224644"/>
            <a:ext cx="8363272" cy="6408712"/>
          </a:xfrm>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222222"/>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10. Auscultate orbit – Bruit in orbital vascular malformation.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11. Record pupillary reaction – RAPD, size, shape.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12. Eye exam under magnification – SLE, cornea, anterior chamber.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13. Measure IOP only if no suspicion of open globe.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14. Imaging: X-ray or CT scan for IOFB</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                     MRI only if no metallic FB suspected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15. Initiate broad-spectrum antibiotics, antifungal and analgesics.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16. Culture FB if removed during emergency.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22222"/>
                </a:solidFill>
                <a:effectLst/>
                <a:latin typeface="Times New Roman" panose="02020603050405020304" pitchFamily="18" charset="0"/>
                <a:cs typeface="Times New Roman" panose="02020603050405020304" pitchFamily="18" charset="0"/>
              </a:rPr>
              <a:t>17. Photograph patient – If facilities available, for documentation (especially if legal or surgical</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299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F309B7F-34CF-8BF9-23D2-6D326E07363D}"/>
              </a:ext>
            </a:extLst>
          </p:cNvPr>
          <p:cNvGraphicFramePr/>
          <p:nvPr>
            <p:extLst>
              <p:ext uri="{D42A27DB-BD31-4B8C-83A1-F6EECF244321}">
                <p14:modId xmlns:p14="http://schemas.microsoft.com/office/powerpoint/2010/main" val="3162961388"/>
              </p:ext>
            </p:extLst>
          </p:nvPr>
        </p:nvGraphicFramePr>
        <p:xfrm>
          <a:off x="529208" y="538703"/>
          <a:ext cx="8229600" cy="742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529208" y="1556792"/>
            <a:ext cx="8157592" cy="5017744"/>
          </a:xfrm>
        </p:spPr>
        <p:txBody>
          <a:bodyPr>
            <a:normAutofit/>
          </a:bodyPr>
          <a:lstStyle/>
          <a:p>
            <a:r>
              <a:rPr lang="en-US" sz="2400" dirty="0">
                <a:latin typeface="Times New Roman" pitchFamily="18" charset="0"/>
                <a:cs typeface="Times New Roman" pitchFamily="18" charset="0"/>
              </a:rPr>
              <a:t>Chemical exposures and burns are usually caused by a splash of liquid but can also be caused by transferring a chemical from hands to eyes by rubbing or by being sprayed by aerosols.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Treatment should be instituted IMMEDIATELY, even before testing vision, unless an open globe is suspected.</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This includes alkali, acids, solvents, detergents, and irritants . Alkalis cause more damage as they cause </a:t>
            </a:r>
            <a:r>
              <a:rPr lang="en-US" sz="2400" dirty="0" err="1">
                <a:latin typeface="Times New Roman" pitchFamily="18" charset="0"/>
                <a:cs typeface="Times New Roman" pitchFamily="18" charset="0"/>
              </a:rPr>
              <a:t>saponification</a:t>
            </a:r>
            <a:r>
              <a:rPr lang="en-US" sz="2400" dirty="0">
                <a:latin typeface="Times New Roman" pitchFamily="18" charset="0"/>
                <a:cs typeface="Times New Roman" pitchFamily="18" charset="0"/>
              </a:rPr>
              <a:t> and can penetrate deeper.</a:t>
            </a:r>
          </a:p>
          <a:p>
            <a:endParaRPr lang="en-IN" dirty="0"/>
          </a:p>
          <a:p>
            <a:endParaRPr lang="en-US" dirty="0"/>
          </a:p>
        </p:txBody>
      </p:sp>
      <p:cxnSp>
        <p:nvCxnSpPr>
          <p:cNvPr id="5" name="Straight Connector 4">
            <a:extLst>
              <a:ext uri="{FF2B5EF4-FFF2-40B4-BE49-F238E27FC236}">
                <a16:creationId xmlns:a16="http://schemas.microsoft.com/office/drawing/2014/main" id="{E0778463-868A-3E72-0483-37E15439109A}"/>
              </a:ext>
            </a:extLst>
          </p:cNvPr>
          <p:cNvCxnSpPr>
            <a:cxnSpLocks/>
          </p:cNvCxnSpPr>
          <p:nvPr/>
        </p:nvCxnSpPr>
        <p:spPr>
          <a:xfrm>
            <a:off x="971600" y="3861048"/>
            <a:ext cx="734481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7685F61-324E-8874-3208-D09258CE0097}"/>
              </a:ext>
            </a:extLst>
          </p:cNvPr>
          <p:cNvCxnSpPr>
            <a:cxnSpLocks/>
          </p:cNvCxnSpPr>
          <p:nvPr/>
        </p:nvCxnSpPr>
        <p:spPr>
          <a:xfrm>
            <a:off x="971600" y="4293096"/>
            <a:ext cx="576064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2123728" y="980728"/>
            <a:ext cx="8368200" cy="686100"/>
          </a:xfrm>
          <a:prstGeom prst="rect">
            <a:avLst/>
          </a:prstGeom>
        </p:spPr>
        <p:txBody>
          <a:bodyPr spcFirstLastPara="1" vert="horz" wrap="square" lIns="91425" tIns="91425" rIns="91425" bIns="91425" anchor="b" anchorCtr="0">
            <a:noAutofit/>
          </a:bodyPr>
          <a:lstStyle/>
          <a:p>
            <a:r>
              <a:rPr lang="en" sz="4400" b="1">
                <a:latin typeface="Times New Roman" panose="02020603050405020304" pitchFamily="18" charset="0"/>
                <a:cs typeface="Times New Roman" panose="02020603050405020304" pitchFamily="18" charset="0"/>
              </a:rPr>
              <a:t>Types of chemical </a:t>
            </a:r>
            <a:endParaRPr sz="4400" b="1">
              <a:latin typeface="Times New Roman" panose="02020603050405020304" pitchFamily="18" charset="0"/>
              <a:cs typeface="Times New Roman" panose="02020603050405020304" pitchFamily="18" charset="0"/>
            </a:endParaRPr>
          </a:p>
        </p:txBody>
      </p:sp>
      <p:sp>
        <p:nvSpPr>
          <p:cNvPr id="84" name="Google Shape;84;p16"/>
          <p:cNvSpPr/>
          <p:nvPr/>
        </p:nvSpPr>
        <p:spPr>
          <a:xfrm>
            <a:off x="3105990" y="2347075"/>
            <a:ext cx="2421900" cy="1252200"/>
          </a:xfrm>
          <a:prstGeom prst="flowChartConnector">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sz="3600" b="1" dirty="0">
                <a:solidFill>
                  <a:srgbClr val="980000"/>
                </a:solidFill>
                <a:latin typeface="Times New Roman" panose="02020603050405020304" pitchFamily="18" charset="0"/>
                <a:cs typeface="Times New Roman" panose="02020603050405020304" pitchFamily="18" charset="0"/>
              </a:rPr>
              <a:t>ACID</a:t>
            </a:r>
            <a:endParaRPr sz="3600" b="1" dirty="0">
              <a:solidFill>
                <a:srgbClr val="980000"/>
              </a:solidFill>
              <a:latin typeface="Times New Roman" panose="02020603050405020304" pitchFamily="18" charset="0"/>
              <a:cs typeface="Times New Roman" panose="02020603050405020304" pitchFamily="18" charset="0"/>
            </a:endParaRPr>
          </a:p>
        </p:txBody>
      </p:sp>
      <p:sp>
        <p:nvSpPr>
          <p:cNvPr id="85" name="Google Shape;85;p16"/>
          <p:cNvSpPr/>
          <p:nvPr/>
        </p:nvSpPr>
        <p:spPr>
          <a:xfrm>
            <a:off x="5743730" y="2347075"/>
            <a:ext cx="3508789" cy="1342500"/>
          </a:xfrm>
          <a:prstGeom prst="flowChartConnector">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sz="3600" b="1" dirty="0">
                <a:solidFill>
                  <a:srgbClr val="980000"/>
                </a:solidFill>
                <a:latin typeface="Times New Roman" panose="02020603050405020304" pitchFamily="18" charset="0"/>
                <a:cs typeface="Times New Roman" panose="02020603050405020304" pitchFamily="18" charset="0"/>
              </a:rPr>
              <a:t>IRRITANT</a:t>
            </a:r>
            <a:endParaRPr sz="3600" b="1" dirty="0">
              <a:solidFill>
                <a:srgbClr val="980000"/>
              </a:solidFill>
              <a:latin typeface="Times New Roman" panose="02020603050405020304" pitchFamily="18" charset="0"/>
              <a:cs typeface="Times New Roman" panose="02020603050405020304" pitchFamily="18" charset="0"/>
            </a:endParaRPr>
          </a:p>
        </p:txBody>
      </p:sp>
      <p:sp>
        <p:nvSpPr>
          <p:cNvPr id="86" name="Google Shape;86;p16"/>
          <p:cNvSpPr/>
          <p:nvPr/>
        </p:nvSpPr>
        <p:spPr>
          <a:xfrm>
            <a:off x="319001" y="3944975"/>
            <a:ext cx="2422606" cy="14514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15000"/>
              </a:lnSpc>
            </a:pPr>
            <a:r>
              <a:rPr lang="en" sz="2000" b="1" dirty="0">
                <a:solidFill>
                  <a:schemeClr val="dk1"/>
                </a:solidFill>
                <a:latin typeface="Times New Roman" panose="02020603050405020304" pitchFamily="18" charset="0"/>
                <a:ea typeface="Roboto"/>
                <a:cs typeface="Times New Roman" panose="02020603050405020304" pitchFamily="18" charset="0"/>
                <a:sym typeface="Roboto"/>
              </a:rPr>
              <a:t>Most dangerous    Rapid penetration  </a:t>
            </a:r>
            <a:endParaRPr sz="2000" b="1" dirty="0">
              <a:solidFill>
                <a:schemeClr val="dk1"/>
              </a:solidFill>
              <a:latin typeface="Times New Roman" panose="02020603050405020304" pitchFamily="18" charset="0"/>
              <a:ea typeface="Roboto"/>
              <a:cs typeface="Times New Roman" panose="02020603050405020304" pitchFamily="18" charset="0"/>
              <a:sym typeface="Roboto"/>
            </a:endParaRPr>
          </a:p>
        </p:txBody>
      </p:sp>
      <p:sp>
        <p:nvSpPr>
          <p:cNvPr id="87" name="Google Shape;87;p16"/>
          <p:cNvSpPr/>
          <p:nvPr/>
        </p:nvSpPr>
        <p:spPr>
          <a:xfrm>
            <a:off x="3203848" y="4005936"/>
            <a:ext cx="2736304" cy="1754232"/>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15000"/>
              </a:lnSpc>
            </a:pPr>
            <a:r>
              <a:rPr lang="en" sz="2000" b="1" dirty="0">
                <a:solidFill>
                  <a:schemeClr val="dk1"/>
                </a:solidFill>
                <a:latin typeface="Times New Roman" panose="02020603050405020304" pitchFamily="18" charset="0"/>
                <a:ea typeface="Roboto"/>
                <a:cs typeface="Times New Roman" panose="02020603050405020304" pitchFamily="18" charset="0"/>
                <a:sym typeface="Roboto"/>
              </a:rPr>
              <a:t>less severe than alkali ,</a:t>
            </a:r>
            <a:endParaRPr sz="2000" b="1" dirty="0">
              <a:solidFill>
                <a:schemeClr val="dk1"/>
              </a:solidFill>
              <a:latin typeface="Times New Roman" panose="02020603050405020304" pitchFamily="18" charset="0"/>
              <a:ea typeface="Roboto"/>
              <a:cs typeface="Times New Roman" panose="02020603050405020304" pitchFamily="18" charset="0"/>
              <a:sym typeface="Roboto"/>
            </a:endParaRPr>
          </a:p>
          <a:p>
            <a:pPr>
              <a:lnSpc>
                <a:spcPct val="115000"/>
              </a:lnSpc>
              <a:spcBef>
                <a:spcPts val="1600"/>
              </a:spcBef>
              <a:spcAft>
                <a:spcPts val="1600"/>
              </a:spcAft>
            </a:pPr>
            <a:r>
              <a:rPr lang="en" sz="2000" b="1" dirty="0">
                <a:solidFill>
                  <a:schemeClr val="dk1"/>
                </a:solidFill>
                <a:latin typeface="Times New Roman" panose="02020603050405020304" pitchFamily="18" charset="0"/>
                <a:ea typeface="Roboto"/>
                <a:cs typeface="Times New Roman" panose="02020603050405020304" pitchFamily="18" charset="0"/>
                <a:sym typeface="Roboto"/>
              </a:rPr>
              <a:t>do not penetrate as readily    </a:t>
            </a:r>
            <a:endParaRPr sz="2000" b="1" dirty="0">
              <a:latin typeface="Times New Roman" panose="02020603050405020304" pitchFamily="18" charset="0"/>
              <a:cs typeface="Times New Roman" panose="02020603050405020304" pitchFamily="18" charset="0"/>
            </a:endParaRPr>
          </a:p>
        </p:txBody>
      </p:sp>
      <p:sp>
        <p:nvSpPr>
          <p:cNvPr id="88" name="Google Shape;88;p16"/>
          <p:cNvSpPr/>
          <p:nvPr/>
        </p:nvSpPr>
        <p:spPr>
          <a:xfrm>
            <a:off x="6402393" y="3944975"/>
            <a:ext cx="2353697" cy="14514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15000"/>
              </a:lnSpc>
            </a:pPr>
            <a:r>
              <a:rPr lang="en" sz="2000" b="1">
                <a:solidFill>
                  <a:schemeClr val="dk1"/>
                </a:solidFill>
                <a:latin typeface="Times New Roman" panose="02020603050405020304" pitchFamily="18" charset="0"/>
                <a:ea typeface="Roboto"/>
                <a:cs typeface="Times New Roman" panose="02020603050405020304" pitchFamily="18" charset="0"/>
                <a:sym typeface="Roboto"/>
              </a:rPr>
              <a:t>Neutral pH </a:t>
            </a:r>
            <a:endParaRPr sz="2000" b="1">
              <a:solidFill>
                <a:schemeClr val="dk1"/>
              </a:solidFill>
              <a:latin typeface="Times New Roman" panose="02020603050405020304" pitchFamily="18" charset="0"/>
              <a:ea typeface="Roboto"/>
              <a:cs typeface="Times New Roman" panose="02020603050405020304" pitchFamily="18" charset="0"/>
              <a:sym typeface="Roboto"/>
            </a:endParaRPr>
          </a:p>
          <a:p>
            <a:pPr>
              <a:lnSpc>
                <a:spcPct val="115000"/>
              </a:lnSpc>
              <a:spcBef>
                <a:spcPts val="1600"/>
              </a:spcBef>
              <a:spcAft>
                <a:spcPts val="1600"/>
              </a:spcAft>
            </a:pPr>
            <a:r>
              <a:rPr lang="en" sz="2000" b="1">
                <a:solidFill>
                  <a:schemeClr val="dk1"/>
                </a:solidFill>
                <a:latin typeface="Times New Roman" panose="02020603050405020304" pitchFamily="18" charset="0"/>
                <a:ea typeface="Roboto"/>
                <a:cs typeface="Times New Roman" panose="02020603050405020304" pitchFamily="18" charset="0"/>
                <a:sym typeface="Roboto"/>
              </a:rPr>
              <a:t> more discomfort  </a:t>
            </a:r>
            <a:endParaRPr sz="2000" b="1">
              <a:latin typeface="Times New Roman" panose="02020603050405020304" pitchFamily="18" charset="0"/>
              <a:cs typeface="Times New Roman" panose="02020603050405020304" pitchFamily="18" charset="0"/>
            </a:endParaRPr>
          </a:p>
        </p:txBody>
      </p:sp>
      <p:sp>
        <p:nvSpPr>
          <p:cNvPr id="2" name="Google Shape;83;p16"/>
          <p:cNvSpPr/>
          <p:nvPr/>
        </p:nvSpPr>
        <p:spPr>
          <a:xfrm>
            <a:off x="0" y="2347075"/>
            <a:ext cx="2890150" cy="1252200"/>
          </a:xfrm>
          <a:prstGeom prst="flowChartConnector">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sz="3600" b="1" dirty="0">
                <a:solidFill>
                  <a:srgbClr val="980000"/>
                </a:solidFill>
                <a:latin typeface="Times New Roman" panose="02020603050405020304" pitchFamily="18" charset="0"/>
                <a:cs typeface="Times New Roman" panose="02020603050405020304" pitchFamily="18" charset="0"/>
              </a:rPr>
              <a:t>ALKALI</a:t>
            </a:r>
            <a:endParaRPr sz="3600" b="1" dirty="0">
              <a:solidFill>
                <a:srgbClr val="98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179512" y="980728"/>
            <a:ext cx="8964488" cy="1020647"/>
          </a:xfrm>
          <a:prstGeom prst="rect">
            <a:avLst/>
          </a:prstGeom>
        </p:spPr>
        <p:txBody>
          <a:bodyPr spcFirstLastPara="1" vert="horz" wrap="square" lIns="91425" tIns="91425" rIns="91425" bIns="91425" anchor="b" anchorCtr="0">
            <a:noAutofit/>
          </a:bodyPr>
          <a:lstStyle/>
          <a:p>
            <a:r>
              <a:rPr lang="en-US" sz="3200" b="1" dirty="0">
                <a:solidFill>
                  <a:srgbClr val="000000"/>
                </a:solidFill>
              </a:rPr>
              <a:t>The severity of chemical Injury depends on</a:t>
            </a:r>
            <a:r>
              <a:rPr lang="en-US" sz="3200" dirty="0">
                <a:solidFill>
                  <a:srgbClr val="000000"/>
                </a:solidFill>
              </a:rPr>
              <a:t> : </a:t>
            </a:r>
            <a:endParaRPr sz="3200" dirty="0"/>
          </a:p>
        </p:txBody>
      </p:sp>
      <p:graphicFrame>
        <p:nvGraphicFramePr>
          <p:cNvPr id="2" name="Diagram 1">
            <a:extLst>
              <a:ext uri="{FF2B5EF4-FFF2-40B4-BE49-F238E27FC236}">
                <a16:creationId xmlns:a16="http://schemas.microsoft.com/office/drawing/2014/main" id="{ED8B6882-7DAF-CF50-B294-944B553F44A5}"/>
              </a:ext>
            </a:extLst>
          </p:cNvPr>
          <p:cNvGraphicFramePr/>
          <p:nvPr>
            <p:extLst>
              <p:ext uri="{D42A27DB-BD31-4B8C-83A1-F6EECF244321}">
                <p14:modId xmlns:p14="http://schemas.microsoft.com/office/powerpoint/2010/main" val="1212853427"/>
              </p:ext>
            </p:extLst>
          </p:nvPr>
        </p:nvGraphicFramePr>
        <p:xfrm>
          <a:off x="179513" y="2276871"/>
          <a:ext cx="4608512" cy="381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6" name="Google Shape;96;p17"/>
          <p:cNvPicPr preferRelativeResize="0"/>
          <p:nvPr/>
        </p:nvPicPr>
        <p:blipFill>
          <a:blip r:embed="rId8">
            <a:alphaModFix/>
          </a:blip>
          <a:stretch>
            <a:fillRect/>
          </a:stretch>
        </p:blipFill>
        <p:spPr>
          <a:xfrm>
            <a:off x="5004048" y="2852935"/>
            <a:ext cx="3701343"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238782" y="-1605500"/>
            <a:ext cx="8368200" cy="686100"/>
          </a:xfrm>
          <a:prstGeom prst="rect">
            <a:avLst/>
          </a:prstGeom>
        </p:spPr>
        <p:txBody>
          <a:bodyPr spcFirstLastPara="1" vert="horz" wrap="square" lIns="91425" tIns="91425" rIns="91425" bIns="91425" anchor="b" anchorCtr="0">
            <a:noAutofit/>
          </a:bodyPr>
          <a:lstStyle/>
          <a:p>
            <a:endParaRPr/>
          </a:p>
        </p:txBody>
      </p:sp>
      <p:graphicFrame>
        <p:nvGraphicFramePr>
          <p:cNvPr id="2" name="Diagram 1">
            <a:extLst>
              <a:ext uri="{FF2B5EF4-FFF2-40B4-BE49-F238E27FC236}">
                <a16:creationId xmlns:a16="http://schemas.microsoft.com/office/drawing/2014/main" id="{6BDF3E07-46C9-A5AC-4310-68BA704F081F}"/>
              </a:ext>
            </a:extLst>
          </p:cNvPr>
          <p:cNvGraphicFramePr/>
          <p:nvPr>
            <p:extLst>
              <p:ext uri="{D42A27DB-BD31-4B8C-83A1-F6EECF244321}">
                <p14:modId xmlns:p14="http://schemas.microsoft.com/office/powerpoint/2010/main" val="1644859582"/>
              </p:ext>
            </p:extLst>
          </p:nvPr>
        </p:nvGraphicFramePr>
        <p:xfrm>
          <a:off x="971600" y="1091000"/>
          <a:ext cx="4752528" cy="53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 name="Google Shape;103;p18"/>
          <p:cNvPicPr preferRelativeResize="0"/>
          <p:nvPr/>
        </p:nvPicPr>
        <p:blipFill rotWithShape="1">
          <a:blip r:embed="rId8">
            <a:alphaModFix/>
          </a:blip>
          <a:srcRect l="4269" t="27033"/>
          <a:stretch/>
        </p:blipFill>
        <p:spPr>
          <a:xfrm>
            <a:off x="204495" y="1970901"/>
            <a:ext cx="6280258" cy="4410427"/>
          </a:xfrm>
          <a:prstGeom prst="rect">
            <a:avLst/>
          </a:prstGeom>
          <a:noFill/>
          <a:ln>
            <a:noFill/>
          </a:ln>
        </p:spPr>
      </p:pic>
      <p:pic>
        <p:nvPicPr>
          <p:cNvPr id="104" name="Google Shape;104;p18"/>
          <p:cNvPicPr preferRelativeResize="0"/>
          <p:nvPr/>
        </p:nvPicPr>
        <p:blipFill rotWithShape="1">
          <a:blip r:embed="rId9">
            <a:alphaModFix/>
          </a:blip>
          <a:srcRect l="13077" t="11146" r="18203" b="3573"/>
          <a:stretch/>
        </p:blipFill>
        <p:spPr>
          <a:xfrm>
            <a:off x="7759611" y="1970901"/>
            <a:ext cx="1293679" cy="1823990"/>
          </a:xfrm>
          <a:prstGeom prst="rect">
            <a:avLst/>
          </a:prstGeom>
          <a:noFill/>
          <a:ln>
            <a:noFill/>
          </a:ln>
        </p:spPr>
      </p:pic>
      <p:pic>
        <p:nvPicPr>
          <p:cNvPr id="105" name="Google Shape;105;p18"/>
          <p:cNvPicPr preferRelativeResize="0"/>
          <p:nvPr/>
        </p:nvPicPr>
        <p:blipFill rotWithShape="1">
          <a:blip r:embed="rId10">
            <a:alphaModFix/>
          </a:blip>
          <a:srcRect r="42611"/>
          <a:stretch/>
        </p:blipFill>
        <p:spPr>
          <a:xfrm>
            <a:off x="6515002" y="508752"/>
            <a:ext cx="1100575" cy="1702296"/>
          </a:xfrm>
          <a:prstGeom prst="rect">
            <a:avLst/>
          </a:prstGeom>
          <a:noFill/>
          <a:ln>
            <a:noFill/>
          </a:ln>
        </p:spPr>
      </p:pic>
      <p:pic>
        <p:nvPicPr>
          <p:cNvPr id="106" name="Google Shape;106;p18"/>
          <p:cNvPicPr preferRelativeResize="0"/>
          <p:nvPr/>
        </p:nvPicPr>
        <p:blipFill>
          <a:blip r:embed="rId11">
            <a:alphaModFix/>
          </a:blip>
          <a:stretch>
            <a:fillRect/>
          </a:stretch>
        </p:blipFill>
        <p:spPr>
          <a:xfrm>
            <a:off x="7065289" y="5140453"/>
            <a:ext cx="1940063" cy="1240875"/>
          </a:xfrm>
          <a:prstGeom prst="rect">
            <a:avLst/>
          </a:prstGeom>
          <a:noFill/>
          <a:ln>
            <a:noFill/>
          </a:ln>
        </p:spPr>
      </p:pic>
      <p:pic>
        <p:nvPicPr>
          <p:cNvPr id="107" name="Google Shape;107;p18"/>
          <p:cNvPicPr preferRelativeResize="0"/>
          <p:nvPr/>
        </p:nvPicPr>
        <p:blipFill>
          <a:blip r:embed="rId12">
            <a:alphaModFix/>
          </a:blip>
          <a:stretch>
            <a:fillRect/>
          </a:stretch>
        </p:blipFill>
        <p:spPr>
          <a:xfrm>
            <a:off x="6556202" y="3861381"/>
            <a:ext cx="1699158" cy="10833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EB96A6A2-0121-C6F4-77FB-4ECEC39A9EDF}"/>
              </a:ext>
            </a:extLst>
          </p:cNvPr>
          <p:cNvGraphicFramePr/>
          <p:nvPr>
            <p:extLst>
              <p:ext uri="{D42A27DB-BD31-4B8C-83A1-F6EECF244321}">
                <p14:modId xmlns:p14="http://schemas.microsoft.com/office/powerpoint/2010/main" val="1615225107"/>
              </p:ext>
            </p:extLst>
          </p:nvPr>
        </p:nvGraphicFramePr>
        <p:xfrm>
          <a:off x="188099" y="503162"/>
          <a:ext cx="8368200" cy="686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4" name="Google Shape;114;p19"/>
          <p:cNvPicPr preferRelativeResize="0"/>
          <p:nvPr/>
        </p:nvPicPr>
        <p:blipFill rotWithShape="1">
          <a:blip r:embed="rId8">
            <a:alphaModFix amt="90000"/>
          </a:blip>
          <a:srcRect b="4030"/>
          <a:stretch/>
        </p:blipFill>
        <p:spPr>
          <a:xfrm>
            <a:off x="1547024" y="1234780"/>
            <a:ext cx="6422675" cy="5218556"/>
          </a:xfrm>
          <a:prstGeom prst="rect">
            <a:avLst/>
          </a:prstGeom>
          <a:noFill/>
          <a:ln w="9525" cap="flat" cmpd="sng">
            <a:solidFill>
              <a:srgbClr val="000000"/>
            </a:solidFill>
            <a:prstDash val="solid"/>
            <a:round/>
            <a:headEnd type="none" w="sm" len="sm"/>
            <a:tailEnd type="none" w="sm" len="sm"/>
          </a:ln>
          <a:effectLst>
            <a:outerShdw blurRad="57150" dist="19050" dir="17160000" algn="bl" rotWithShape="0">
              <a:srgbClr val="000000">
                <a:alpha val="67000"/>
              </a:srgbClr>
            </a:outerShdw>
          </a:effectLst>
        </p:spPr>
      </p:pic>
      <p:pic>
        <p:nvPicPr>
          <p:cNvPr id="115" name="Google Shape;115;p19"/>
          <p:cNvPicPr preferRelativeResize="0"/>
          <p:nvPr/>
        </p:nvPicPr>
        <p:blipFill>
          <a:blip r:embed="rId9">
            <a:alphaModFix/>
          </a:blip>
          <a:stretch>
            <a:fillRect/>
          </a:stretch>
        </p:blipFill>
        <p:spPr>
          <a:xfrm>
            <a:off x="188101" y="1234780"/>
            <a:ext cx="1140555" cy="2000119"/>
          </a:xfrm>
          <a:prstGeom prst="rect">
            <a:avLst/>
          </a:prstGeom>
          <a:noFill/>
          <a:ln>
            <a:noFill/>
          </a:ln>
        </p:spPr>
      </p:pic>
      <p:pic>
        <p:nvPicPr>
          <p:cNvPr id="116" name="Google Shape;116;p19"/>
          <p:cNvPicPr preferRelativeResize="0"/>
          <p:nvPr/>
        </p:nvPicPr>
        <p:blipFill>
          <a:blip r:embed="rId10">
            <a:alphaModFix/>
          </a:blip>
          <a:stretch>
            <a:fillRect/>
          </a:stretch>
        </p:blipFill>
        <p:spPr>
          <a:xfrm>
            <a:off x="348626" y="3817800"/>
            <a:ext cx="1015117" cy="2131479"/>
          </a:xfrm>
          <a:prstGeom prst="rect">
            <a:avLst/>
          </a:prstGeom>
          <a:noFill/>
          <a:ln>
            <a:noFill/>
          </a:ln>
        </p:spPr>
      </p:pic>
      <p:pic>
        <p:nvPicPr>
          <p:cNvPr id="117" name="Google Shape;117;p19"/>
          <p:cNvPicPr preferRelativeResize="0"/>
          <p:nvPr/>
        </p:nvPicPr>
        <p:blipFill>
          <a:blip r:embed="rId11">
            <a:alphaModFix/>
          </a:blip>
          <a:stretch>
            <a:fillRect/>
          </a:stretch>
        </p:blipFill>
        <p:spPr>
          <a:xfrm>
            <a:off x="7940776" y="1937789"/>
            <a:ext cx="1203224" cy="1880012"/>
          </a:xfrm>
          <a:prstGeom prst="rect">
            <a:avLst/>
          </a:prstGeom>
          <a:noFill/>
          <a:ln>
            <a:noFill/>
          </a:ln>
        </p:spPr>
      </p:pic>
      <p:pic>
        <p:nvPicPr>
          <p:cNvPr id="118" name="Google Shape;118;p19"/>
          <p:cNvPicPr preferRelativeResize="0"/>
          <p:nvPr/>
        </p:nvPicPr>
        <p:blipFill>
          <a:blip r:embed="rId12">
            <a:alphaModFix/>
          </a:blip>
          <a:stretch>
            <a:fillRect/>
          </a:stretch>
        </p:blipFill>
        <p:spPr>
          <a:xfrm>
            <a:off x="7969701" y="4126974"/>
            <a:ext cx="1392667" cy="167828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001A06B-7166-2BB1-55DD-BCB12AEED2FC}"/>
              </a:ext>
            </a:extLst>
          </p:cNvPr>
          <p:cNvGraphicFramePr/>
          <p:nvPr>
            <p:extLst>
              <p:ext uri="{D42A27DB-BD31-4B8C-83A1-F6EECF244321}">
                <p14:modId xmlns:p14="http://schemas.microsoft.com/office/powerpoint/2010/main" val="2128304970"/>
              </p:ext>
            </p:extLst>
          </p:nvPr>
        </p:nvGraphicFramePr>
        <p:xfrm>
          <a:off x="505232" y="2956286"/>
          <a:ext cx="8133536" cy="1188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4" name="Google Shape;134;p21"/>
          <p:cNvSpPr txBox="1">
            <a:spLocks noGrp="1"/>
          </p:cNvSpPr>
          <p:nvPr>
            <p:ph type="body" idx="1"/>
          </p:nvPr>
        </p:nvSpPr>
        <p:spPr>
          <a:xfrm>
            <a:off x="0" y="2514899"/>
            <a:ext cx="9144000" cy="3259039"/>
          </a:xfrm>
          <a:prstGeom prst="rect">
            <a:avLst/>
          </a:prstGeom>
          <a:noFill/>
        </p:spPr>
        <p:txBody>
          <a:bodyPr spcFirstLastPara="1" vert="horz" wrap="square" lIns="91425" tIns="91425" rIns="91425" bIns="91425" anchor="t" anchorCtr="0">
            <a:noAutofit/>
          </a:bodyPr>
          <a:lstStyle/>
          <a:p>
            <a:pPr marL="0" indent="0">
              <a:spcAft>
                <a:spcPts val="1600"/>
              </a:spcAft>
              <a:buNone/>
            </a:pPr>
            <a:r>
              <a:rPr lang="en" sz="2400" b="1"/>
              <a:t>  </a:t>
            </a:r>
            <a:endParaRPr sz="24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2123728" y="639675"/>
            <a:ext cx="9228900" cy="686100"/>
          </a:xfrm>
          <a:prstGeom prst="rect">
            <a:avLst/>
          </a:prstGeom>
        </p:spPr>
        <p:txBody>
          <a:bodyPr spcFirstLastPara="1" vert="horz" wrap="square" lIns="91425" tIns="91425" rIns="91425" bIns="91425" anchor="b" anchorCtr="0">
            <a:noAutofit/>
          </a:bodyPr>
          <a:lstStyle/>
          <a:p>
            <a:r>
              <a:rPr lang="en" dirty="0">
                <a:solidFill>
                  <a:schemeClr val="tx1"/>
                </a:solidFill>
              </a:rPr>
              <a:t>Alkali</a:t>
            </a:r>
            <a:r>
              <a:rPr lang="en" dirty="0"/>
              <a:t> </a:t>
            </a:r>
            <a:endParaRPr dirty="0"/>
          </a:p>
        </p:txBody>
      </p:sp>
      <p:sp>
        <p:nvSpPr>
          <p:cNvPr id="141" name="Google Shape;141;p22"/>
          <p:cNvSpPr txBox="1">
            <a:spLocks noGrp="1"/>
          </p:cNvSpPr>
          <p:nvPr>
            <p:ph type="body" idx="1"/>
          </p:nvPr>
        </p:nvSpPr>
        <p:spPr>
          <a:xfrm>
            <a:off x="193950" y="1649024"/>
            <a:ext cx="8338490" cy="4948327"/>
          </a:xfrm>
          <a:prstGeom prst="rect">
            <a:avLst/>
          </a:prstGeom>
          <a:noFill/>
        </p:spPr>
        <p:txBody>
          <a:bodyPr spcFirstLastPara="1" vert="horz" wrap="square" lIns="91425" tIns="91425" rIns="91425" bIns="91425" anchor="t" anchorCtr="0">
            <a:noAutofit/>
          </a:bodyPr>
          <a:lstStyle/>
          <a:p>
            <a:pPr>
              <a:buClr>
                <a:srgbClr val="000000"/>
              </a:buClr>
              <a:buChar char="❏"/>
            </a:pPr>
            <a:r>
              <a:rPr lang="en" sz="2400" dirty="0">
                <a:solidFill>
                  <a:srgbClr val="000000"/>
                </a:solidFill>
              </a:rPr>
              <a:t>Alkali substance dissociate into a hydroxyl ion and cation in the ocular surface .e.g - NaOH =Na+.  + OH -.</a:t>
            </a:r>
            <a:endParaRPr sz="2400" dirty="0">
              <a:solidFill>
                <a:srgbClr val="000000"/>
              </a:solidFill>
            </a:endParaRPr>
          </a:p>
          <a:p>
            <a:pPr indent="0">
              <a:spcBef>
                <a:spcPts val="1600"/>
              </a:spcBef>
              <a:buNone/>
            </a:pPr>
            <a:endParaRPr lang="en" sz="2400" dirty="0">
              <a:solidFill>
                <a:srgbClr val="000000"/>
              </a:solidFill>
            </a:endParaRPr>
          </a:p>
          <a:p>
            <a:pPr indent="0">
              <a:spcBef>
                <a:spcPts val="1600"/>
              </a:spcBef>
              <a:buNone/>
            </a:pPr>
            <a:r>
              <a:rPr lang="en" sz="2400" dirty="0">
                <a:solidFill>
                  <a:srgbClr val="000000"/>
                </a:solidFill>
              </a:rPr>
              <a:t>At high pH,Hydroxyl ion  saponify cell membrane fatty acids  and intercellular bridges --&gt;  facilitation of penetration of the alkali through cornea and into Anterior segment .  It also causes a shift of hydrogen ions - -&gt; cell death.</a:t>
            </a:r>
            <a:endParaRPr sz="2400" dirty="0">
              <a:solidFill>
                <a:srgbClr val="000000"/>
              </a:solidFill>
            </a:endParaRPr>
          </a:p>
          <a:p>
            <a:pPr>
              <a:buClr>
                <a:srgbClr val="000000"/>
              </a:buClr>
              <a:buChar char="❏"/>
            </a:pPr>
            <a:endParaRPr lang="en" sz="2400" dirty="0">
              <a:solidFill>
                <a:srgbClr val="000000"/>
              </a:solidFill>
            </a:endParaRPr>
          </a:p>
          <a:p>
            <a:pPr>
              <a:buClr>
                <a:srgbClr val="000000"/>
              </a:buClr>
              <a:buChar char="❏"/>
            </a:pPr>
            <a:endParaRPr lang="en" sz="2400" dirty="0">
              <a:solidFill>
                <a:srgbClr val="000000"/>
              </a:solidFill>
            </a:endParaRPr>
          </a:p>
          <a:p>
            <a:pPr>
              <a:buClr>
                <a:srgbClr val="000000"/>
              </a:buClr>
              <a:buChar char="❏"/>
            </a:pPr>
            <a:r>
              <a:rPr lang="en" sz="2400" dirty="0">
                <a:solidFill>
                  <a:srgbClr val="000000"/>
                </a:solidFill>
              </a:rPr>
              <a:t>Hydration of GAGs → loss of clarity of stroma </a:t>
            </a:r>
            <a:endParaRPr sz="2400" dirty="0">
              <a:solidFill>
                <a:srgbClr val="000000"/>
              </a:solidFill>
            </a:endParaRPr>
          </a:p>
          <a:p>
            <a:pPr indent="0">
              <a:spcBef>
                <a:spcPts val="1600"/>
              </a:spcBef>
              <a:buNone/>
            </a:pPr>
            <a:endParaRPr sz="2400" dirty="0">
              <a:solidFill>
                <a:srgbClr val="000000"/>
              </a:solidFill>
            </a:endParaRPr>
          </a:p>
          <a:p>
            <a:pPr marL="0" indent="0">
              <a:spcBef>
                <a:spcPts val="1600"/>
              </a:spcBef>
              <a:spcAft>
                <a:spcPts val="1600"/>
              </a:spcAft>
              <a:buNone/>
            </a:pPr>
            <a:endParaRPr sz="2400" dirty="0">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3"/>
          <p:cNvSpPr txBox="1">
            <a:spLocks noGrp="1"/>
          </p:cNvSpPr>
          <p:nvPr>
            <p:ph type="body" idx="1"/>
          </p:nvPr>
        </p:nvSpPr>
        <p:spPr>
          <a:xfrm>
            <a:off x="168877" y="692696"/>
            <a:ext cx="8806246" cy="1330838"/>
          </a:xfrm>
          <a:prstGeom prst="rect">
            <a:avLst/>
          </a:prstGeom>
          <a:noFill/>
        </p:spPr>
        <p:txBody>
          <a:bodyPr spcFirstLastPara="1" vert="horz" wrap="square" lIns="91425" tIns="91425" rIns="91425" bIns="91425" anchor="t" anchorCtr="0">
            <a:noAutofit/>
          </a:bodyPr>
          <a:lstStyle/>
          <a:p>
            <a:pPr indent="-342900">
              <a:buClr>
                <a:srgbClr val="000000"/>
              </a:buClr>
              <a:buSzPts val="1800"/>
              <a:buChar char="❏"/>
            </a:pPr>
            <a:r>
              <a:rPr lang="en" sz="2400" dirty="0">
                <a:solidFill>
                  <a:srgbClr val="000000"/>
                </a:solidFill>
              </a:rPr>
              <a:t>Intraocular structure involvement depends upon   →Degree of Penetration and pH aqueous solution</a:t>
            </a:r>
          </a:p>
          <a:p>
            <a:pPr marL="114300" indent="0">
              <a:buClr>
                <a:srgbClr val="000000"/>
              </a:buClr>
              <a:buSzPts val="1800"/>
              <a:buNone/>
            </a:pPr>
            <a:endParaRPr sz="2400" dirty="0">
              <a:solidFill>
                <a:srgbClr val="000000"/>
              </a:solidFill>
            </a:endParaRPr>
          </a:p>
          <a:p>
            <a:pPr indent="-342900">
              <a:buClr>
                <a:srgbClr val="000000"/>
              </a:buClr>
              <a:buSzPts val="1800"/>
              <a:buChar char="❏"/>
            </a:pPr>
            <a:r>
              <a:rPr lang="en" sz="2400" dirty="0">
                <a:solidFill>
                  <a:srgbClr val="000000"/>
                </a:solidFill>
              </a:rPr>
              <a:t>pH &gt;11.5 →severe Ocular damage </a:t>
            </a:r>
            <a:endParaRPr sz="2400" dirty="0">
              <a:solidFill>
                <a:srgbClr val="000000"/>
              </a:solidFill>
            </a:endParaRPr>
          </a:p>
        </p:txBody>
      </p:sp>
      <p:pic>
        <p:nvPicPr>
          <p:cNvPr id="147" name="Google Shape;147;p23"/>
          <p:cNvPicPr preferRelativeResize="0"/>
          <p:nvPr/>
        </p:nvPicPr>
        <p:blipFill rotWithShape="1">
          <a:blip r:embed="rId3">
            <a:alphaModFix/>
          </a:blip>
          <a:srcRect b="6445"/>
          <a:stretch/>
        </p:blipFill>
        <p:spPr>
          <a:xfrm>
            <a:off x="1403648" y="2420888"/>
            <a:ext cx="6198968" cy="432048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3" name="Google Shape;153;p24"/>
          <p:cNvSpPr txBox="1">
            <a:spLocks noGrp="1"/>
          </p:cNvSpPr>
          <p:nvPr>
            <p:ph type="body" idx="4294967295"/>
          </p:nvPr>
        </p:nvSpPr>
        <p:spPr>
          <a:xfrm>
            <a:off x="0" y="655638"/>
            <a:ext cx="8748464" cy="6202362"/>
          </a:xfrm>
          <a:prstGeom prst="rect">
            <a:avLst/>
          </a:prstGeom>
          <a:noFill/>
        </p:spPr>
        <p:txBody>
          <a:bodyPr spcFirstLastPara="1" vert="horz" wrap="square" lIns="91425" tIns="91425" rIns="91425" bIns="91425" anchor="t" anchorCtr="0">
            <a:noAutofit/>
          </a:bodyPr>
          <a:lstStyle/>
          <a:p>
            <a:pPr marL="0" indent="0" algn="ctr">
              <a:spcBef>
                <a:spcPts val="0"/>
              </a:spcBef>
              <a:buNone/>
            </a:pPr>
            <a:r>
              <a:rPr lang="en" b="1" dirty="0">
                <a:solidFill>
                  <a:srgbClr val="000000"/>
                </a:solidFill>
              </a:rPr>
              <a:t>ACID injury</a:t>
            </a:r>
            <a:endParaRPr b="1" dirty="0">
              <a:solidFill>
                <a:srgbClr val="000000"/>
              </a:solidFill>
            </a:endParaRPr>
          </a:p>
          <a:p>
            <a:pPr marL="457200" indent="-342900" algn="just">
              <a:spcBef>
                <a:spcPts val="1600"/>
              </a:spcBef>
              <a:buClr>
                <a:srgbClr val="000000"/>
              </a:buClr>
              <a:buSzPts val="1800"/>
              <a:buChar char="●"/>
            </a:pPr>
            <a:r>
              <a:rPr lang="en" sz="2400" dirty="0">
                <a:solidFill>
                  <a:srgbClr val="000000"/>
                </a:solidFill>
              </a:rPr>
              <a:t>They usually cause minor injuries </a:t>
            </a:r>
          </a:p>
          <a:p>
            <a:pPr marL="114300" indent="0" algn="just">
              <a:spcBef>
                <a:spcPts val="1600"/>
              </a:spcBef>
              <a:buClr>
                <a:srgbClr val="000000"/>
              </a:buClr>
              <a:buSzPts val="1800"/>
              <a:buNone/>
            </a:pPr>
            <a:r>
              <a:rPr lang="en" sz="2400" dirty="0">
                <a:solidFill>
                  <a:srgbClr val="000000"/>
                </a:solidFill>
              </a:rPr>
              <a:t>and heal with little  or no damage </a:t>
            </a:r>
            <a:endParaRPr sz="2400" dirty="0">
              <a:solidFill>
                <a:srgbClr val="000000"/>
              </a:solidFill>
            </a:endParaRPr>
          </a:p>
          <a:p>
            <a:pPr marL="457200" indent="-342900" algn="just">
              <a:spcBef>
                <a:spcPts val="0"/>
              </a:spcBef>
              <a:buClr>
                <a:srgbClr val="000000"/>
              </a:buClr>
              <a:buSzPts val="1800"/>
              <a:buChar char="●"/>
            </a:pPr>
            <a:r>
              <a:rPr lang="en" sz="2400" dirty="0">
                <a:solidFill>
                  <a:srgbClr val="000000"/>
                </a:solidFill>
              </a:rPr>
              <a:t>Acid dissociate into hydrogen ions </a:t>
            </a:r>
          </a:p>
          <a:p>
            <a:pPr marL="114300" indent="0" algn="just">
              <a:spcBef>
                <a:spcPts val="0"/>
              </a:spcBef>
              <a:buClr>
                <a:srgbClr val="000000"/>
              </a:buClr>
              <a:buSzPts val="1800"/>
              <a:buNone/>
            </a:pPr>
            <a:r>
              <a:rPr lang="en" sz="2400" dirty="0">
                <a:solidFill>
                  <a:srgbClr val="000000"/>
                </a:solidFill>
              </a:rPr>
              <a:t>and anion in the cornea . e.g. HCl = H+   + Cl - </a:t>
            </a:r>
            <a:endParaRPr sz="2400" dirty="0">
              <a:solidFill>
                <a:srgbClr val="000000"/>
              </a:solidFill>
            </a:endParaRPr>
          </a:p>
          <a:p>
            <a:pPr marL="457200" indent="-342900" algn="just">
              <a:spcBef>
                <a:spcPts val="0"/>
              </a:spcBef>
              <a:buClr>
                <a:srgbClr val="000000"/>
              </a:buClr>
              <a:buSzPts val="1800"/>
              <a:buChar char="●"/>
            </a:pPr>
            <a:r>
              <a:rPr lang="en" sz="2400" dirty="0">
                <a:solidFill>
                  <a:srgbClr val="000000"/>
                </a:solidFill>
              </a:rPr>
              <a:t>H+ molecules damage the ocular surface by altering the pH while the anion causes protien denaturation , precipitation,and coagulation of corneal stroma → </a:t>
            </a:r>
            <a:r>
              <a:rPr lang="en" sz="2400" b="1" dirty="0">
                <a:solidFill>
                  <a:srgbClr val="000000"/>
                </a:solidFill>
              </a:rPr>
              <a:t>ground glass appearance of epithelium </a:t>
            </a:r>
            <a:endParaRPr sz="2400" dirty="0">
              <a:solidFill>
                <a:srgbClr val="000000"/>
              </a:solidFill>
            </a:endParaRPr>
          </a:p>
          <a:p>
            <a:pPr marL="457200" indent="-342900" algn="just">
              <a:spcBef>
                <a:spcPts val="0"/>
              </a:spcBef>
              <a:buClr>
                <a:srgbClr val="000000"/>
              </a:buClr>
              <a:buSzPts val="1800"/>
              <a:buChar char="●"/>
            </a:pPr>
            <a:r>
              <a:rPr lang="en" sz="2400" dirty="0">
                <a:solidFill>
                  <a:srgbClr val="000000"/>
                </a:solidFill>
              </a:rPr>
              <a:t>Protien coagulation prevent deeper penetration of acids (for weak acid )</a:t>
            </a:r>
            <a:endParaRPr sz="2400" dirty="0">
              <a:solidFill>
                <a:srgbClr val="000000"/>
              </a:solidFill>
            </a:endParaRPr>
          </a:p>
          <a:p>
            <a:pPr marL="457200" indent="-342900" algn="just">
              <a:spcBef>
                <a:spcPts val="0"/>
              </a:spcBef>
              <a:buClr>
                <a:srgbClr val="000000"/>
              </a:buClr>
              <a:buSzPts val="1800"/>
              <a:buChar char="●"/>
            </a:pPr>
            <a:r>
              <a:rPr lang="en" sz="2400" dirty="0">
                <a:solidFill>
                  <a:srgbClr val="000000"/>
                </a:solidFill>
              </a:rPr>
              <a:t>Strong acids → may continue to penetrate deeply ,alter tissue  similar to alkali.</a:t>
            </a:r>
            <a:endParaRPr sz="2400" dirty="0">
              <a:solidFill>
                <a:srgbClr val="000000"/>
              </a:solidFill>
            </a:endParaRPr>
          </a:p>
        </p:txBody>
      </p:sp>
      <p:pic>
        <p:nvPicPr>
          <p:cNvPr id="154" name="Google Shape;154;p24"/>
          <p:cNvPicPr preferRelativeResize="0"/>
          <p:nvPr/>
        </p:nvPicPr>
        <p:blipFill rotWithShape="1">
          <a:blip r:embed="rId3">
            <a:alphaModFix/>
          </a:blip>
          <a:srcRect l="51391" t="58853" r="1999" b="2554"/>
          <a:stretch/>
        </p:blipFill>
        <p:spPr>
          <a:xfrm>
            <a:off x="5940152" y="627789"/>
            <a:ext cx="2987824" cy="198071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body" idx="1"/>
          </p:nvPr>
        </p:nvSpPr>
        <p:spPr>
          <a:xfrm>
            <a:off x="491105" y="2482545"/>
            <a:ext cx="8368200" cy="3078900"/>
          </a:xfrm>
          <a:prstGeom prst="rect">
            <a:avLst/>
          </a:prstGeom>
        </p:spPr>
        <p:txBody>
          <a:bodyPr spcFirstLastPara="1" vert="horz" wrap="square" lIns="91425" tIns="91425" rIns="91425" bIns="91425" anchor="t" anchorCtr="0">
            <a:noAutofit/>
          </a:bodyPr>
          <a:lstStyle/>
          <a:p>
            <a:pPr marL="0" indent="0">
              <a:spcAft>
                <a:spcPts val="1600"/>
              </a:spcAft>
              <a:buNone/>
            </a:pPr>
            <a:endParaRPr/>
          </a:p>
        </p:txBody>
      </p:sp>
      <p:sp>
        <p:nvSpPr>
          <p:cNvPr id="160" name="Google Shape;160;p25"/>
          <p:cNvSpPr txBox="1">
            <a:spLocks noGrp="1"/>
          </p:cNvSpPr>
          <p:nvPr>
            <p:ph type="body" idx="4294967295"/>
          </p:nvPr>
        </p:nvSpPr>
        <p:spPr>
          <a:xfrm>
            <a:off x="0" y="1093788"/>
            <a:ext cx="9153525" cy="5764212"/>
          </a:xfrm>
          <a:prstGeom prst="rect">
            <a:avLst/>
          </a:prstGeom>
          <a:noFill/>
          <a:ln>
            <a:noFill/>
          </a:ln>
        </p:spPr>
        <p:txBody>
          <a:bodyPr spcFirstLastPara="1" vert="horz" wrap="square" lIns="91425" tIns="91425" rIns="91425" bIns="91425" anchor="t" anchorCtr="0">
            <a:noAutofit/>
          </a:bodyPr>
          <a:lstStyle/>
          <a:p>
            <a:pPr marL="0" indent="0">
              <a:buNone/>
            </a:pPr>
            <a:r>
              <a:rPr lang="en" sz="3000" b="1" dirty="0">
                <a:solidFill>
                  <a:srgbClr val="000000"/>
                </a:solidFill>
              </a:rPr>
              <a:t>   Pathophysiology</a:t>
            </a:r>
          </a:p>
          <a:p>
            <a:pPr marL="0" indent="0">
              <a:buNone/>
            </a:pPr>
            <a:endParaRPr lang="en" sz="3000" b="1" dirty="0">
              <a:solidFill>
                <a:srgbClr val="000000"/>
              </a:solidFill>
            </a:endParaRPr>
          </a:p>
          <a:p>
            <a:pPr marL="0" indent="0">
              <a:buNone/>
            </a:pPr>
            <a:endParaRPr sz="3000" b="1" dirty="0">
              <a:solidFill>
                <a:srgbClr val="000000"/>
              </a:solidFill>
            </a:endParaRPr>
          </a:p>
          <a:p>
            <a:pPr marL="0" indent="0">
              <a:spcBef>
                <a:spcPts val="1600"/>
              </a:spcBef>
              <a:buNone/>
            </a:pPr>
            <a:endParaRPr sz="3000" b="1" dirty="0">
              <a:solidFill>
                <a:srgbClr val="000000"/>
              </a:solidFill>
            </a:endParaRPr>
          </a:p>
          <a:p>
            <a:pPr marL="0" indent="0">
              <a:spcBef>
                <a:spcPts val="1600"/>
              </a:spcBef>
              <a:buNone/>
            </a:pPr>
            <a:endParaRPr sz="3000" b="1" dirty="0">
              <a:solidFill>
                <a:srgbClr val="000000"/>
              </a:solidFill>
            </a:endParaRPr>
          </a:p>
          <a:p>
            <a:pPr marL="0" indent="0">
              <a:spcBef>
                <a:spcPts val="1600"/>
              </a:spcBef>
              <a:buNone/>
            </a:pPr>
            <a:endParaRPr sz="3000" b="1" dirty="0">
              <a:solidFill>
                <a:srgbClr val="000000"/>
              </a:solidFill>
            </a:endParaRPr>
          </a:p>
          <a:p>
            <a:pPr marL="0" indent="0">
              <a:spcBef>
                <a:spcPts val="1600"/>
              </a:spcBef>
              <a:buNone/>
            </a:pPr>
            <a:endParaRPr sz="3000" b="1" dirty="0">
              <a:solidFill>
                <a:srgbClr val="000000"/>
              </a:solidFill>
            </a:endParaRPr>
          </a:p>
          <a:p>
            <a:pPr marL="0" indent="0">
              <a:spcBef>
                <a:spcPts val="1600"/>
              </a:spcBef>
              <a:buNone/>
            </a:pPr>
            <a:endParaRPr sz="3000" b="1" dirty="0">
              <a:solidFill>
                <a:srgbClr val="000000"/>
              </a:solidFill>
            </a:endParaRPr>
          </a:p>
          <a:p>
            <a:pPr marL="0" indent="0">
              <a:spcBef>
                <a:spcPts val="1600"/>
              </a:spcBef>
              <a:buNone/>
            </a:pPr>
            <a:r>
              <a:rPr lang="en" sz="3000" b="1" dirty="0">
                <a:solidFill>
                  <a:srgbClr val="000000"/>
                </a:solidFill>
              </a:rPr>
              <a:t>                      </a:t>
            </a:r>
            <a:endParaRPr b="1" dirty="0">
              <a:solidFill>
                <a:srgbClr val="000000"/>
              </a:solidFill>
            </a:endParaRPr>
          </a:p>
          <a:p>
            <a:pPr marL="0" indent="0">
              <a:spcBef>
                <a:spcPts val="1600"/>
              </a:spcBef>
              <a:spcAft>
                <a:spcPts val="1600"/>
              </a:spcAft>
              <a:buNone/>
            </a:pPr>
            <a:endParaRPr sz="3000" b="1" dirty="0">
              <a:solidFill>
                <a:srgbClr val="000000"/>
              </a:solidFill>
            </a:endParaRPr>
          </a:p>
        </p:txBody>
      </p:sp>
      <p:sp>
        <p:nvSpPr>
          <p:cNvPr id="161" name="Google Shape;161;p25"/>
          <p:cNvSpPr/>
          <p:nvPr/>
        </p:nvSpPr>
        <p:spPr>
          <a:xfrm>
            <a:off x="1104775" y="3601818"/>
            <a:ext cx="2750400" cy="859732"/>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Breakdown and precipitation of glycosaminoglycan </a:t>
            </a:r>
            <a:endParaRPr dirty="0"/>
          </a:p>
        </p:txBody>
      </p:sp>
      <p:sp>
        <p:nvSpPr>
          <p:cNvPr id="162" name="Google Shape;162;p25"/>
          <p:cNvSpPr/>
          <p:nvPr/>
        </p:nvSpPr>
        <p:spPr>
          <a:xfrm>
            <a:off x="5388091" y="932056"/>
            <a:ext cx="2201700" cy="1255813"/>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Invasion of the corneal surface by conjuctiva and vascular tissue</a:t>
            </a:r>
            <a:endParaRPr dirty="0"/>
          </a:p>
        </p:txBody>
      </p:sp>
      <p:sp>
        <p:nvSpPr>
          <p:cNvPr id="163" name="Google Shape;163;p25"/>
          <p:cNvSpPr/>
          <p:nvPr/>
        </p:nvSpPr>
        <p:spPr>
          <a:xfrm>
            <a:off x="5388100" y="2381565"/>
            <a:ext cx="2201700" cy="1309935"/>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Persistent corneal epithelial defects with sterile corneal ulceration and perforation</a:t>
            </a:r>
            <a:endParaRPr dirty="0"/>
          </a:p>
        </p:txBody>
      </p:sp>
      <p:cxnSp>
        <p:nvCxnSpPr>
          <p:cNvPr id="164" name="Google Shape;164;p25"/>
          <p:cNvCxnSpPr>
            <a:cxnSpLocks/>
            <a:stCxn id="163" idx="1"/>
            <a:endCxn id="165" idx="3"/>
          </p:cNvCxnSpPr>
          <p:nvPr/>
        </p:nvCxnSpPr>
        <p:spPr>
          <a:xfrm flipH="1" flipV="1">
            <a:off x="4796475" y="2666723"/>
            <a:ext cx="591625" cy="369810"/>
          </a:xfrm>
          <a:prstGeom prst="straightConnector1">
            <a:avLst/>
          </a:prstGeom>
          <a:noFill/>
          <a:ln w="9525" cap="flat" cmpd="sng">
            <a:solidFill>
              <a:schemeClr val="dk2"/>
            </a:solidFill>
            <a:prstDash val="solid"/>
            <a:round/>
            <a:headEnd type="none" w="med" len="med"/>
            <a:tailEnd type="none" w="med" len="med"/>
          </a:ln>
        </p:spPr>
      </p:cxnSp>
      <p:sp>
        <p:nvSpPr>
          <p:cNvPr id="165" name="Google Shape;165;p25"/>
          <p:cNvSpPr/>
          <p:nvPr/>
        </p:nvSpPr>
        <p:spPr>
          <a:xfrm>
            <a:off x="491105" y="1946682"/>
            <a:ext cx="4305370" cy="1440082"/>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NECROSIS OF CONJUNCTIVAL/CORNEAL EPITHELIUM With DISRUPTION AND OCCLUSION OF LIMBAL VASCULATURE</a:t>
            </a:r>
            <a:endParaRPr dirty="0"/>
          </a:p>
        </p:txBody>
      </p:sp>
      <p:cxnSp>
        <p:nvCxnSpPr>
          <p:cNvPr id="166" name="Google Shape;166;p25"/>
          <p:cNvCxnSpPr>
            <a:cxnSpLocks/>
            <a:stCxn id="162" idx="1"/>
            <a:endCxn id="165" idx="3"/>
          </p:cNvCxnSpPr>
          <p:nvPr/>
        </p:nvCxnSpPr>
        <p:spPr>
          <a:xfrm flipH="1">
            <a:off x="4796475" y="1559963"/>
            <a:ext cx="591616" cy="1106760"/>
          </a:xfrm>
          <a:prstGeom prst="straightConnector1">
            <a:avLst/>
          </a:prstGeom>
          <a:noFill/>
          <a:ln w="9525" cap="flat" cmpd="sng">
            <a:solidFill>
              <a:schemeClr val="dk2"/>
            </a:solidFill>
            <a:prstDash val="solid"/>
            <a:round/>
            <a:headEnd type="none" w="med" len="med"/>
            <a:tailEnd type="none" w="med" len="med"/>
          </a:ln>
        </p:spPr>
      </p:cxnSp>
      <p:sp>
        <p:nvSpPr>
          <p:cNvPr id="167" name="Google Shape;167;p25"/>
          <p:cNvSpPr/>
          <p:nvPr/>
        </p:nvSpPr>
        <p:spPr>
          <a:xfrm>
            <a:off x="1104775" y="4663712"/>
            <a:ext cx="2750400" cy="580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Anterior chamber penetration</a:t>
            </a:r>
            <a:endParaRPr dirty="0"/>
          </a:p>
        </p:txBody>
      </p:sp>
      <p:sp>
        <p:nvSpPr>
          <p:cNvPr id="168" name="Google Shape;168;p25"/>
          <p:cNvSpPr/>
          <p:nvPr/>
        </p:nvSpPr>
        <p:spPr>
          <a:xfrm rot="387" flipH="1">
            <a:off x="1176866" y="5576547"/>
            <a:ext cx="2665200" cy="527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a:t>Ciliary epithelial damage</a:t>
            </a:r>
            <a:endParaRPr/>
          </a:p>
        </p:txBody>
      </p:sp>
      <p:sp>
        <p:nvSpPr>
          <p:cNvPr id="169" name="Google Shape;169;p25"/>
          <p:cNvSpPr/>
          <p:nvPr/>
        </p:nvSpPr>
        <p:spPr>
          <a:xfrm>
            <a:off x="7818464" y="786825"/>
            <a:ext cx="1241125" cy="3271875"/>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-Pain</a:t>
            </a:r>
            <a:endParaRPr dirty="0"/>
          </a:p>
          <a:p>
            <a:r>
              <a:rPr lang="en" dirty="0"/>
              <a:t>-Rednes </a:t>
            </a:r>
            <a:endParaRPr dirty="0"/>
          </a:p>
          <a:p>
            <a:r>
              <a:rPr lang="en" dirty="0"/>
              <a:t>-Watering </a:t>
            </a:r>
            <a:endParaRPr dirty="0"/>
          </a:p>
          <a:p>
            <a:r>
              <a:rPr lang="en" dirty="0"/>
              <a:t>- Decrease vision</a:t>
            </a:r>
            <a:endParaRPr dirty="0"/>
          </a:p>
          <a:p>
            <a:r>
              <a:rPr lang="en" dirty="0"/>
              <a:t>-Foreign body sensation </a:t>
            </a:r>
            <a:endParaRPr dirty="0"/>
          </a:p>
        </p:txBody>
      </p:sp>
      <p:sp>
        <p:nvSpPr>
          <p:cNvPr id="170" name="Google Shape;170;p25"/>
          <p:cNvSpPr/>
          <p:nvPr/>
        </p:nvSpPr>
        <p:spPr>
          <a:xfrm>
            <a:off x="4340039" y="3871000"/>
            <a:ext cx="1945500" cy="527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a:t>Stromal corneal opacification </a:t>
            </a:r>
            <a:endParaRPr/>
          </a:p>
        </p:txBody>
      </p:sp>
      <p:sp>
        <p:nvSpPr>
          <p:cNvPr id="171" name="Google Shape;171;p25"/>
          <p:cNvSpPr/>
          <p:nvPr/>
        </p:nvSpPr>
        <p:spPr>
          <a:xfrm>
            <a:off x="4571989" y="4619375"/>
            <a:ext cx="1945500" cy="527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Iris &amp; lens damage</a:t>
            </a:r>
            <a:endParaRPr dirty="0"/>
          </a:p>
        </p:txBody>
      </p:sp>
      <p:sp>
        <p:nvSpPr>
          <p:cNvPr id="172" name="Google Shape;172;p25"/>
          <p:cNvSpPr/>
          <p:nvPr/>
        </p:nvSpPr>
        <p:spPr>
          <a:xfrm>
            <a:off x="4571989" y="5367749"/>
            <a:ext cx="1945500" cy="81749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a:t>Decrease ascorbate secretion</a:t>
            </a:r>
            <a:endParaRPr/>
          </a:p>
        </p:txBody>
      </p:sp>
      <p:sp>
        <p:nvSpPr>
          <p:cNvPr id="173" name="Google Shape;173;p25"/>
          <p:cNvSpPr/>
          <p:nvPr/>
        </p:nvSpPr>
        <p:spPr>
          <a:xfrm>
            <a:off x="7098500" y="4761240"/>
            <a:ext cx="1945500" cy="1309935"/>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dirty="0"/>
              <a:t>Impaired collagen production &amp; stromal repair</a:t>
            </a:r>
            <a:endParaRPr dirty="0"/>
          </a:p>
        </p:txBody>
      </p:sp>
      <p:cxnSp>
        <p:nvCxnSpPr>
          <p:cNvPr id="174" name="Google Shape;174;p25"/>
          <p:cNvCxnSpPr>
            <a:stCxn id="170" idx="1"/>
          </p:cNvCxnSpPr>
          <p:nvPr/>
        </p:nvCxnSpPr>
        <p:spPr>
          <a:xfrm rot="10800000">
            <a:off x="3800939" y="4097350"/>
            <a:ext cx="539100" cy="37500"/>
          </a:xfrm>
          <a:prstGeom prst="straightConnector1">
            <a:avLst/>
          </a:prstGeom>
          <a:noFill/>
          <a:ln w="9525" cap="flat" cmpd="sng">
            <a:solidFill>
              <a:schemeClr val="dk2"/>
            </a:solidFill>
            <a:prstDash val="solid"/>
            <a:round/>
            <a:headEnd type="none" w="med" len="med"/>
            <a:tailEnd type="none" w="med" len="med"/>
          </a:ln>
        </p:spPr>
      </p:cxnSp>
      <p:cxnSp>
        <p:nvCxnSpPr>
          <p:cNvPr id="175" name="Google Shape;175;p25"/>
          <p:cNvCxnSpPr>
            <a:stCxn id="171" idx="1"/>
            <a:endCxn id="167" idx="3"/>
          </p:cNvCxnSpPr>
          <p:nvPr/>
        </p:nvCxnSpPr>
        <p:spPr>
          <a:xfrm flipH="1">
            <a:off x="3855175" y="4883225"/>
            <a:ext cx="716814" cy="70587"/>
          </a:xfrm>
          <a:prstGeom prst="straightConnector1">
            <a:avLst/>
          </a:prstGeom>
          <a:noFill/>
          <a:ln w="9525" cap="flat" cmpd="sng">
            <a:solidFill>
              <a:schemeClr val="dk2"/>
            </a:solidFill>
            <a:prstDash val="solid"/>
            <a:round/>
            <a:headEnd type="none" w="med" len="med"/>
            <a:tailEnd type="none" w="med" len="med"/>
          </a:ln>
        </p:spPr>
      </p:cxnSp>
      <p:cxnSp>
        <p:nvCxnSpPr>
          <p:cNvPr id="176" name="Google Shape;176;p25"/>
          <p:cNvCxnSpPr>
            <a:cxnSpLocks/>
            <a:stCxn id="172" idx="1"/>
            <a:endCxn id="168" idx="1"/>
          </p:cNvCxnSpPr>
          <p:nvPr/>
        </p:nvCxnSpPr>
        <p:spPr>
          <a:xfrm flipH="1">
            <a:off x="3842066" y="5776499"/>
            <a:ext cx="729923" cy="63898"/>
          </a:xfrm>
          <a:prstGeom prst="straightConnector1">
            <a:avLst/>
          </a:prstGeom>
          <a:noFill/>
          <a:ln w="9525" cap="flat" cmpd="sng">
            <a:solidFill>
              <a:schemeClr val="dk2"/>
            </a:solidFill>
            <a:prstDash val="solid"/>
            <a:round/>
            <a:headEnd type="none" w="med" len="med"/>
            <a:tailEnd type="none" w="med" len="med"/>
          </a:ln>
        </p:spPr>
      </p:cxnSp>
      <p:cxnSp>
        <p:nvCxnSpPr>
          <p:cNvPr id="177" name="Google Shape;177;p25"/>
          <p:cNvCxnSpPr>
            <a:cxnSpLocks/>
            <a:stCxn id="172" idx="3"/>
            <a:endCxn id="173" idx="1"/>
          </p:cNvCxnSpPr>
          <p:nvPr/>
        </p:nvCxnSpPr>
        <p:spPr>
          <a:xfrm flipV="1">
            <a:off x="6517489" y="5416208"/>
            <a:ext cx="581011" cy="360291"/>
          </a:xfrm>
          <a:prstGeom prst="straightConnector1">
            <a:avLst/>
          </a:prstGeom>
          <a:noFill/>
          <a:ln w="9525" cap="flat" cmpd="sng">
            <a:solidFill>
              <a:schemeClr val="dk2"/>
            </a:solidFill>
            <a:prstDash val="solid"/>
            <a:round/>
            <a:headEnd type="none" w="med" len="med"/>
            <a:tailEnd type="none" w="med" len="med"/>
          </a:ln>
        </p:spPr>
      </p:cxnSp>
      <p:cxnSp>
        <p:nvCxnSpPr>
          <p:cNvPr id="178" name="Google Shape;178;p25"/>
          <p:cNvCxnSpPr/>
          <p:nvPr/>
        </p:nvCxnSpPr>
        <p:spPr>
          <a:xfrm flipH="1">
            <a:off x="2579336" y="2906618"/>
            <a:ext cx="19200" cy="6651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1F7173C-F983-6890-2DAA-A841F39A1B17}"/>
              </a:ext>
            </a:extLst>
          </p:cNvPr>
          <p:cNvGraphicFramePr>
            <a:graphicFrameLocks noGrp="1"/>
          </p:cNvGraphicFramePr>
          <p:nvPr>
            <p:ph idx="1"/>
            <p:extLst>
              <p:ext uri="{D42A27DB-BD31-4B8C-83A1-F6EECF244321}">
                <p14:modId xmlns:p14="http://schemas.microsoft.com/office/powerpoint/2010/main" val="2202188328"/>
              </p:ext>
            </p:extLst>
          </p:nvPr>
        </p:nvGraphicFramePr>
        <p:xfrm>
          <a:off x="457200" y="764704"/>
          <a:ext cx="8229600" cy="5953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1" name="Google Shape;281;p38"/>
          <p:cNvSpPr txBox="1">
            <a:spLocks noGrp="1"/>
          </p:cNvSpPr>
          <p:nvPr>
            <p:ph type="body" idx="4294967295"/>
          </p:nvPr>
        </p:nvSpPr>
        <p:spPr>
          <a:xfrm>
            <a:off x="0" y="1403350"/>
            <a:ext cx="5210175" cy="5121275"/>
          </a:xfrm>
          <a:prstGeom prst="rect">
            <a:avLst/>
          </a:prstGeom>
          <a:noFill/>
        </p:spPr>
        <p:txBody>
          <a:bodyPr spcFirstLastPara="1" vert="horz" wrap="square" lIns="91425" tIns="91425" rIns="91425" bIns="91425" anchor="t" anchorCtr="0">
            <a:noAutofit/>
          </a:bodyPr>
          <a:lstStyle/>
          <a:p>
            <a:pPr marL="457200" indent="-342900">
              <a:lnSpc>
                <a:spcPct val="150000"/>
              </a:lnSpc>
              <a:spcBef>
                <a:spcPts val="0"/>
              </a:spcBef>
              <a:buSzPts val="1800"/>
              <a:buChar char="●"/>
            </a:pPr>
            <a:r>
              <a:rPr lang="en" sz="2000" dirty="0"/>
              <a:t> </a:t>
            </a:r>
            <a:r>
              <a:rPr lang="en" sz="2000" dirty="0">
                <a:solidFill>
                  <a:srgbClr val="000000"/>
                </a:solidFill>
              </a:rPr>
              <a:t> cornerstone of managing chemical burns</a:t>
            </a:r>
            <a:endParaRPr sz="2000" dirty="0">
              <a:solidFill>
                <a:srgbClr val="000000"/>
              </a:solidFill>
            </a:endParaRPr>
          </a:p>
          <a:p>
            <a:pPr marL="457200" indent="-342900">
              <a:lnSpc>
                <a:spcPct val="150000"/>
              </a:lnSpc>
              <a:spcBef>
                <a:spcPts val="0"/>
              </a:spcBef>
              <a:buSzPts val="1800"/>
              <a:buChar char="●"/>
            </a:pPr>
            <a:r>
              <a:rPr lang="en" sz="2000" dirty="0">
                <a:solidFill>
                  <a:srgbClr val="000000"/>
                </a:solidFill>
              </a:rPr>
              <a:t>Immediate ocular irrigation is necessary prior to taking history or completing the rest of Ocular examination. </a:t>
            </a:r>
            <a:endParaRPr sz="2000" dirty="0">
              <a:solidFill>
                <a:srgbClr val="000000"/>
              </a:solidFill>
            </a:endParaRPr>
          </a:p>
          <a:p>
            <a:pPr marL="457200" indent="-342900">
              <a:lnSpc>
                <a:spcPct val="150000"/>
              </a:lnSpc>
              <a:spcBef>
                <a:spcPts val="0"/>
              </a:spcBef>
              <a:buSzPts val="1800"/>
              <a:buChar char="●"/>
            </a:pPr>
            <a:r>
              <a:rPr lang="en" sz="2000" dirty="0">
                <a:solidFill>
                  <a:srgbClr val="000000"/>
                </a:solidFill>
              </a:rPr>
              <a:t>  can be initiated  by bystanders </a:t>
            </a:r>
            <a:endParaRPr sz="2000" dirty="0">
              <a:solidFill>
                <a:srgbClr val="000000"/>
              </a:solidFill>
            </a:endParaRPr>
          </a:p>
          <a:p>
            <a:pPr marL="457200" indent="-342900">
              <a:lnSpc>
                <a:spcPct val="150000"/>
              </a:lnSpc>
              <a:spcBef>
                <a:spcPts val="0"/>
              </a:spcBef>
              <a:buSzPts val="1800"/>
              <a:buChar char="●"/>
            </a:pPr>
            <a:r>
              <a:rPr lang="en" sz="2000" dirty="0">
                <a:solidFill>
                  <a:srgbClr val="000000"/>
                </a:solidFill>
              </a:rPr>
              <a:t> Early irrigation  play critical role in </a:t>
            </a:r>
            <a:r>
              <a:rPr lang="en" sz="2000" b="1" dirty="0">
                <a:solidFill>
                  <a:srgbClr val="000000"/>
                </a:solidFill>
              </a:rPr>
              <a:t>limiting</a:t>
            </a:r>
            <a:r>
              <a:rPr lang="en" sz="2000" dirty="0">
                <a:solidFill>
                  <a:srgbClr val="000000"/>
                </a:solidFill>
              </a:rPr>
              <a:t> </a:t>
            </a:r>
            <a:r>
              <a:rPr lang="en" sz="2000" b="1" dirty="0">
                <a:solidFill>
                  <a:srgbClr val="000000"/>
                </a:solidFill>
              </a:rPr>
              <a:t>the duration of exposure. </a:t>
            </a:r>
            <a:endParaRPr sz="2000" b="1" dirty="0">
              <a:solidFill>
                <a:srgbClr val="000000"/>
              </a:solidFill>
            </a:endParaRPr>
          </a:p>
          <a:p>
            <a:pPr marL="457200" indent="-342900">
              <a:lnSpc>
                <a:spcPct val="150000"/>
              </a:lnSpc>
              <a:spcBef>
                <a:spcPts val="0"/>
              </a:spcBef>
              <a:buSzPts val="1800"/>
              <a:buChar char="●"/>
            </a:pPr>
            <a:r>
              <a:rPr lang="en" sz="2000" dirty="0">
                <a:solidFill>
                  <a:srgbClr val="000000"/>
                </a:solidFill>
              </a:rPr>
              <a:t> goal –to remove the offending substance and restore the physiologic pH</a:t>
            </a:r>
            <a:endParaRPr sz="2000" dirty="0">
              <a:solidFill>
                <a:srgbClr val="000000"/>
              </a:solidFill>
            </a:endParaRPr>
          </a:p>
          <a:p>
            <a:pPr marL="457200" indent="0">
              <a:lnSpc>
                <a:spcPct val="150000"/>
              </a:lnSpc>
              <a:spcBef>
                <a:spcPts val="1600"/>
              </a:spcBef>
              <a:spcAft>
                <a:spcPts val="1600"/>
              </a:spcAft>
              <a:buNone/>
            </a:pPr>
            <a:endParaRPr sz="2000" dirty="0">
              <a:solidFill>
                <a:srgbClr val="000000"/>
              </a:solidFill>
            </a:endParaRPr>
          </a:p>
        </p:txBody>
      </p:sp>
      <p:pic>
        <p:nvPicPr>
          <p:cNvPr id="282" name="Google Shape;282;p38"/>
          <p:cNvPicPr preferRelativeResize="0"/>
          <p:nvPr/>
        </p:nvPicPr>
        <p:blipFill rotWithShape="1">
          <a:blip r:embed="rId3">
            <a:alphaModFix/>
          </a:blip>
          <a:srcRect l="4932" t="4171" r="13260" b="5338"/>
          <a:stretch/>
        </p:blipFill>
        <p:spPr>
          <a:xfrm>
            <a:off x="5713775" y="1403624"/>
            <a:ext cx="3042324" cy="2596500"/>
          </a:xfrm>
          <a:prstGeom prst="rect">
            <a:avLst/>
          </a:prstGeom>
          <a:noFill/>
          <a:ln>
            <a:noFill/>
          </a:ln>
        </p:spPr>
      </p:pic>
      <p:pic>
        <p:nvPicPr>
          <p:cNvPr id="283" name="Google Shape;283;p38"/>
          <p:cNvPicPr preferRelativeResize="0"/>
          <p:nvPr/>
        </p:nvPicPr>
        <p:blipFill rotWithShape="1">
          <a:blip r:embed="rId4">
            <a:alphaModFix/>
          </a:blip>
          <a:srcRect l="12016" t="48593" r="39936" b="21131"/>
          <a:stretch/>
        </p:blipFill>
        <p:spPr>
          <a:xfrm>
            <a:off x="5873025" y="4254625"/>
            <a:ext cx="2883076" cy="1746126"/>
          </a:xfrm>
          <a:prstGeom prst="rect">
            <a:avLst/>
          </a:prstGeom>
          <a:noFill/>
          <a:ln>
            <a:noFill/>
          </a:ln>
        </p:spPr>
      </p:pic>
      <p:graphicFrame>
        <p:nvGraphicFramePr>
          <p:cNvPr id="3" name="Diagram 2">
            <a:extLst>
              <a:ext uri="{FF2B5EF4-FFF2-40B4-BE49-F238E27FC236}">
                <a16:creationId xmlns:a16="http://schemas.microsoft.com/office/drawing/2014/main" id="{68F98ACF-02FE-A269-C321-FC06B4BCC309}"/>
              </a:ext>
            </a:extLst>
          </p:cNvPr>
          <p:cNvGraphicFramePr/>
          <p:nvPr>
            <p:extLst>
              <p:ext uri="{D42A27DB-BD31-4B8C-83A1-F6EECF244321}">
                <p14:modId xmlns:p14="http://schemas.microsoft.com/office/powerpoint/2010/main" val="4288369264"/>
              </p:ext>
            </p:extLst>
          </p:nvPr>
        </p:nvGraphicFramePr>
        <p:xfrm>
          <a:off x="827584" y="745540"/>
          <a:ext cx="7056784" cy="5232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43541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90" name="Google Shape;290;p39"/>
          <p:cNvSpPr txBox="1">
            <a:spLocks noGrp="1"/>
          </p:cNvSpPr>
          <p:nvPr>
            <p:ph type="body" idx="4294967295"/>
          </p:nvPr>
        </p:nvSpPr>
        <p:spPr>
          <a:xfrm>
            <a:off x="385763" y="549275"/>
            <a:ext cx="7642621" cy="6192093"/>
          </a:xfrm>
          <a:prstGeom prst="rect">
            <a:avLst/>
          </a:prstGeom>
          <a:noFill/>
        </p:spPr>
        <p:txBody>
          <a:bodyPr spcFirstLastPara="1" vert="horz" wrap="square" lIns="91425" tIns="91425" rIns="91425" bIns="91425" anchor="t" anchorCtr="0">
            <a:noAutofit/>
          </a:bodyPr>
          <a:lstStyle/>
          <a:p>
            <a:pPr marL="457200" indent="-342900">
              <a:spcBef>
                <a:spcPts val="0"/>
              </a:spcBef>
              <a:buClr>
                <a:srgbClr val="000000"/>
              </a:buClr>
              <a:buSzPts val="1800"/>
              <a:buChar char="●"/>
            </a:pPr>
            <a:endParaRPr lang="en" sz="2000" dirty="0">
              <a:solidFill>
                <a:srgbClr val="000000"/>
              </a:solidFill>
            </a:endParaRPr>
          </a:p>
          <a:p>
            <a:pPr marL="457200" indent="-342900">
              <a:spcBef>
                <a:spcPts val="0"/>
              </a:spcBef>
              <a:buClr>
                <a:srgbClr val="000000"/>
              </a:buClr>
              <a:buSzPts val="1800"/>
              <a:buChar char="●"/>
            </a:pPr>
            <a:r>
              <a:rPr lang="en" sz="2000" dirty="0">
                <a:solidFill>
                  <a:srgbClr val="000000"/>
                </a:solidFill>
              </a:rPr>
              <a:t>Explain to the patient what will take place </a:t>
            </a:r>
            <a:endParaRPr sz="2000" dirty="0">
              <a:solidFill>
                <a:srgbClr val="000000"/>
              </a:solidFill>
            </a:endParaRPr>
          </a:p>
          <a:p>
            <a:pPr marL="457200" indent="-342900">
              <a:spcBef>
                <a:spcPts val="0"/>
              </a:spcBef>
              <a:buClr>
                <a:srgbClr val="000000"/>
              </a:buClr>
              <a:buSzPts val="1800"/>
              <a:buChar char="●"/>
            </a:pPr>
            <a:r>
              <a:rPr lang="en" sz="2000" dirty="0">
                <a:solidFill>
                  <a:srgbClr val="000000"/>
                </a:solidFill>
              </a:rPr>
              <a:t>Use anesthetics if necessary</a:t>
            </a:r>
            <a:endParaRPr sz="2000" dirty="0">
              <a:solidFill>
                <a:srgbClr val="000000"/>
              </a:solidFill>
            </a:endParaRPr>
          </a:p>
          <a:p>
            <a:pPr marL="457200" indent="-342900">
              <a:spcBef>
                <a:spcPts val="0"/>
              </a:spcBef>
              <a:buClr>
                <a:srgbClr val="000000"/>
              </a:buClr>
              <a:buSzPts val="1800"/>
              <a:buChar char="●"/>
            </a:pPr>
            <a:r>
              <a:rPr lang="en" sz="2000" b="1" dirty="0">
                <a:solidFill>
                  <a:srgbClr val="000000"/>
                </a:solidFill>
              </a:rPr>
              <a:t>Position</a:t>
            </a:r>
            <a:r>
              <a:rPr lang="en" sz="2000" dirty="0">
                <a:solidFill>
                  <a:srgbClr val="000000"/>
                </a:solidFill>
              </a:rPr>
              <a:t> –ideally be seated upright with their </a:t>
            </a:r>
          </a:p>
          <a:p>
            <a:pPr marL="114300" indent="0">
              <a:spcBef>
                <a:spcPts val="0"/>
              </a:spcBef>
              <a:buClr>
                <a:srgbClr val="000000"/>
              </a:buClr>
              <a:buSzPts val="1800"/>
              <a:buNone/>
            </a:pPr>
            <a:r>
              <a:rPr lang="en" sz="2000" dirty="0">
                <a:solidFill>
                  <a:srgbClr val="000000"/>
                </a:solidFill>
              </a:rPr>
              <a:t>head supported and </a:t>
            </a:r>
            <a:r>
              <a:rPr lang="en" sz="2000" b="1" dirty="0">
                <a:solidFill>
                  <a:srgbClr val="000000"/>
                </a:solidFill>
              </a:rPr>
              <a:t>tilted toward the affected</a:t>
            </a:r>
          </a:p>
          <a:p>
            <a:pPr marL="114300" indent="0">
              <a:spcBef>
                <a:spcPts val="0"/>
              </a:spcBef>
              <a:buClr>
                <a:srgbClr val="000000"/>
              </a:buClr>
              <a:buSzPts val="1800"/>
              <a:buNone/>
            </a:pPr>
            <a:r>
              <a:rPr lang="en-US" sz="2000" b="1" dirty="0">
                <a:solidFill>
                  <a:srgbClr val="000000"/>
                </a:solidFill>
              </a:rPr>
              <a:t>S</a:t>
            </a:r>
            <a:r>
              <a:rPr lang="en" sz="2000" b="1" dirty="0">
                <a:solidFill>
                  <a:srgbClr val="000000"/>
                </a:solidFill>
              </a:rPr>
              <a:t>ide.</a:t>
            </a:r>
            <a:r>
              <a:rPr lang="en" sz="2000" dirty="0">
                <a:solidFill>
                  <a:srgbClr val="000000"/>
                </a:solidFill>
              </a:rPr>
              <a:t> Eye is turned away from stream </a:t>
            </a:r>
            <a:endParaRPr sz="2000" dirty="0">
              <a:solidFill>
                <a:srgbClr val="000000"/>
              </a:solidFill>
            </a:endParaRPr>
          </a:p>
          <a:p>
            <a:pPr marL="914400" lvl="1" indent="-317500">
              <a:spcBef>
                <a:spcPts val="0"/>
              </a:spcBef>
              <a:buClr>
                <a:srgbClr val="000000"/>
              </a:buClr>
              <a:buSzPts val="1400"/>
              <a:buChar char="○"/>
            </a:pPr>
            <a:r>
              <a:rPr lang="en" sz="2000" dirty="0">
                <a:solidFill>
                  <a:srgbClr val="000000"/>
                </a:solidFill>
              </a:rPr>
              <a:t>Carefully seperate the lids – held open with </a:t>
            </a:r>
          </a:p>
          <a:p>
            <a:pPr marL="596900" lvl="1" indent="0">
              <a:spcBef>
                <a:spcPts val="0"/>
              </a:spcBef>
              <a:buClr>
                <a:srgbClr val="000000"/>
              </a:buClr>
              <a:buSzPts val="1400"/>
              <a:buNone/>
            </a:pPr>
            <a:r>
              <a:rPr lang="en" sz="2000" dirty="0">
                <a:solidFill>
                  <a:srgbClr val="000000"/>
                </a:solidFill>
              </a:rPr>
              <a:t>fingers pressuring the bones not the eyeball, </a:t>
            </a:r>
            <a:endParaRPr sz="2000" dirty="0">
              <a:solidFill>
                <a:srgbClr val="000000"/>
              </a:solidFill>
            </a:endParaRPr>
          </a:p>
          <a:p>
            <a:pPr marL="914400" lvl="1" indent="-317500">
              <a:spcBef>
                <a:spcPts val="0"/>
              </a:spcBef>
              <a:buClr>
                <a:srgbClr val="000000"/>
              </a:buClr>
              <a:buSzPts val="1400"/>
              <a:buChar char="○"/>
            </a:pPr>
            <a:r>
              <a:rPr lang="en" sz="2000" dirty="0">
                <a:solidFill>
                  <a:srgbClr val="000000"/>
                </a:solidFill>
              </a:rPr>
              <a:t>manual opening of the eyelid  to combat blepharospasm.</a:t>
            </a:r>
            <a:endParaRPr sz="2000" dirty="0">
              <a:solidFill>
                <a:srgbClr val="000000"/>
              </a:solidFill>
            </a:endParaRPr>
          </a:p>
          <a:p>
            <a:pPr marL="457200" indent="-342900">
              <a:spcBef>
                <a:spcPts val="0"/>
              </a:spcBef>
              <a:buClr>
                <a:srgbClr val="000000"/>
              </a:buClr>
              <a:buSzPts val="1800"/>
              <a:buChar char="●"/>
            </a:pPr>
            <a:r>
              <a:rPr lang="en" sz="2000" dirty="0">
                <a:solidFill>
                  <a:srgbClr val="000000"/>
                </a:solidFill>
              </a:rPr>
              <a:t>During irrigation,  –asked to blink frequently ,to look in all directions – to ensure that the conjunctival sacs are irrigated.</a:t>
            </a:r>
            <a:endParaRPr sz="2000" dirty="0">
              <a:solidFill>
                <a:srgbClr val="000000"/>
              </a:solidFill>
            </a:endParaRPr>
          </a:p>
          <a:p>
            <a:pPr marL="457200" indent="-342900">
              <a:spcBef>
                <a:spcPts val="0"/>
              </a:spcBef>
              <a:buClr>
                <a:srgbClr val="000000"/>
              </a:buClr>
              <a:buSzPts val="1800"/>
              <a:buChar char="●"/>
            </a:pPr>
            <a:r>
              <a:rPr lang="en" sz="2000" dirty="0">
                <a:solidFill>
                  <a:srgbClr val="000000"/>
                </a:solidFill>
              </a:rPr>
              <a:t>administered </a:t>
            </a:r>
            <a:r>
              <a:rPr lang="en" sz="2000" b="1" dirty="0">
                <a:solidFill>
                  <a:srgbClr val="000000"/>
                </a:solidFill>
              </a:rPr>
              <a:t>nasal to lateral, </a:t>
            </a:r>
            <a:endParaRPr sz="2000" b="1" dirty="0">
              <a:solidFill>
                <a:srgbClr val="000000"/>
              </a:solidFill>
            </a:endParaRPr>
          </a:p>
          <a:p>
            <a:pPr marL="914400" lvl="1" indent="-317500">
              <a:spcBef>
                <a:spcPts val="0"/>
              </a:spcBef>
              <a:buClr>
                <a:srgbClr val="000000"/>
              </a:buClr>
              <a:buSzPts val="1400"/>
              <a:buChar char="○"/>
            </a:pPr>
            <a:r>
              <a:rPr lang="en" sz="2000" dirty="0">
                <a:solidFill>
                  <a:srgbClr val="000000"/>
                </a:solidFill>
              </a:rPr>
              <a:t>poured away from the non-affected eye– to prevent injury to that eye.</a:t>
            </a:r>
            <a:endParaRPr sz="2000" dirty="0">
              <a:solidFill>
                <a:srgbClr val="000000"/>
              </a:solidFill>
            </a:endParaRPr>
          </a:p>
          <a:p>
            <a:pPr marL="457200" indent="-342900">
              <a:spcBef>
                <a:spcPts val="0"/>
              </a:spcBef>
              <a:buClr>
                <a:srgbClr val="000000"/>
              </a:buClr>
              <a:buSzPts val="1800"/>
              <a:buChar char="●"/>
            </a:pPr>
            <a:r>
              <a:rPr lang="en" sz="2000" dirty="0">
                <a:solidFill>
                  <a:srgbClr val="000000"/>
                </a:solidFill>
              </a:rPr>
              <a:t>The flow of the rinsing fluid is </a:t>
            </a:r>
            <a:r>
              <a:rPr lang="en" sz="2000" b="1" dirty="0">
                <a:solidFill>
                  <a:srgbClr val="000000"/>
                </a:solidFill>
              </a:rPr>
              <a:t>low and soft,</a:t>
            </a:r>
            <a:endParaRPr sz="2000" b="1" dirty="0">
              <a:solidFill>
                <a:srgbClr val="000000"/>
              </a:solidFill>
            </a:endParaRPr>
          </a:p>
          <a:p>
            <a:pPr marL="914400" lvl="1" indent="-317500">
              <a:spcBef>
                <a:spcPts val="0"/>
              </a:spcBef>
              <a:buClr>
                <a:srgbClr val="000000"/>
              </a:buClr>
              <a:buSzPts val="1400"/>
              <a:buChar char="○"/>
            </a:pPr>
            <a:r>
              <a:rPr lang="en" sz="2000" b="1" dirty="0">
                <a:solidFill>
                  <a:srgbClr val="000000"/>
                </a:solidFill>
              </a:rPr>
              <a:t> </a:t>
            </a:r>
            <a:r>
              <a:rPr lang="en" sz="2000" dirty="0">
                <a:solidFill>
                  <a:srgbClr val="000000"/>
                </a:solidFill>
              </a:rPr>
              <a:t>infusion bottle should be 3 -8 cm above eye level </a:t>
            </a:r>
            <a:endParaRPr sz="2000" dirty="0">
              <a:solidFill>
                <a:srgbClr val="000000"/>
              </a:solidFill>
            </a:endParaRPr>
          </a:p>
          <a:p>
            <a:pPr marL="457200" indent="-342900">
              <a:spcBef>
                <a:spcPts val="0"/>
              </a:spcBef>
              <a:buClr>
                <a:srgbClr val="000000"/>
              </a:buClr>
              <a:buSzPts val="1800"/>
              <a:buChar char="●"/>
            </a:pPr>
            <a:r>
              <a:rPr lang="en" sz="2000" b="1" dirty="0">
                <a:solidFill>
                  <a:srgbClr val="000000"/>
                </a:solidFill>
              </a:rPr>
              <a:t>Covering the noninjured eye with a shield</a:t>
            </a:r>
            <a:r>
              <a:rPr lang="en" sz="2000" dirty="0">
                <a:solidFill>
                  <a:srgbClr val="000000"/>
                </a:solidFill>
              </a:rPr>
              <a:t> , may help prevent additional chemical injury.</a:t>
            </a:r>
            <a:endParaRPr sz="2000" dirty="0">
              <a:solidFill>
                <a:srgbClr val="000000"/>
              </a:solidFill>
            </a:endParaRPr>
          </a:p>
        </p:txBody>
      </p:sp>
      <p:pic>
        <p:nvPicPr>
          <p:cNvPr id="291" name="Google Shape;291;p39"/>
          <p:cNvPicPr preferRelativeResize="0"/>
          <p:nvPr/>
        </p:nvPicPr>
        <p:blipFill rotWithShape="1">
          <a:blip r:embed="rId3">
            <a:alphaModFix/>
          </a:blip>
          <a:srcRect l="9263" t="19282" r="32549" b="58161"/>
          <a:stretch/>
        </p:blipFill>
        <p:spPr>
          <a:xfrm>
            <a:off x="5796136" y="518450"/>
            <a:ext cx="3347864" cy="2622518"/>
          </a:xfrm>
          <a:prstGeom prst="rect">
            <a:avLst/>
          </a:prstGeom>
          <a:noFill/>
          <a:ln>
            <a:noFill/>
          </a:ln>
        </p:spPr>
      </p:pic>
    </p:spTree>
    <p:extLst>
      <p:ext uri="{BB962C8B-B14F-4D97-AF65-F5344CB8AC3E}">
        <p14:creationId xmlns:p14="http://schemas.microsoft.com/office/powerpoint/2010/main" val="3340402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0"/>
          <p:cNvSpPr txBox="1">
            <a:spLocks noGrp="1"/>
          </p:cNvSpPr>
          <p:nvPr>
            <p:ph type="body" idx="1"/>
          </p:nvPr>
        </p:nvSpPr>
        <p:spPr>
          <a:xfrm>
            <a:off x="51450" y="764704"/>
            <a:ext cx="9041100" cy="5832648"/>
          </a:xfrm>
          <a:prstGeom prst="rect">
            <a:avLst/>
          </a:prstGeom>
          <a:noFill/>
        </p:spPr>
        <p:txBody>
          <a:bodyPr spcFirstLastPara="1" vert="horz" wrap="square" lIns="91425" tIns="91425" rIns="91425" bIns="91425" anchor="t" anchorCtr="0">
            <a:noAutofit/>
          </a:bodyPr>
          <a:lstStyle/>
          <a:p>
            <a:pPr>
              <a:lnSpc>
                <a:spcPct val="150000"/>
              </a:lnSpc>
              <a:buClr>
                <a:srgbClr val="000000"/>
              </a:buClr>
            </a:pPr>
            <a:r>
              <a:rPr lang="en" sz="2000" dirty="0">
                <a:solidFill>
                  <a:srgbClr val="000000"/>
                </a:solidFill>
              </a:rPr>
              <a:t>Done for a minimum of 30 minutes using 1-3 L of </a:t>
            </a:r>
          </a:p>
          <a:p>
            <a:pPr marL="114300" indent="0">
              <a:lnSpc>
                <a:spcPct val="150000"/>
              </a:lnSpc>
              <a:buClr>
                <a:srgbClr val="000000"/>
              </a:buClr>
              <a:buNone/>
            </a:pPr>
            <a:r>
              <a:rPr lang="en-US" sz="2000" dirty="0">
                <a:solidFill>
                  <a:srgbClr val="000000"/>
                </a:solidFill>
              </a:rPr>
              <a:t>F</a:t>
            </a:r>
            <a:r>
              <a:rPr lang="en" sz="2000" dirty="0">
                <a:solidFill>
                  <a:srgbClr val="000000"/>
                </a:solidFill>
              </a:rPr>
              <a:t>luid or continued until a physiological pH is reached. </a:t>
            </a:r>
            <a:endParaRPr sz="2000" dirty="0">
              <a:solidFill>
                <a:srgbClr val="000000"/>
              </a:solidFill>
            </a:endParaRPr>
          </a:p>
          <a:p>
            <a:pPr indent="-317500">
              <a:lnSpc>
                <a:spcPct val="150000"/>
              </a:lnSpc>
              <a:buClr>
                <a:srgbClr val="000000"/>
              </a:buClr>
              <a:buSzPts val="1400"/>
            </a:pPr>
            <a:r>
              <a:rPr lang="en" sz="2000" b="1" dirty="0">
                <a:solidFill>
                  <a:srgbClr val="000000"/>
                </a:solidFill>
              </a:rPr>
              <a:t>PH ,</a:t>
            </a:r>
            <a:r>
              <a:rPr lang="en" sz="2000" dirty="0">
                <a:solidFill>
                  <a:srgbClr val="000000"/>
                </a:solidFill>
              </a:rPr>
              <a:t>monitored using pH paper ,</a:t>
            </a:r>
            <a:endParaRPr sz="2000" dirty="0">
              <a:solidFill>
                <a:srgbClr val="000000"/>
              </a:solidFill>
            </a:endParaRPr>
          </a:p>
          <a:p>
            <a:pPr lvl="1">
              <a:lnSpc>
                <a:spcPct val="150000"/>
              </a:lnSpc>
              <a:spcBef>
                <a:spcPts val="0"/>
              </a:spcBef>
              <a:buClr>
                <a:srgbClr val="000000"/>
              </a:buClr>
            </a:pPr>
            <a:r>
              <a:rPr lang="en" sz="2000" dirty="0">
                <a:solidFill>
                  <a:srgbClr val="000000"/>
                </a:solidFill>
              </a:rPr>
              <a:t> measured at least 5 minutes after stopping</a:t>
            </a:r>
          </a:p>
          <a:p>
            <a:pPr marL="596900" lvl="1" indent="0">
              <a:lnSpc>
                <a:spcPct val="150000"/>
              </a:lnSpc>
              <a:spcBef>
                <a:spcPts val="0"/>
              </a:spcBef>
              <a:buClr>
                <a:srgbClr val="000000"/>
              </a:buClr>
              <a:buNone/>
            </a:pPr>
            <a:r>
              <a:rPr lang="en" sz="2000" dirty="0">
                <a:solidFill>
                  <a:srgbClr val="000000"/>
                </a:solidFill>
              </a:rPr>
              <a:t> irrigation. </a:t>
            </a:r>
            <a:endParaRPr sz="2000" dirty="0">
              <a:solidFill>
                <a:srgbClr val="000000"/>
              </a:solidFill>
            </a:endParaRPr>
          </a:p>
          <a:p>
            <a:pPr>
              <a:lnSpc>
                <a:spcPct val="150000"/>
              </a:lnSpc>
              <a:buClr>
                <a:srgbClr val="000000"/>
              </a:buClr>
            </a:pPr>
            <a:r>
              <a:rPr lang="en" sz="2000" dirty="0">
                <a:solidFill>
                  <a:srgbClr val="000000"/>
                </a:solidFill>
              </a:rPr>
              <a:t>Double eversion of the upper lid - Desmarres retractor                         </a:t>
            </a:r>
            <a:endParaRPr sz="2000" dirty="0">
              <a:solidFill>
                <a:srgbClr val="000000"/>
              </a:solidFill>
            </a:endParaRPr>
          </a:p>
          <a:p>
            <a:pPr lvl="1">
              <a:lnSpc>
                <a:spcPct val="150000"/>
              </a:lnSpc>
              <a:spcBef>
                <a:spcPts val="0"/>
              </a:spcBef>
              <a:buClr>
                <a:srgbClr val="000000"/>
              </a:buClr>
            </a:pPr>
            <a:r>
              <a:rPr lang="en" sz="2000" dirty="0">
                <a:solidFill>
                  <a:srgbClr val="000000"/>
                </a:solidFill>
              </a:rPr>
              <a:t>upper fornix is completely visible and accessible</a:t>
            </a:r>
            <a:endParaRPr sz="2000" dirty="0">
              <a:solidFill>
                <a:srgbClr val="000000"/>
              </a:solidFill>
            </a:endParaRPr>
          </a:p>
          <a:p>
            <a:pPr lvl="1">
              <a:lnSpc>
                <a:spcPct val="150000"/>
              </a:lnSpc>
              <a:spcBef>
                <a:spcPts val="0"/>
              </a:spcBef>
              <a:buClr>
                <a:srgbClr val="000000"/>
              </a:buClr>
            </a:pPr>
            <a:r>
              <a:rPr lang="en" sz="2000" dirty="0">
                <a:solidFill>
                  <a:srgbClr val="000000"/>
                </a:solidFill>
              </a:rPr>
              <a:t> making particle removal easy to perform. </a:t>
            </a:r>
            <a:endParaRPr sz="2000" dirty="0">
              <a:solidFill>
                <a:srgbClr val="000000"/>
              </a:solidFill>
            </a:endParaRPr>
          </a:p>
          <a:p>
            <a:pPr lvl="1">
              <a:lnSpc>
                <a:spcPct val="150000"/>
              </a:lnSpc>
              <a:spcBef>
                <a:spcPts val="0"/>
              </a:spcBef>
              <a:buClr>
                <a:srgbClr val="000000"/>
              </a:buClr>
            </a:pPr>
            <a:r>
              <a:rPr lang="en" sz="2000" dirty="0">
                <a:solidFill>
                  <a:srgbClr val="000000"/>
                </a:solidFill>
              </a:rPr>
              <a:t>instruct patient to look straight downward,                              </a:t>
            </a:r>
            <a:endParaRPr sz="2000" dirty="0">
              <a:solidFill>
                <a:srgbClr val="000000"/>
              </a:solidFill>
            </a:endParaRPr>
          </a:p>
          <a:p>
            <a:pPr lvl="1">
              <a:lnSpc>
                <a:spcPct val="150000"/>
              </a:lnSpc>
              <a:spcBef>
                <a:spcPts val="0"/>
              </a:spcBef>
              <a:buClr>
                <a:srgbClr val="000000"/>
              </a:buClr>
            </a:pPr>
            <a:r>
              <a:rPr lang="en" sz="2000" dirty="0">
                <a:solidFill>
                  <a:srgbClr val="000000"/>
                </a:solidFill>
              </a:rPr>
              <a:t> forehead is positioned low to permit free flow of  </a:t>
            </a:r>
          </a:p>
          <a:p>
            <a:pPr marL="596900" lvl="1" indent="0">
              <a:lnSpc>
                <a:spcPct val="150000"/>
              </a:lnSpc>
              <a:spcBef>
                <a:spcPts val="0"/>
              </a:spcBef>
              <a:buClr>
                <a:srgbClr val="000000"/>
              </a:buClr>
              <a:buNone/>
            </a:pPr>
            <a:r>
              <a:rPr lang="en" sz="2000" dirty="0">
                <a:solidFill>
                  <a:srgbClr val="000000"/>
                </a:solidFill>
              </a:rPr>
              <a:t>irrigation fluid</a:t>
            </a:r>
            <a:endParaRPr sz="2000" dirty="0">
              <a:solidFill>
                <a:srgbClr val="000000"/>
              </a:solidFill>
            </a:endParaRPr>
          </a:p>
          <a:p>
            <a:pPr>
              <a:lnSpc>
                <a:spcPct val="150000"/>
              </a:lnSpc>
              <a:buClr>
                <a:srgbClr val="000000"/>
              </a:buClr>
            </a:pPr>
            <a:r>
              <a:rPr lang="en" sz="2000" dirty="0">
                <a:solidFill>
                  <a:srgbClr val="000000"/>
                </a:solidFill>
              </a:rPr>
              <a:t> over irrigation can result in corneal edema.</a:t>
            </a:r>
            <a:endParaRPr sz="2000" dirty="0">
              <a:solidFill>
                <a:srgbClr val="000000"/>
              </a:solidFill>
            </a:endParaRPr>
          </a:p>
        </p:txBody>
      </p:sp>
      <p:pic>
        <p:nvPicPr>
          <p:cNvPr id="298" name="Google Shape;298;p40"/>
          <p:cNvPicPr preferRelativeResize="0"/>
          <p:nvPr/>
        </p:nvPicPr>
        <p:blipFill rotWithShape="1">
          <a:blip r:embed="rId3">
            <a:alphaModFix/>
          </a:blip>
          <a:srcRect t="15208" r="11808" b="21894"/>
          <a:stretch/>
        </p:blipFill>
        <p:spPr>
          <a:xfrm>
            <a:off x="6372200" y="764704"/>
            <a:ext cx="2638213" cy="2117623"/>
          </a:xfrm>
          <a:prstGeom prst="rect">
            <a:avLst/>
          </a:prstGeom>
          <a:noFill/>
          <a:ln>
            <a:noFill/>
          </a:ln>
        </p:spPr>
      </p:pic>
      <p:pic>
        <p:nvPicPr>
          <p:cNvPr id="299" name="Google Shape;299;p40"/>
          <p:cNvPicPr preferRelativeResize="0"/>
          <p:nvPr/>
        </p:nvPicPr>
        <p:blipFill rotWithShape="1">
          <a:blip r:embed="rId4">
            <a:alphaModFix/>
          </a:blip>
          <a:srcRect l="17237" t="52127" r="29983" b="14013"/>
          <a:stretch/>
        </p:blipFill>
        <p:spPr>
          <a:xfrm>
            <a:off x="6779024" y="4965355"/>
            <a:ext cx="2016223" cy="1842817"/>
          </a:xfrm>
          <a:prstGeom prst="rect">
            <a:avLst/>
          </a:prstGeom>
          <a:noFill/>
          <a:ln>
            <a:noFill/>
          </a:ln>
        </p:spPr>
      </p:pic>
      <p:pic>
        <p:nvPicPr>
          <p:cNvPr id="300" name="Google Shape;300;p40"/>
          <p:cNvPicPr preferRelativeResize="0"/>
          <p:nvPr/>
        </p:nvPicPr>
        <p:blipFill rotWithShape="1">
          <a:blip r:embed="rId4">
            <a:alphaModFix/>
          </a:blip>
          <a:srcRect l="7854" t="11838" r="53283" b="53806"/>
          <a:stretch/>
        </p:blipFill>
        <p:spPr>
          <a:xfrm>
            <a:off x="6804248" y="2882327"/>
            <a:ext cx="2016223" cy="1842817"/>
          </a:xfrm>
          <a:prstGeom prst="rect">
            <a:avLst/>
          </a:prstGeom>
          <a:noFill/>
          <a:ln>
            <a:noFill/>
          </a:ln>
        </p:spPr>
      </p:pic>
    </p:spTree>
    <p:extLst>
      <p:ext uri="{BB962C8B-B14F-4D97-AF65-F5344CB8AC3E}">
        <p14:creationId xmlns:p14="http://schemas.microsoft.com/office/powerpoint/2010/main" val="423162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1"/>
          <p:cNvSpPr txBox="1">
            <a:spLocks noGrp="1"/>
          </p:cNvSpPr>
          <p:nvPr>
            <p:ph type="title"/>
          </p:nvPr>
        </p:nvSpPr>
        <p:spPr>
          <a:xfrm>
            <a:off x="387888" y="1148715"/>
            <a:ext cx="8368200" cy="686100"/>
          </a:xfrm>
          <a:prstGeom prst="rect">
            <a:avLst/>
          </a:prstGeom>
        </p:spPr>
        <p:txBody>
          <a:bodyPr spcFirstLastPara="1" vert="horz" wrap="square" lIns="91425" tIns="91425" rIns="91425" bIns="91425" anchor="b" anchorCtr="0">
            <a:noAutofit/>
          </a:bodyPr>
          <a:lstStyle/>
          <a:p>
            <a:endParaRPr/>
          </a:p>
        </p:txBody>
      </p:sp>
      <p:sp>
        <p:nvSpPr>
          <p:cNvPr id="306" name="Google Shape;306;p41"/>
          <p:cNvSpPr txBox="1">
            <a:spLocks noGrp="1"/>
          </p:cNvSpPr>
          <p:nvPr>
            <p:ph type="body" idx="1"/>
          </p:nvPr>
        </p:nvSpPr>
        <p:spPr>
          <a:xfrm>
            <a:off x="387900" y="2787725"/>
            <a:ext cx="8756100" cy="3453600"/>
          </a:xfrm>
          <a:prstGeom prst="rect">
            <a:avLst/>
          </a:prstGeom>
        </p:spPr>
        <p:txBody>
          <a:bodyPr spcFirstLastPara="1" vert="horz" wrap="square" lIns="91425" tIns="91425" rIns="91425" bIns="91425" anchor="t" anchorCtr="0">
            <a:noAutofit/>
          </a:bodyPr>
          <a:lstStyle/>
          <a:p>
            <a:pPr marL="0" indent="0">
              <a:spcAft>
                <a:spcPts val="1600"/>
              </a:spcAft>
              <a:buNone/>
            </a:pPr>
            <a:endParaRPr dirty="0"/>
          </a:p>
        </p:txBody>
      </p:sp>
      <p:sp>
        <p:nvSpPr>
          <p:cNvPr id="307" name="Google Shape;307;p41"/>
          <p:cNvSpPr txBox="1">
            <a:spLocks noGrp="1"/>
          </p:cNvSpPr>
          <p:nvPr>
            <p:ph type="body" idx="4294967295"/>
          </p:nvPr>
        </p:nvSpPr>
        <p:spPr>
          <a:xfrm>
            <a:off x="0" y="615950"/>
            <a:ext cx="9326563" cy="5384800"/>
          </a:xfrm>
          <a:prstGeom prst="rect">
            <a:avLst/>
          </a:prstGeom>
          <a:noFill/>
        </p:spPr>
        <p:txBody>
          <a:bodyPr spcFirstLastPara="1" vert="horz" wrap="square" lIns="91425" tIns="91425" rIns="91425" bIns="91425" anchor="t" anchorCtr="0">
            <a:noAutofit/>
          </a:bodyPr>
          <a:lstStyle/>
          <a:p>
            <a:pPr marL="0" indent="0">
              <a:spcAft>
                <a:spcPts val="1600"/>
              </a:spcAft>
              <a:buNone/>
            </a:pPr>
            <a:r>
              <a:rPr lang="en" sz="2400" b="1" dirty="0">
                <a:solidFill>
                  <a:schemeClr val="dk2"/>
                </a:solidFill>
              </a:rPr>
              <a:t>Types of Irrigating fluid</a:t>
            </a:r>
            <a:endParaRPr sz="2400" b="1" dirty="0">
              <a:solidFill>
                <a:schemeClr val="dk2"/>
              </a:solidFill>
            </a:endParaRPr>
          </a:p>
        </p:txBody>
      </p:sp>
      <p:pic>
        <p:nvPicPr>
          <p:cNvPr id="308" name="Google Shape;308;p41"/>
          <p:cNvPicPr preferRelativeResize="0"/>
          <p:nvPr/>
        </p:nvPicPr>
        <p:blipFill>
          <a:blip r:embed="rId3">
            <a:alphaModFix/>
          </a:blip>
          <a:stretch>
            <a:fillRect/>
          </a:stretch>
        </p:blipFill>
        <p:spPr>
          <a:xfrm>
            <a:off x="5045298" y="1392586"/>
            <a:ext cx="1542926" cy="2036997"/>
          </a:xfrm>
          <a:prstGeom prst="rect">
            <a:avLst/>
          </a:prstGeom>
          <a:noFill/>
          <a:ln>
            <a:noFill/>
          </a:ln>
        </p:spPr>
      </p:pic>
      <p:pic>
        <p:nvPicPr>
          <p:cNvPr id="310" name="Google Shape;310;p41"/>
          <p:cNvPicPr preferRelativeResize="0"/>
          <p:nvPr/>
        </p:nvPicPr>
        <p:blipFill>
          <a:blip r:embed="rId4">
            <a:alphaModFix/>
          </a:blip>
          <a:stretch>
            <a:fillRect/>
          </a:stretch>
        </p:blipFill>
        <p:spPr>
          <a:xfrm>
            <a:off x="7135043" y="1392586"/>
            <a:ext cx="1762739" cy="1892398"/>
          </a:xfrm>
          <a:prstGeom prst="rect">
            <a:avLst/>
          </a:prstGeom>
          <a:noFill/>
          <a:ln>
            <a:noFill/>
          </a:ln>
        </p:spPr>
      </p:pic>
      <p:pic>
        <p:nvPicPr>
          <p:cNvPr id="311" name="Google Shape;311;p41"/>
          <p:cNvPicPr preferRelativeResize="0"/>
          <p:nvPr/>
        </p:nvPicPr>
        <p:blipFill>
          <a:blip r:embed="rId5">
            <a:alphaModFix/>
          </a:blip>
          <a:stretch>
            <a:fillRect/>
          </a:stretch>
        </p:blipFill>
        <p:spPr>
          <a:xfrm>
            <a:off x="2787446" y="1337645"/>
            <a:ext cx="1542925" cy="2059870"/>
          </a:xfrm>
          <a:prstGeom prst="rect">
            <a:avLst/>
          </a:prstGeom>
          <a:noFill/>
          <a:ln>
            <a:noFill/>
          </a:ln>
        </p:spPr>
      </p:pic>
      <p:pic>
        <p:nvPicPr>
          <p:cNvPr id="312" name="Google Shape;312;p41"/>
          <p:cNvPicPr preferRelativeResize="0"/>
          <p:nvPr/>
        </p:nvPicPr>
        <p:blipFill rotWithShape="1">
          <a:blip r:embed="rId6">
            <a:alphaModFix/>
          </a:blip>
          <a:srcRect l="12439" r="15571"/>
          <a:stretch/>
        </p:blipFill>
        <p:spPr>
          <a:xfrm>
            <a:off x="529595" y="1283473"/>
            <a:ext cx="1542925" cy="2255225"/>
          </a:xfrm>
          <a:prstGeom prst="rect">
            <a:avLst/>
          </a:prstGeom>
          <a:noFill/>
          <a:ln>
            <a:noFill/>
          </a:ln>
        </p:spPr>
      </p:pic>
      <p:sp>
        <p:nvSpPr>
          <p:cNvPr id="313" name="Google Shape;313;p41"/>
          <p:cNvSpPr/>
          <p:nvPr/>
        </p:nvSpPr>
        <p:spPr>
          <a:xfrm>
            <a:off x="529595" y="4363027"/>
            <a:ext cx="1542925" cy="1015987"/>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b="1" dirty="0"/>
          </a:p>
          <a:p>
            <a:r>
              <a:rPr lang="en" b="1" dirty="0"/>
              <a:t>BSS</a:t>
            </a:r>
            <a:endParaRPr b="1" dirty="0"/>
          </a:p>
          <a:p>
            <a:r>
              <a:rPr lang="en" b="1" dirty="0"/>
              <a:t>isotonic</a:t>
            </a:r>
            <a:endParaRPr b="1" dirty="0"/>
          </a:p>
        </p:txBody>
      </p:sp>
      <p:sp>
        <p:nvSpPr>
          <p:cNvPr id="314" name="Google Shape;314;p41"/>
          <p:cNvSpPr/>
          <p:nvPr/>
        </p:nvSpPr>
        <p:spPr>
          <a:xfrm>
            <a:off x="6814236" y="4363026"/>
            <a:ext cx="2329764" cy="852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b="1" dirty="0"/>
              <a:t>widely available, not sterile , hypotonic</a:t>
            </a:r>
            <a:endParaRPr b="1" dirty="0"/>
          </a:p>
        </p:txBody>
      </p:sp>
      <p:sp>
        <p:nvSpPr>
          <p:cNvPr id="315" name="Google Shape;315;p41"/>
          <p:cNvSpPr/>
          <p:nvPr/>
        </p:nvSpPr>
        <p:spPr>
          <a:xfrm flipH="1">
            <a:off x="5260941" y="4363026"/>
            <a:ext cx="1060241" cy="816755"/>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r>
              <a:rPr lang="en" b="1" dirty="0"/>
              <a:t>NS</a:t>
            </a:r>
            <a:endParaRPr b="1" dirty="0"/>
          </a:p>
          <a:p>
            <a:r>
              <a:rPr lang="en" b="1" dirty="0"/>
              <a:t>Isotonic</a:t>
            </a:r>
            <a:endParaRPr b="1" dirty="0"/>
          </a:p>
        </p:txBody>
      </p:sp>
      <p:sp>
        <p:nvSpPr>
          <p:cNvPr id="316" name="Google Shape;316;p41"/>
          <p:cNvSpPr/>
          <p:nvPr/>
        </p:nvSpPr>
        <p:spPr>
          <a:xfrm>
            <a:off x="2919727" y="4363028"/>
            <a:ext cx="1712326" cy="1015986"/>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dirty="0"/>
          </a:p>
          <a:p>
            <a:r>
              <a:rPr lang="en" b="1" dirty="0"/>
              <a:t>RL</a:t>
            </a:r>
            <a:endParaRPr b="1" dirty="0"/>
          </a:p>
          <a:p>
            <a:r>
              <a:rPr lang="en" b="1" dirty="0"/>
              <a:t>Isotonic</a:t>
            </a:r>
            <a:endParaRPr b="1" dirty="0"/>
          </a:p>
        </p:txBody>
      </p:sp>
    </p:spTree>
    <p:extLst>
      <p:ext uri="{BB962C8B-B14F-4D97-AF65-F5344CB8AC3E}">
        <p14:creationId xmlns:p14="http://schemas.microsoft.com/office/powerpoint/2010/main" val="137716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31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310"/>
                                        </p:tgtEl>
                                        <p:attrNameLst>
                                          <p:attrName>r</p:attrName>
                                        </p:attrNameLst>
                                      </p:cBhvr>
                                    </p:animRot>
                                    <p:animRot by="-240000">
                                      <p:cBhvr>
                                        <p:cTn id="11" dur="200" fill="hold">
                                          <p:stCondLst>
                                            <p:cond delay="200"/>
                                          </p:stCondLst>
                                        </p:cTn>
                                        <p:tgtEl>
                                          <p:spTgt spid="310"/>
                                        </p:tgtEl>
                                        <p:attrNameLst>
                                          <p:attrName>r</p:attrName>
                                        </p:attrNameLst>
                                      </p:cBhvr>
                                    </p:animRot>
                                    <p:animRot by="240000">
                                      <p:cBhvr>
                                        <p:cTn id="12" dur="200" fill="hold">
                                          <p:stCondLst>
                                            <p:cond delay="400"/>
                                          </p:stCondLst>
                                        </p:cTn>
                                        <p:tgtEl>
                                          <p:spTgt spid="310"/>
                                        </p:tgtEl>
                                        <p:attrNameLst>
                                          <p:attrName>r</p:attrName>
                                        </p:attrNameLst>
                                      </p:cBhvr>
                                    </p:animRot>
                                    <p:animRot by="-240000">
                                      <p:cBhvr>
                                        <p:cTn id="13" dur="200" fill="hold">
                                          <p:stCondLst>
                                            <p:cond delay="600"/>
                                          </p:stCondLst>
                                        </p:cTn>
                                        <p:tgtEl>
                                          <p:spTgt spid="310"/>
                                        </p:tgtEl>
                                        <p:attrNameLst>
                                          <p:attrName>r</p:attrName>
                                        </p:attrNameLst>
                                      </p:cBhvr>
                                    </p:animRot>
                                    <p:animRot by="120000">
                                      <p:cBhvr>
                                        <p:cTn id="14" dur="200" fill="hold">
                                          <p:stCondLst>
                                            <p:cond delay="800"/>
                                          </p:stCondLst>
                                        </p:cTn>
                                        <p:tgtEl>
                                          <p:spTgt spid="3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548680"/>
          </a:xfrm>
        </p:spPr>
        <p:txBody>
          <a:bodyPr>
            <a:normAutofit fontScale="90000"/>
          </a:bodyPr>
          <a:lstStyle/>
          <a:p>
            <a:endParaRPr lang="en-US" dirty="0"/>
          </a:p>
        </p:txBody>
      </p:sp>
      <p:sp>
        <p:nvSpPr>
          <p:cNvPr id="3" name="Content Placeholder 2"/>
          <p:cNvSpPr>
            <a:spLocks noGrp="1"/>
          </p:cNvSpPr>
          <p:nvPr>
            <p:ph idx="1"/>
          </p:nvPr>
        </p:nvSpPr>
        <p:spPr>
          <a:xfrm>
            <a:off x="457200" y="620688"/>
            <a:ext cx="8229600" cy="5953848"/>
          </a:xfrm>
        </p:spPr>
        <p:txBody>
          <a:bodyPr>
            <a:normAutofit/>
          </a:bodyPr>
          <a:lstStyle/>
          <a:p>
            <a:pPr>
              <a:buFont typeface="Wingdings" pitchFamily="2" charset="2"/>
              <a:buChar char="ü"/>
            </a:pPr>
            <a:r>
              <a:rPr lang="en-US" dirty="0"/>
              <a:t> </a:t>
            </a:r>
            <a:r>
              <a:rPr lang="en-US" sz="2400" dirty="0" err="1">
                <a:latin typeface="Times New Roman" pitchFamily="18" charset="0"/>
                <a:cs typeface="Times New Roman" pitchFamily="18" charset="0"/>
              </a:rPr>
              <a:t>Conjunctival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fornices</a:t>
            </a:r>
            <a:r>
              <a:rPr lang="en-US" sz="2400" dirty="0">
                <a:latin typeface="Times New Roman" pitchFamily="18" charset="0"/>
                <a:cs typeface="Times New Roman" pitchFamily="18" charset="0"/>
              </a:rPr>
              <a:t> should be swept with a moistened cotton-tipped applicator or glass rod to remove any sequestered particles of caustic material and necrotic conjunctiva.</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Manual use of intravenous tubing connected to an irrigation solution facilitates the irrigation process.</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Topical steroid for the first 7-10 days – to reduce inflammation.  </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Topical and systemic tetracycline to inhibit </a:t>
            </a:r>
            <a:r>
              <a:rPr lang="en-US" sz="2400" dirty="0" err="1">
                <a:latin typeface="Times New Roman" pitchFamily="18" charset="0"/>
                <a:cs typeface="Times New Roman" pitchFamily="18" charset="0"/>
              </a:rPr>
              <a:t>collagenase</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neutrophil</a:t>
            </a:r>
            <a:r>
              <a:rPr lang="en-US" sz="2400" dirty="0">
                <a:latin typeface="Times New Roman" pitchFamily="18" charset="0"/>
                <a:cs typeface="Times New Roman" pitchFamily="18" charset="0"/>
              </a:rPr>
              <a:t> activity.</a:t>
            </a:r>
          </a:p>
          <a:p>
            <a:pPr>
              <a:buFont typeface="Wingdings" pitchFamily="2" charset="2"/>
              <a:buChar char="ü"/>
            </a:pPr>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792088"/>
          </a:xfrm>
        </p:spPr>
        <p:txBody>
          <a:bodyPr>
            <a:normAutofit fontScale="90000"/>
          </a:bodyPr>
          <a:lstStyle/>
          <a:p>
            <a:r>
              <a:rPr lang="en-IN" b="1" dirty="0">
                <a:latin typeface="Times New Roman" pitchFamily="18" charset="0"/>
                <a:cs typeface="Times New Roman" pitchFamily="18" charset="0"/>
              </a:rPr>
              <a:t>ROPER-HALL GRADING SYSTEM</a:t>
            </a:r>
            <a:endParaRPr lang="en-US" b="1"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0" y="1152128"/>
            <a:ext cx="9144000" cy="5805264"/>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0"/>
            <a:ext cx="8229600" cy="620688"/>
          </a:xfrm>
        </p:spPr>
        <p:txBody>
          <a:bodyPr>
            <a:normAutofit fontScale="90000"/>
          </a:bodyPr>
          <a:lstStyle/>
          <a:p>
            <a:endParaRPr lang="en-US"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467544" y="836712"/>
            <a:ext cx="8136903" cy="5688632"/>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066800"/>
          </a:xfrm>
        </p:spPr>
        <p:txBody>
          <a:bodyPr/>
          <a:lstStyle/>
          <a:p>
            <a:r>
              <a:rPr lang="en-US" b="1" spc="-465" dirty="0">
                <a:latin typeface="Times New Roman" pitchFamily="18" charset="0"/>
                <a:cs typeface="Times New Roman" pitchFamily="18" charset="0"/>
              </a:rPr>
              <a:t>BETTS  </a:t>
            </a:r>
            <a:r>
              <a:rPr lang="en-US" b="1" spc="409" dirty="0">
                <a:latin typeface="Times New Roman" pitchFamily="18" charset="0"/>
                <a:cs typeface="Times New Roman" pitchFamily="18" charset="0"/>
              </a:rPr>
              <a:t>Classification</a:t>
            </a:r>
            <a:endParaRPr lang="en-US"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1124744"/>
          <a:ext cx="9144000" cy="5449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1066800"/>
          </a:xfrm>
        </p:spPr>
        <p:txBody>
          <a:bodyPr/>
          <a:lstStyle/>
          <a:p>
            <a:r>
              <a:rPr lang="en-US" b="1" dirty="0">
                <a:latin typeface="Times New Roman" pitchFamily="18" charset="0"/>
                <a:cs typeface="Times New Roman" pitchFamily="18" charset="0"/>
              </a:rPr>
              <a:t>Blunt trauma</a:t>
            </a:r>
          </a:p>
        </p:txBody>
      </p:sp>
      <p:sp>
        <p:nvSpPr>
          <p:cNvPr id="3" name="Content Placeholder 2"/>
          <p:cNvSpPr>
            <a:spLocks noGrp="1"/>
          </p:cNvSpPr>
          <p:nvPr>
            <p:ph idx="1"/>
          </p:nvPr>
        </p:nvSpPr>
        <p:spPr>
          <a:xfrm>
            <a:off x="457200" y="1124744"/>
            <a:ext cx="8229600" cy="5449792"/>
          </a:xfrm>
        </p:spPr>
        <p:txBody>
          <a:bodyPr>
            <a:normAutofit/>
          </a:bodyPr>
          <a:lstStyle/>
          <a:p>
            <a:r>
              <a:rPr lang="en-US" sz="2400" dirty="0">
                <a:latin typeface="Times New Roman" pitchFamily="18" charset="0"/>
                <a:cs typeface="Times New Roman" pitchFamily="18" charset="0"/>
              </a:rPr>
              <a:t>The most common causes of blunt trauma are squash balls, elastic luggage straps and champagne corks.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Severe blunt trauma to the globe results in </a:t>
            </a:r>
            <a:r>
              <a:rPr lang="en-US" sz="2400" dirty="0" err="1">
                <a:latin typeface="Times New Roman" pitchFamily="18" charset="0"/>
                <a:cs typeface="Times New Roman" pitchFamily="18" charset="0"/>
              </a:rPr>
              <a:t>anteroposterior</a:t>
            </a:r>
            <a:r>
              <a:rPr lang="en-US" sz="2400" dirty="0">
                <a:latin typeface="Times New Roman" pitchFamily="18" charset="0"/>
                <a:cs typeface="Times New Roman" pitchFamily="18" charset="0"/>
              </a:rPr>
              <a:t> compression with simultaneous expansion in the equatorial plane  associated with a transient but severe increase in IOP. </a:t>
            </a:r>
          </a:p>
        </p:txBody>
      </p:sp>
      <p:pic>
        <p:nvPicPr>
          <p:cNvPr id="4" name="Picture 2"/>
          <p:cNvPicPr>
            <a:picLocks noChangeAspect="1" noChangeArrowheads="1"/>
          </p:cNvPicPr>
          <p:nvPr/>
        </p:nvPicPr>
        <p:blipFill>
          <a:blip r:embed="rId2" cstate="print"/>
          <a:srcRect/>
          <a:stretch>
            <a:fillRect/>
          </a:stretch>
        </p:blipFill>
        <p:spPr bwMode="auto">
          <a:xfrm>
            <a:off x="2195736" y="3573016"/>
            <a:ext cx="6948264" cy="3284984"/>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9600" cy="1066800"/>
          </a:xfrm>
        </p:spPr>
        <p:txBody>
          <a:bodyPr/>
          <a:lstStyle/>
          <a:p>
            <a:endParaRPr lang="en-US" dirty="0"/>
          </a:p>
        </p:txBody>
      </p:sp>
      <p:sp>
        <p:nvSpPr>
          <p:cNvPr id="3" name="Content Placeholder 2"/>
          <p:cNvSpPr>
            <a:spLocks noGrp="1"/>
          </p:cNvSpPr>
          <p:nvPr>
            <p:ph idx="1"/>
          </p:nvPr>
        </p:nvSpPr>
        <p:spPr>
          <a:xfrm>
            <a:off x="457200" y="1628800"/>
            <a:ext cx="8229600" cy="4945736"/>
          </a:xfrm>
        </p:spPr>
        <p:txBody>
          <a:bodyPr>
            <a:normAutofit/>
          </a:bodyPr>
          <a:lstStyle/>
          <a:p>
            <a:r>
              <a:rPr lang="en-US" sz="2400" dirty="0">
                <a:latin typeface="Times New Roman" pitchFamily="18" charset="0"/>
                <a:cs typeface="Times New Roman" pitchFamily="18" charset="0"/>
              </a:rPr>
              <a:t>Although the impact is primarily absorbed by the lens–iris diaphragm and the vitreous base, damage can also occur at a distant site such as the posterior pole.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extent of ocular damage depends on the severity of trauma and tends largely to be concentrated to either the anterior or posterior segment.</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Apart from obvious ocular damage, blunt trauma commonly results in more obscure long-term effects; the prognosis is therefore necessarily guarded</a:t>
            </a:r>
          </a:p>
          <a:p>
            <a:endParaRPr lang="en-US" sz="24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332656"/>
          </a:xfrm>
        </p:spPr>
        <p:txBody>
          <a:bodyPr>
            <a:normAutofit fontScale="90000"/>
          </a:bodyPr>
          <a:lstStyle/>
          <a:p>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0" y="476672"/>
            <a:ext cx="9144001" cy="6381327"/>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548680"/>
          </a:xfrm>
        </p:spPr>
        <p:txBody>
          <a:bodyPr>
            <a:normAutofit fontScale="90000"/>
          </a:bodyPr>
          <a:lstStyle/>
          <a:p>
            <a:endParaRPr lang="en-US"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107504" y="404664"/>
            <a:ext cx="9036496" cy="6264696"/>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229600" cy="1944216"/>
          </a:xfrm>
        </p:spPr>
        <p:txBody>
          <a:bodyPr>
            <a:normAutofit/>
          </a:bodyPr>
          <a:lstStyle/>
          <a:p>
            <a:r>
              <a:rPr lang="en-US" b="1" dirty="0">
                <a:latin typeface="Times New Roman" pitchFamily="18" charset="0"/>
                <a:cs typeface="Times New Roman" pitchFamily="18" charset="0"/>
              </a:rPr>
              <a:t>ORBITAL BLOW-OUT FRACTURE</a:t>
            </a:r>
          </a:p>
        </p:txBody>
      </p:sp>
      <p:sp>
        <p:nvSpPr>
          <p:cNvPr id="3" name="Content Placeholder 2"/>
          <p:cNvSpPr>
            <a:spLocks noGrp="1"/>
          </p:cNvSpPr>
          <p:nvPr>
            <p:ph idx="1"/>
          </p:nvPr>
        </p:nvSpPr>
        <p:spPr>
          <a:xfrm>
            <a:off x="457200" y="2276872"/>
            <a:ext cx="8229600" cy="4297664"/>
          </a:xfrm>
        </p:spPr>
        <p:txBody>
          <a:bodyPr>
            <a:noAutofit/>
          </a:bodyPr>
          <a:lstStyle/>
          <a:p>
            <a:endParaRPr lang="en-US" sz="2400" dirty="0">
              <a:solidFill>
                <a:schemeClr val="accent2">
                  <a:lumMod val="50000"/>
                </a:schemeClr>
              </a:solidFill>
              <a:latin typeface="Times New Roman" pitchFamily="18" charset="0"/>
              <a:cs typeface="Times New Roman" pitchFamily="18" charset="0"/>
            </a:endParaRPr>
          </a:p>
          <a:p>
            <a:r>
              <a:rPr lang="en-US" sz="2400" dirty="0">
                <a:solidFill>
                  <a:schemeClr val="accent2">
                    <a:lumMod val="50000"/>
                  </a:schemeClr>
                </a:solidFill>
                <a:latin typeface="Times New Roman" pitchFamily="18" charset="0"/>
                <a:cs typeface="Times New Roman" pitchFamily="18" charset="0"/>
              </a:rPr>
              <a:t>Symptoms: </a:t>
            </a:r>
          </a:p>
          <a:p>
            <a:pPr>
              <a:buFont typeface="Wingdings" pitchFamily="2" charset="2"/>
              <a:buChar char="ü"/>
            </a:pPr>
            <a:r>
              <a:rPr lang="en-US" sz="2400" dirty="0">
                <a:latin typeface="Times New Roman" pitchFamily="18" charset="0"/>
                <a:cs typeface="Times New Roman" pitchFamily="18" charset="0"/>
              </a:rPr>
              <a:t>Pain on attempted eye movement (orbital floor fracture: pain on vertical eye movement: medial wall fracture: pain on abduction/adduction)</a:t>
            </a:r>
          </a:p>
          <a:p>
            <a:pPr>
              <a:buFont typeface="Wingdings" pitchFamily="2" charset="2"/>
              <a:buChar char="ü"/>
            </a:pPr>
            <a:r>
              <a:rPr lang="en-US" sz="2400" dirty="0">
                <a:latin typeface="Times New Roman" pitchFamily="18" charset="0"/>
                <a:cs typeface="Times New Roman" pitchFamily="18" charset="0"/>
              </a:rPr>
              <a:t>local tenderness, eyelid edema</a:t>
            </a:r>
          </a:p>
          <a:p>
            <a:pPr>
              <a:buFont typeface="Wingdings" pitchFamily="2" charset="2"/>
              <a:buChar char="ü"/>
            </a:pPr>
            <a:r>
              <a:rPr lang="en-US" sz="2400" dirty="0">
                <a:latin typeface="Times New Roman" pitchFamily="18" charset="0"/>
                <a:cs typeface="Times New Roman" pitchFamily="18" charset="0"/>
              </a:rPr>
              <a:t>binocular </a:t>
            </a:r>
            <a:r>
              <a:rPr lang="en-US" sz="2400" dirty="0" err="1">
                <a:latin typeface="Times New Roman" pitchFamily="18" charset="0"/>
                <a:cs typeface="Times New Roman" pitchFamily="18" charset="0"/>
              </a:rPr>
              <a:t>diplopia</a:t>
            </a:r>
            <a:endParaRPr lang="en-US" sz="2400" dirty="0">
              <a:latin typeface="Times New Roman" pitchFamily="18" charset="0"/>
              <a:cs typeface="Times New Roman" pitchFamily="18" charset="0"/>
            </a:endParaRPr>
          </a:p>
          <a:p>
            <a:pPr>
              <a:buFont typeface="Wingdings" pitchFamily="2" charset="2"/>
              <a:buChar char="ü"/>
            </a:pPr>
            <a:r>
              <a:rPr lang="en-US" sz="2400" dirty="0" err="1">
                <a:latin typeface="Times New Roman" pitchFamily="18" charset="0"/>
                <a:cs typeface="Times New Roman" pitchFamily="18" charset="0"/>
              </a:rPr>
              <a:t>crepitus</a:t>
            </a:r>
            <a:r>
              <a:rPr lang="en-US" sz="2400" dirty="0">
                <a:latin typeface="Times New Roman" pitchFamily="18" charset="0"/>
                <a:cs typeface="Times New Roman" pitchFamily="18" charset="0"/>
              </a:rPr>
              <a:t> after nose blowing</a:t>
            </a:r>
          </a:p>
          <a:p>
            <a:pPr>
              <a:buFont typeface="Wingdings" pitchFamily="2" charset="2"/>
              <a:buChar char="ü"/>
            </a:pPr>
            <a:r>
              <a:rPr lang="en-US" sz="2400" dirty="0">
                <a:latin typeface="Times New Roman" pitchFamily="18" charset="0"/>
                <a:cs typeface="Times New Roman" pitchFamily="18" charset="0"/>
              </a:rPr>
              <a:t>Acute tearing is usually due to ocular surface irritations (e.g., </a:t>
            </a:r>
            <a:r>
              <a:rPr lang="en-US" sz="2400" dirty="0" err="1">
                <a:latin typeface="Times New Roman" pitchFamily="18" charset="0"/>
                <a:cs typeface="Times New Roman" pitchFamily="18" charset="0"/>
              </a:rPr>
              <a:t>conjunctival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chemosis</a:t>
            </a:r>
            <a:r>
              <a:rPr lang="en-US" sz="2400" dirty="0">
                <a:latin typeface="Times New Roman" pitchFamily="18" charset="0"/>
                <a:cs typeface="Times New Roman" pitchFamily="18" charset="0"/>
              </a:rPr>
              <a:t>, corneal abrasion, </a:t>
            </a:r>
            <a:r>
              <a:rPr lang="en-US" sz="2400" dirty="0" err="1">
                <a:latin typeface="Times New Roman" pitchFamily="18" charset="0"/>
                <a:cs typeface="Times New Roman" pitchFamily="18" charset="0"/>
              </a:rPr>
              <a:t>iritis</a:t>
            </a:r>
            <a:r>
              <a:rPr lang="en-US" sz="24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5687616" y="0"/>
            <a:ext cx="3456384" cy="314096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476672"/>
          </a:xfrm>
        </p:spPr>
        <p:txBody>
          <a:bodyPr>
            <a:normAutofit fontScale="90000"/>
          </a:bodyPr>
          <a:lstStyle/>
          <a:p>
            <a:endParaRPr lang="en-US" dirty="0"/>
          </a:p>
        </p:txBody>
      </p:sp>
      <p:sp>
        <p:nvSpPr>
          <p:cNvPr id="3" name="Content Placeholder 2"/>
          <p:cNvSpPr>
            <a:spLocks noGrp="1"/>
          </p:cNvSpPr>
          <p:nvPr>
            <p:ph idx="1"/>
          </p:nvPr>
        </p:nvSpPr>
        <p:spPr>
          <a:xfrm>
            <a:off x="0" y="427480"/>
            <a:ext cx="8686800" cy="6169872"/>
          </a:xfrm>
        </p:spPr>
        <p:txBody>
          <a:bodyPr>
            <a:normAutofit/>
          </a:bodyPr>
          <a:lstStyle/>
          <a:p>
            <a:endParaRPr lang="en-US" dirty="0">
              <a:solidFill>
                <a:schemeClr val="accent2">
                  <a:lumMod val="50000"/>
                </a:schemeClr>
              </a:solidFill>
              <a:latin typeface="Times New Roman" pitchFamily="18" charset="0"/>
              <a:cs typeface="Times New Roman" pitchFamily="18" charset="0"/>
            </a:endParaRPr>
          </a:p>
          <a:p>
            <a:endParaRPr lang="en-US" dirty="0">
              <a:solidFill>
                <a:schemeClr val="accent2">
                  <a:lumMod val="50000"/>
                </a:schemeClr>
              </a:solidFill>
              <a:latin typeface="Times New Roman" pitchFamily="18" charset="0"/>
              <a:cs typeface="Times New Roman" pitchFamily="18" charset="0"/>
            </a:endParaRPr>
          </a:p>
          <a:p>
            <a:r>
              <a:rPr lang="en-US" dirty="0">
                <a:solidFill>
                  <a:schemeClr val="accent2">
                    <a:lumMod val="50000"/>
                  </a:schemeClr>
                </a:solidFill>
                <a:latin typeface="Times New Roman" pitchFamily="18" charset="0"/>
                <a:cs typeface="Times New Roman" pitchFamily="18" charset="0"/>
              </a:rPr>
              <a:t>Signs: </a:t>
            </a:r>
          </a:p>
          <a:p>
            <a:pPr>
              <a:buNone/>
            </a:pPr>
            <a:r>
              <a:rPr lang="en-US" dirty="0">
                <a:solidFill>
                  <a:schemeClr val="tx2">
                    <a:lumMod val="50000"/>
                  </a:schemeClr>
                </a:solidFill>
                <a:latin typeface="Times New Roman" pitchFamily="18" charset="0"/>
                <a:cs typeface="Times New Roman" pitchFamily="18" charset="0"/>
              </a:rPr>
              <a:t>  Critical</a:t>
            </a:r>
            <a:r>
              <a:rPr lang="en-US" dirty="0">
                <a:latin typeface="Times New Roman" pitchFamily="18" charset="0"/>
                <a:cs typeface="Times New Roman" pitchFamily="18" charset="0"/>
              </a:rPr>
              <a:t>- </a:t>
            </a:r>
          </a:p>
          <a:p>
            <a:pPr>
              <a:buFont typeface="Wingdings" pitchFamily="2" charset="2"/>
              <a:buChar char="ü"/>
            </a:pPr>
            <a:r>
              <a:rPr lang="en-US" sz="2400" dirty="0">
                <a:latin typeface="Times New Roman" pitchFamily="18" charset="0"/>
                <a:cs typeface="Times New Roman" pitchFamily="18" charset="0"/>
              </a:rPr>
              <a:t>Restricted eye movements</a:t>
            </a:r>
          </a:p>
          <a:p>
            <a:pPr>
              <a:buNone/>
            </a:pPr>
            <a:r>
              <a:rPr lang="en-US" sz="2400" dirty="0">
                <a:latin typeface="Times New Roman" pitchFamily="18" charset="0"/>
                <a:cs typeface="Times New Roman" pitchFamily="18" charset="0"/>
              </a:rPr>
              <a:t> (especially in upward or lateral gaze or both) </a:t>
            </a:r>
          </a:p>
          <a:p>
            <a:pPr>
              <a:buFont typeface="Wingdings" pitchFamily="2" charset="2"/>
              <a:buChar char="ü"/>
            </a:pPr>
            <a:r>
              <a:rPr lang="en-US" sz="2400" dirty="0">
                <a:latin typeface="Times New Roman" pitchFamily="18" charset="0"/>
                <a:cs typeface="Times New Roman" pitchFamily="18" charset="0"/>
              </a:rPr>
              <a:t>subcutaneous or </a:t>
            </a:r>
            <a:r>
              <a:rPr lang="en-US" sz="2400" dirty="0" err="1">
                <a:latin typeface="Times New Roman" pitchFamily="18" charset="0"/>
                <a:cs typeface="Times New Roman" pitchFamily="18" charset="0"/>
              </a:rPr>
              <a:t>conjunctival</a:t>
            </a:r>
            <a:r>
              <a:rPr lang="en-US" sz="2400" dirty="0">
                <a:latin typeface="Times New Roman" pitchFamily="18" charset="0"/>
                <a:cs typeface="Times New Roman" pitchFamily="18" charset="0"/>
              </a:rPr>
              <a:t> emphysema</a:t>
            </a:r>
          </a:p>
          <a:p>
            <a:pPr>
              <a:buFont typeface="Wingdings" pitchFamily="2" charset="2"/>
              <a:buChar char="ü"/>
            </a:pPr>
            <a:r>
              <a:rPr lang="en-US" sz="2400" dirty="0" err="1">
                <a:latin typeface="Times New Roman" pitchFamily="18" charset="0"/>
                <a:cs typeface="Times New Roman" pitchFamily="18" charset="0"/>
              </a:rPr>
              <a:t>hyposthesia</a:t>
            </a:r>
            <a:r>
              <a:rPr lang="en-US" sz="2400" dirty="0">
                <a:latin typeface="Times New Roman" pitchFamily="18" charset="0"/>
                <a:cs typeface="Times New Roman" pitchFamily="18" charset="0"/>
              </a:rPr>
              <a:t> in the distribution of the infraorbital</a:t>
            </a:r>
          </a:p>
          <a:p>
            <a:pPr>
              <a:buNone/>
            </a:pPr>
            <a:r>
              <a:rPr lang="en-US" sz="2400" dirty="0">
                <a:latin typeface="Times New Roman" pitchFamily="18" charset="0"/>
                <a:cs typeface="Times New Roman" pitchFamily="18" charset="0"/>
              </a:rPr>
              <a:t> nerve (i.e., </a:t>
            </a:r>
            <a:r>
              <a:rPr lang="en-US" sz="2400" dirty="0" err="1">
                <a:latin typeface="Times New Roman" pitchFamily="18" charset="0"/>
                <a:cs typeface="Times New Roman" pitchFamily="18" charset="0"/>
              </a:rPr>
              <a:t>ipsilateral</a:t>
            </a:r>
            <a:r>
              <a:rPr lang="en-US" sz="2400" dirty="0">
                <a:latin typeface="Times New Roman" pitchFamily="18" charset="0"/>
                <a:cs typeface="Times New Roman" pitchFamily="18" charset="0"/>
              </a:rPr>
              <a:t> check and upper lip)</a:t>
            </a:r>
          </a:p>
          <a:p>
            <a:pPr>
              <a:buFont typeface="Wingdings" pitchFamily="2" charset="2"/>
              <a:buChar char="ü"/>
            </a:pPr>
            <a:r>
              <a:rPr lang="en-US" sz="2400" dirty="0" err="1">
                <a:latin typeface="Times New Roman" pitchFamily="18" charset="0"/>
                <a:cs typeface="Times New Roman" pitchFamily="18" charset="0"/>
              </a:rPr>
              <a:t>Enophthalmos</a:t>
            </a:r>
            <a:endParaRPr lang="en-US" sz="2400" dirty="0">
              <a:latin typeface="Times New Roman" pitchFamily="18" charset="0"/>
              <a:cs typeface="Times New Roman" pitchFamily="18" charset="0"/>
            </a:endParaRPr>
          </a:p>
          <a:p>
            <a:pPr>
              <a:buNone/>
            </a:pPr>
            <a:r>
              <a:rPr lang="en-US" sz="2400" dirty="0">
                <a:latin typeface="Times New Roman" pitchFamily="18" charset="0"/>
                <a:cs typeface="Times New Roman" pitchFamily="18" charset="0"/>
              </a:rPr>
              <a:t>  (may initially be masked by orbital edema)</a:t>
            </a:r>
          </a:p>
          <a:p>
            <a:endParaRPr lang="en-US" sz="2400" dirty="0"/>
          </a:p>
        </p:txBody>
      </p:sp>
      <p:pic>
        <p:nvPicPr>
          <p:cNvPr id="4" name="Picture 3"/>
          <p:cNvPicPr>
            <a:picLocks noChangeAspect="1" noChangeArrowheads="1"/>
          </p:cNvPicPr>
          <p:nvPr/>
        </p:nvPicPr>
        <p:blipFill>
          <a:blip r:embed="rId2" cstate="print"/>
          <a:srcRect/>
          <a:stretch>
            <a:fillRect/>
          </a:stretch>
        </p:blipFill>
        <p:spPr bwMode="auto">
          <a:xfrm>
            <a:off x="6372200" y="548680"/>
            <a:ext cx="2771800" cy="630932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8229600" cy="548680"/>
          </a:xfrm>
        </p:spPr>
        <p:txBody>
          <a:bodyPr>
            <a:normAutofit fontScale="90000"/>
          </a:bodyPr>
          <a:lstStyle/>
          <a:p>
            <a:endParaRPr lang="en-US" dirty="0"/>
          </a:p>
        </p:txBody>
      </p:sp>
      <p:sp>
        <p:nvSpPr>
          <p:cNvPr id="3" name="Content Placeholder 2"/>
          <p:cNvSpPr>
            <a:spLocks noGrp="1"/>
          </p:cNvSpPr>
          <p:nvPr>
            <p:ph idx="1"/>
          </p:nvPr>
        </p:nvSpPr>
        <p:spPr>
          <a:xfrm>
            <a:off x="457200" y="620688"/>
            <a:ext cx="8229600" cy="5953848"/>
          </a:xfrm>
        </p:spPr>
        <p:txBody>
          <a:bodyPr>
            <a:normAutofit fontScale="92500" lnSpcReduction="20000"/>
          </a:bodyPr>
          <a:lstStyle/>
          <a:p>
            <a:endParaRPr lang="en-US" sz="2400" dirty="0">
              <a:solidFill>
                <a:schemeClr val="accent1">
                  <a:lumMod val="50000"/>
                </a:schemeClr>
              </a:solidFill>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a:t>
            </a:r>
            <a:r>
              <a:rPr lang="en-US" sz="2600" dirty="0">
                <a:latin typeface="Times New Roman" pitchFamily="18" charset="0"/>
                <a:cs typeface="Times New Roman" pitchFamily="18" charset="0"/>
              </a:rPr>
              <a:t>Measure IOP. Check pupils and color vision to rule out a traumatic neuropathy. </a:t>
            </a:r>
          </a:p>
          <a:p>
            <a:pPr>
              <a:buFont typeface="Wingdings" pitchFamily="2" charset="2"/>
              <a:buChar char="ü"/>
            </a:pPr>
            <a:endParaRPr lang="en-US" sz="2600" dirty="0">
              <a:latin typeface="Times New Roman" pitchFamily="18" charset="0"/>
              <a:cs typeface="Times New Roman" pitchFamily="18" charset="0"/>
            </a:endParaRPr>
          </a:p>
          <a:p>
            <a:r>
              <a:rPr lang="en-US" sz="2600" dirty="0">
                <a:latin typeface="Times New Roman" pitchFamily="18" charset="0"/>
                <a:cs typeface="Times New Roman" pitchFamily="18" charset="0"/>
              </a:rPr>
              <a:t> </a:t>
            </a:r>
            <a:r>
              <a:rPr lang="en-US" sz="2600" dirty="0">
                <a:solidFill>
                  <a:schemeClr val="accent1">
                    <a:lumMod val="50000"/>
                  </a:schemeClr>
                </a:solidFill>
                <a:latin typeface="Times New Roman" pitchFamily="18" charset="0"/>
                <a:cs typeface="Times New Roman" pitchFamily="18" charset="0"/>
              </a:rPr>
              <a:t>Other</a:t>
            </a:r>
            <a:r>
              <a:rPr lang="en-US" sz="2600" dirty="0">
                <a:latin typeface="Times New Roman" pitchFamily="18" charset="0"/>
                <a:cs typeface="Times New Roman" pitchFamily="18" charset="0"/>
              </a:rPr>
              <a:t>- </a:t>
            </a:r>
          </a:p>
          <a:p>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Nosebleed, eyelid edema, and </a:t>
            </a:r>
            <a:r>
              <a:rPr lang="en-US" sz="2600" dirty="0" err="1">
                <a:latin typeface="Times New Roman" pitchFamily="18" charset="0"/>
                <a:cs typeface="Times New Roman" pitchFamily="18" charset="0"/>
              </a:rPr>
              <a:t>ecchymosis</a:t>
            </a:r>
            <a:r>
              <a:rPr lang="en-US" sz="2600" dirty="0">
                <a:latin typeface="Times New Roman" pitchFamily="18" charset="0"/>
                <a:cs typeface="Times New Roman" pitchFamily="18" charset="0"/>
              </a:rPr>
              <a:t>.</a:t>
            </a:r>
          </a:p>
          <a:p>
            <a:pPr>
              <a:buFont typeface="Wingdings" pitchFamily="2" charset="2"/>
              <a:buChar char="ü"/>
            </a:pPr>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Superior rim and orbital roof fractures may show </a:t>
            </a:r>
            <a:r>
              <a:rPr lang="en-US" sz="2600" dirty="0" err="1">
                <a:latin typeface="Times New Roman" pitchFamily="18" charset="0"/>
                <a:cs typeface="Times New Roman" pitchFamily="18" charset="0"/>
              </a:rPr>
              <a:t>hypesthesia</a:t>
            </a:r>
            <a:r>
              <a:rPr lang="en-US" sz="2600" dirty="0">
                <a:latin typeface="Times New Roman" pitchFamily="18" charset="0"/>
                <a:cs typeface="Times New Roman" pitchFamily="18" charset="0"/>
              </a:rPr>
              <a:t> in the distribution of the </a:t>
            </a:r>
            <a:r>
              <a:rPr lang="en-US" sz="2600" dirty="0" err="1">
                <a:latin typeface="Times New Roman" pitchFamily="18" charset="0"/>
                <a:cs typeface="Times New Roman" pitchFamily="18" charset="0"/>
              </a:rPr>
              <a:t>supratrochlear</a:t>
            </a:r>
            <a:r>
              <a:rPr lang="en-US" sz="2600" dirty="0">
                <a:latin typeface="Times New Roman" pitchFamily="18" charset="0"/>
                <a:cs typeface="Times New Roman" pitchFamily="18" charset="0"/>
              </a:rPr>
              <a:t> or </a:t>
            </a:r>
            <a:r>
              <a:rPr lang="en-US" sz="2600" dirty="0" err="1">
                <a:latin typeface="Times New Roman" pitchFamily="18" charset="0"/>
                <a:cs typeface="Times New Roman" pitchFamily="18" charset="0"/>
              </a:rPr>
              <a:t>supraorbital</a:t>
            </a:r>
            <a:r>
              <a:rPr lang="en-US" sz="2600" dirty="0">
                <a:latin typeface="Times New Roman" pitchFamily="18" charset="0"/>
                <a:cs typeface="Times New Roman" pitchFamily="18" charset="0"/>
              </a:rPr>
              <a:t> nerve (</a:t>
            </a:r>
            <a:r>
              <a:rPr lang="en-US" sz="2600" dirty="0" err="1">
                <a:latin typeface="Times New Roman" pitchFamily="18" charset="0"/>
                <a:cs typeface="Times New Roman" pitchFamily="18" charset="0"/>
              </a:rPr>
              <a:t>ipsilateral</a:t>
            </a:r>
            <a:r>
              <a:rPr lang="en-US" sz="2600" dirty="0">
                <a:latin typeface="Times New Roman" pitchFamily="18" charset="0"/>
                <a:cs typeface="Times New Roman" pitchFamily="18" charset="0"/>
              </a:rPr>
              <a:t> forehead) and </a:t>
            </a:r>
            <a:r>
              <a:rPr lang="en-US" sz="2600" dirty="0" err="1">
                <a:latin typeface="Times New Roman" pitchFamily="18" charset="0"/>
                <a:cs typeface="Times New Roman" pitchFamily="18" charset="0"/>
              </a:rPr>
              <a:t>ptosis</a:t>
            </a:r>
            <a:r>
              <a:rPr lang="en-US" sz="2600" dirty="0">
                <a:latin typeface="Times New Roman" pitchFamily="18" charset="0"/>
                <a:cs typeface="Times New Roman" pitchFamily="18" charset="0"/>
              </a:rPr>
              <a:t>. </a:t>
            </a:r>
          </a:p>
          <a:p>
            <a:pPr>
              <a:buFont typeface="Wingdings" pitchFamily="2" charset="2"/>
              <a:buChar char="ü"/>
            </a:pPr>
            <a:endParaRPr lang="en-US" sz="2600" dirty="0">
              <a:latin typeface="Times New Roman" pitchFamily="18" charset="0"/>
              <a:cs typeface="Times New Roman" pitchFamily="18" charset="0"/>
            </a:endParaRPr>
          </a:p>
          <a:p>
            <a:pPr>
              <a:buFont typeface="Wingdings" pitchFamily="2" charset="2"/>
              <a:buChar char="ü"/>
            </a:pPr>
            <a:r>
              <a:rPr lang="en-US" sz="2600" dirty="0" err="1">
                <a:latin typeface="Times New Roman" pitchFamily="18" charset="0"/>
                <a:cs typeface="Times New Roman" pitchFamily="18" charset="0"/>
              </a:rPr>
              <a:t>Trismus</a:t>
            </a:r>
            <a:r>
              <a:rPr lang="en-US" sz="2600" dirty="0">
                <a:latin typeface="Times New Roman" pitchFamily="18" charset="0"/>
                <a:cs typeface="Times New Roman" pitchFamily="18" charset="0"/>
              </a:rPr>
              <a:t>, </a:t>
            </a:r>
            <a:r>
              <a:rPr lang="en-US" sz="2600" dirty="0" err="1">
                <a:latin typeface="Times New Roman" pitchFamily="18" charset="0"/>
                <a:cs typeface="Times New Roman" pitchFamily="18" charset="0"/>
              </a:rPr>
              <a:t>malar</a:t>
            </a:r>
            <a:r>
              <a:rPr lang="en-US" sz="2600" dirty="0">
                <a:latin typeface="Times New Roman" pitchFamily="18" charset="0"/>
                <a:cs typeface="Times New Roman" pitchFamily="18" charset="0"/>
              </a:rPr>
              <a:t> flattening, and a palpable step-off deformity of the inferior orbital rim are characteristic of tripod (</a:t>
            </a:r>
            <a:r>
              <a:rPr lang="en-US" sz="2600" dirty="0" err="1">
                <a:latin typeface="Times New Roman" pitchFamily="18" charset="0"/>
                <a:cs typeface="Times New Roman" pitchFamily="18" charset="0"/>
              </a:rPr>
              <a:t>zygomatic</a:t>
            </a:r>
            <a:r>
              <a:rPr lang="en-US" sz="2600" dirty="0">
                <a:latin typeface="Times New Roman" pitchFamily="18" charset="0"/>
                <a:cs typeface="Times New Roman" pitchFamily="18" charset="0"/>
              </a:rPr>
              <a:t> complex) fracture.</a:t>
            </a:r>
          </a:p>
          <a:p>
            <a:pPr>
              <a:buNone/>
            </a:pPr>
            <a:r>
              <a:rPr lang="en-US" sz="2600" dirty="0">
                <a:latin typeface="Times New Roman" pitchFamily="18" charset="0"/>
                <a:cs typeface="Times New Roman" pitchFamily="18" charset="0"/>
              </a:rPr>
              <a:t> </a:t>
            </a:r>
          </a:p>
          <a:p>
            <a:pPr>
              <a:buFont typeface="Wingdings" pitchFamily="2" charset="2"/>
              <a:buChar char="ü"/>
            </a:pPr>
            <a:r>
              <a:rPr lang="en-US" sz="2600" dirty="0">
                <a:latin typeface="Times New Roman" pitchFamily="18" charset="0"/>
                <a:cs typeface="Times New Roman" pitchFamily="18" charset="0"/>
              </a:rPr>
              <a:t>Optic neuropathy may be present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548680"/>
          </a:xfrm>
        </p:spPr>
        <p:txBody>
          <a:bodyPr>
            <a:normAutofit fontScale="90000"/>
          </a:bodyPr>
          <a:lstStyle/>
          <a:p>
            <a:endParaRPr lang="en-US"/>
          </a:p>
        </p:txBody>
      </p:sp>
      <p:sp>
        <p:nvSpPr>
          <p:cNvPr id="3" name="Content Placeholder 2"/>
          <p:cNvSpPr>
            <a:spLocks noGrp="1"/>
          </p:cNvSpPr>
          <p:nvPr>
            <p:ph idx="1"/>
          </p:nvPr>
        </p:nvSpPr>
        <p:spPr>
          <a:xfrm>
            <a:off x="457200" y="620688"/>
            <a:ext cx="8229600" cy="5953848"/>
          </a:xfrm>
        </p:spPr>
        <p:txBody>
          <a:bodyPr>
            <a:noAutofit/>
          </a:bodyPr>
          <a:lstStyle/>
          <a:p>
            <a:r>
              <a:rPr lang="en-US" sz="2400" dirty="0">
                <a:solidFill>
                  <a:schemeClr val="tx2">
                    <a:lumMod val="50000"/>
                  </a:schemeClr>
                </a:solidFill>
                <a:latin typeface="Times New Roman" pitchFamily="18" charset="0"/>
                <a:cs typeface="Times New Roman" pitchFamily="18" charset="0"/>
              </a:rPr>
              <a:t>Workup</a:t>
            </a:r>
            <a:r>
              <a:rPr lang="en-US" sz="2400" dirty="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Complete ophthalmologic examination, including measurement of extra ocular movements and globe displacement. </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Compare the sensation of the affected cheek with that on the </a:t>
            </a:r>
            <a:r>
              <a:rPr lang="en-US" sz="2400" dirty="0" err="1">
                <a:latin typeface="Times New Roman" pitchFamily="18" charset="0"/>
                <a:cs typeface="Times New Roman" pitchFamily="18" charset="0"/>
              </a:rPr>
              <a:t>contralateral</a:t>
            </a:r>
            <a:r>
              <a:rPr lang="en-US" sz="2400" dirty="0">
                <a:latin typeface="Times New Roman" pitchFamily="18" charset="0"/>
                <a:cs typeface="Times New Roman" pitchFamily="18" charset="0"/>
              </a:rPr>
              <a:t> side.</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Palpate the orbital rim for step-offs.</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Evaluate the globe carefully for a rupture, </a:t>
            </a:r>
            <a:r>
              <a:rPr lang="en-US" sz="2400" dirty="0" err="1">
                <a:latin typeface="Times New Roman" pitchFamily="18" charset="0"/>
                <a:cs typeface="Times New Roman" pitchFamily="18" charset="0"/>
              </a:rPr>
              <a:t>hyphema</a:t>
            </a:r>
            <a:r>
              <a:rPr lang="en-US" sz="2400" dirty="0">
                <a:latin typeface="Times New Roman" pitchFamily="18" charset="0"/>
                <a:cs typeface="Times New Roman" pitchFamily="18" charset="0"/>
              </a:rPr>
              <a:t> or </a:t>
            </a:r>
            <a:r>
              <a:rPr lang="en-US" sz="2400" dirty="0" err="1">
                <a:latin typeface="Times New Roman" pitchFamily="18" charset="0"/>
                <a:cs typeface="Times New Roman" pitchFamily="18" charset="0"/>
              </a:rPr>
              <a:t>microhyphaema</a:t>
            </a:r>
            <a:r>
              <a:rPr lang="en-US" sz="2400" dirty="0">
                <a:latin typeface="Times New Roman" pitchFamily="18" charset="0"/>
                <a:cs typeface="Times New Roman" pitchFamily="18" charset="0"/>
              </a:rPr>
              <a:t>, traumatic </a:t>
            </a:r>
            <a:r>
              <a:rPr lang="en-US" sz="2400" dirty="0" err="1">
                <a:latin typeface="Times New Roman" pitchFamily="18" charset="0"/>
                <a:cs typeface="Times New Roman" pitchFamily="18" charset="0"/>
              </a:rPr>
              <a:t>iritis</a:t>
            </a:r>
            <a:r>
              <a:rPr lang="en-US" sz="2400" dirty="0">
                <a:latin typeface="Times New Roman" pitchFamily="18" charset="0"/>
                <a:cs typeface="Times New Roman" pitchFamily="18" charset="0"/>
              </a:rPr>
              <a:t>, and retinal or </a:t>
            </a:r>
            <a:r>
              <a:rPr lang="en-US" sz="2400" dirty="0" err="1">
                <a:latin typeface="Times New Roman" pitchFamily="18" charset="0"/>
                <a:cs typeface="Times New Roman" pitchFamily="18" charset="0"/>
              </a:rPr>
              <a:t>choroidal</a:t>
            </a:r>
            <a:r>
              <a:rPr lang="en-US" sz="2400" dirty="0">
                <a:latin typeface="Times New Roman" pitchFamily="18" charset="0"/>
                <a:cs typeface="Times New Roman" pitchFamily="18" charset="0"/>
              </a:rPr>
              <a:t> damage.</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endParaRPr lang="en-US" sz="2400"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404664"/>
          </a:xfrm>
        </p:spPr>
        <p:txBody>
          <a:bodyPr>
            <a:normAutofit fontScale="90000"/>
          </a:bodyPr>
          <a:lstStyle/>
          <a:p>
            <a:endParaRPr lang="en-US"/>
          </a:p>
        </p:txBody>
      </p:sp>
      <p:sp>
        <p:nvSpPr>
          <p:cNvPr id="3" name="Content Placeholder 2"/>
          <p:cNvSpPr>
            <a:spLocks noGrp="1"/>
          </p:cNvSpPr>
          <p:nvPr>
            <p:ph idx="1"/>
          </p:nvPr>
        </p:nvSpPr>
        <p:spPr>
          <a:xfrm>
            <a:off x="457200" y="620688"/>
            <a:ext cx="8229600" cy="5953848"/>
          </a:xfrm>
        </p:spPr>
        <p:txBody>
          <a:bodyPr>
            <a:noAutofit/>
          </a:bodyPr>
          <a:lstStyle/>
          <a:p>
            <a:pPr>
              <a:buFont typeface="Wingdings" pitchFamily="2" charset="2"/>
              <a:buChar char="ü"/>
            </a:pPr>
            <a:r>
              <a:rPr lang="en-US" sz="2400" dirty="0">
                <a:latin typeface="Times New Roman" pitchFamily="18" charset="0"/>
                <a:cs typeface="Times New Roman" pitchFamily="18" charset="0"/>
              </a:rPr>
              <a:t>Forced-</a:t>
            </a:r>
            <a:r>
              <a:rPr lang="en-US" sz="2400" dirty="0" err="1">
                <a:latin typeface="Times New Roman" pitchFamily="18" charset="0"/>
                <a:cs typeface="Times New Roman" pitchFamily="18" charset="0"/>
              </a:rPr>
              <a:t>duction</a:t>
            </a:r>
            <a:r>
              <a:rPr lang="en-US" sz="2400" dirty="0">
                <a:latin typeface="Times New Roman" pitchFamily="18" charset="0"/>
                <a:cs typeface="Times New Roman" pitchFamily="18" charset="0"/>
              </a:rPr>
              <a:t> test is performed if restriction of eye movement persists beyond one week</a:t>
            </a:r>
          </a:p>
          <a:p>
            <a:pPr>
              <a:buFont typeface="Wingdings" pitchFamily="2" charset="2"/>
              <a:buChar char="ü"/>
            </a:pPr>
            <a:r>
              <a:rPr lang="en-US" sz="2400" dirty="0">
                <a:latin typeface="Times New Roman" pitchFamily="18" charset="0"/>
                <a:cs typeface="Times New Roman" pitchFamily="18" charset="0"/>
              </a:rPr>
              <a:t>X-ray of the orbits. </a:t>
            </a:r>
          </a:p>
          <a:p>
            <a:pPr>
              <a:buFont typeface="Wingdings" pitchFamily="2" charset="2"/>
              <a:buChar char="ü"/>
            </a:pPr>
            <a:r>
              <a:rPr lang="en-US" sz="2400" dirty="0">
                <a:latin typeface="Times New Roman" pitchFamily="18" charset="0"/>
                <a:cs typeface="Times New Roman" pitchFamily="18" charset="0"/>
              </a:rPr>
              <a:t>CT orbit scans are to be obtained in all cases of suspected orbital fractures.</a:t>
            </a:r>
          </a:p>
          <a:p>
            <a:pPr>
              <a:buFont typeface="Wingdings" pitchFamily="2" charset="2"/>
              <a:buChar char="ü"/>
            </a:pPr>
            <a:endParaRPr lang="en-US" sz="2400" dirty="0">
              <a:latin typeface="Times New Roman" pitchFamily="18" charset="0"/>
              <a:cs typeface="Times New Roman" pitchFamily="18" charset="0"/>
            </a:endParaRPr>
          </a:p>
          <a:p>
            <a:r>
              <a:rPr lang="en-US" sz="2400" dirty="0">
                <a:solidFill>
                  <a:schemeClr val="accent2">
                    <a:lumMod val="50000"/>
                  </a:schemeClr>
                </a:solidFill>
                <a:latin typeface="Times New Roman" pitchFamily="18" charset="0"/>
                <a:cs typeface="Times New Roman" pitchFamily="18" charset="0"/>
              </a:rPr>
              <a:t>Treatment</a:t>
            </a:r>
            <a:r>
              <a:rPr lang="en-US" sz="2400" dirty="0">
                <a:latin typeface="Times New Roman" pitchFamily="18" charset="0"/>
                <a:cs typeface="Times New Roman" pitchFamily="18" charset="0"/>
              </a:rPr>
              <a:t> </a:t>
            </a:r>
          </a:p>
          <a:p>
            <a:pPr>
              <a:buFont typeface="Wingdings" pitchFamily="2" charset="2"/>
              <a:buChar char="ü"/>
            </a:pPr>
            <a:r>
              <a:rPr lang="en-US" sz="2400" dirty="0">
                <a:latin typeface="Times New Roman" pitchFamily="18" charset="0"/>
                <a:cs typeface="Times New Roman" pitchFamily="18" charset="0"/>
              </a:rPr>
              <a:t>Broad spectrum oral antibiotics [e.g., </a:t>
            </a:r>
            <a:r>
              <a:rPr lang="en-US" sz="2400" dirty="0" err="1">
                <a:latin typeface="Times New Roman" pitchFamily="18" charset="0"/>
                <a:cs typeface="Times New Roman" pitchFamily="18" charset="0"/>
              </a:rPr>
              <a:t>cephalexin</a:t>
            </a:r>
            <a:r>
              <a:rPr lang="en-US" sz="2400" dirty="0">
                <a:latin typeface="Times New Roman" pitchFamily="18" charset="0"/>
                <a:cs typeface="Times New Roman" pitchFamily="18" charset="0"/>
              </a:rPr>
              <a:t> (250 to 500 mg PO, </a:t>
            </a:r>
            <a:r>
              <a:rPr lang="en-US" sz="2400" dirty="0" err="1">
                <a:latin typeface="Times New Roman" pitchFamily="18" charset="0"/>
                <a:cs typeface="Times New Roman" pitchFamily="18" charset="0"/>
              </a:rPr>
              <a:t>q.i.d</a:t>
            </a:r>
            <a:r>
              <a:rPr lang="en-US" sz="2400" dirty="0">
                <a:latin typeface="Times New Roman" pitchFamily="18" charset="0"/>
                <a:cs typeface="Times New Roman" pitchFamily="18" charset="0"/>
              </a:rPr>
              <a:t>.; or ciprofloxacin 500 mg PO, </a:t>
            </a:r>
            <a:r>
              <a:rPr lang="en-US" sz="2400" dirty="0" err="1">
                <a:latin typeface="Times New Roman" pitchFamily="18" charset="0"/>
                <a:cs typeface="Times New Roman" pitchFamily="18" charset="0"/>
              </a:rPr>
              <a:t>q.i.d</a:t>
            </a:r>
            <a:r>
              <a:rPr lang="en-US" sz="2400" dirty="0">
                <a:latin typeface="Times New Roman" pitchFamily="18" charset="0"/>
                <a:cs typeface="Times New Roman" pitchFamily="18" charset="0"/>
              </a:rPr>
              <a:t>) for 7 days.</a:t>
            </a:r>
          </a:p>
          <a:p>
            <a:pPr>
              <a:buFont typeface="Wingdings" pitchFamily="2" charset="2"/>
              <a:buChar char="ü"/>
            </a:pPr>
            <a:r>
              <a:rPr lang="en-US" sz="2400" dirty="0">
                <a:latin typeface="Times New Roman" pitchFamily="18" charset="0"/>
                <a:cs typeface="Times New Roman" pitchFamily="18" charset="0"/>
              </a:rPr>
              <a:t>Instruct patient not to blow nose.  </a:t>
            </a:r>
          </a:p>
          <a:p>
            <a:pPr>
              <a:buFont typeface="Wingdings" pitchFamily="2" charset="2"/>
              <a:buChar char="ü"/>
            </a:pPr>
            <a:r>
              <a:rPr lang="en-US" sz="2400" dirty="0">
                <a:latin typeface="Times New Roman" pitchFamily="18" charset="0"/>
                <a:cs typeface="Times New Roman" pitchFamily="18" charset="0"/>
              </a:rPr>
              <a:t>Nasal decongestant for 3 days.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332656"/>
          </a:xfrm>
        </p:spPr>
        <p:txBody>
          <a:bodyPr>
            <a:normAutofit fontScale="90000"/>
          </a:bodyPr>
          <a:lstStyle/>
          <a:p>
            <a:endParaRPr lang="en-US" dirty="0"/>
          </a:p>
        </p:txBody>
      </p:sp>
      <p:sp>
        <p:nvSpPr>
          <p:cNvPr id="3" name="Content Placeholder 2"/>
          <p:cNvSpPr>
            <a:spLocks noGrp="1"/>
          </p:cNvSpPr>
          <p:nvPr>
            <p:ph idx="1"/>
          </p:nvPr>
        </p:nvSpPr>
        <p:spPr>
          <a:xfrm>
            <a:off x="457200" y="548680"/>
            <a:ext cx="8435280" cy="6309320"/>
          </a:xfrm>
        </p:spPr>
        <p:txBody>
          <a:bodyPr>
            <a:noAutofit/>
          </a:bodyPr>
          <a:lstStyle/>
          <a:p>
            <a:pPr>
              <a:buFont typeface="Wingdings" pitchFamily="2" charset="2"/>
              <a:buChar char="ü"/>
            </a:pPr>
            <a:r>
              <a:rPr lang="en-US" sz="2400" dirty="0">
                <a:latin typeface="Times New Roman" pitchFamily="18" charset="0"/>
                <a:cs typeface="Times New Roman" pitchFamily="18" charset="0"/>
              </a:rPr>
              <a:t>Apply ice packs in first 24 to 48 hours. </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Consider oral steroids if extensive swelling limits examination of ocular motility and globe position.</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If corticosteroids are used, systemic antibiotics should also be considered. </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Neurosurgical consultation is recommended for all fractures involving the orbital roof, frontal sinus, or </a:t>
            </a:r>
            <a:r>
              <a:rPr lang="en-US" sz="2400" dirty="0" err="1">
                <a:latin typeface="Times New Roman" pitchFamily="18" charset="0"/>
                <a:cs typeface="Times New Roman" pitchFamily="18" charset="0"/>
              </a:rPr>
              <a:t>cribriform</a:t>
            </a:r>
            <a:r>
              <a:rPr lang="en-US" sz="2400" dirty="0">
                <a:latin typeface="Times New Roman" pitchFamily="18" charset="0"/>
                <a:cs typeface="Times New Roman" pitchFamily="18" charset="0"/>
              </a:rPr>
              <a:t> plate and for all fractures associated with intra cranial hemorrhage.</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Otolaryngology or oral maxillofacial surgery consultation is recommended for frontal sinus, </a:t>
            </a:r>
            <a:r>
              <a:rPr lang="en-US" sz="2400" dirty="0" err="1">
                <a:latin typeface="Times New Roman" pitchFamily="18" charset="0"/>
                <a:cs typeface="Times New Roman" pitchFamily="18" charset="0"/>
              </a:rPr>
              <a:t>midfacial</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mandibular</a:t>
            </a:r>
            <a:r>
              <a:rPr lang="en-US" sz="2400" dirty="0">
                <a:latin typeface="Times New Roman" pitchFamily="18" charset="0"/>
                <a:cs typeface="Times New Roman" pitchFamily="18" charset="0"/>
              </a:rPr>
              <a:t> fractures. </a:t>
            </a:r>
          </a:p>
          <a:p>
            <a:pPr>
              <a:buFont typeface="Wingdings" pitchFamily="2" charset="2"/>
              <a:buChar char="ü"/>
            </a:pP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66800"/>
          </a:xfrm>
        </p:spPr>
        <p:txBody>
          <a:bodyPr>
            <a:noAutofit/>
          </a:bodyPr>
          <a:lstStyle/>
          <a:p>
            <a:r>
              <a:rPr lang="en-US" b="1" dirty="0">
                <a:latin typeface="Times New Roman" pitchFamily="18" charset="0"/>
                <a:cs typeface="Times New Roman" pitchFamily="18" charset="0"/>
              </a:rPr>
              <a:t>RUPTURED GLOBE AND PENETRATING OCULAR INJURY</a:t>
            </a:r>
          </a:p>
        </p:txBody>
      </p:sp>
      <p:sp>
        <p:nvSpPr>
          <p:cNvPr id="3" name="Content Placeholder 2"/>
          <p:cNvSpPr>
            <a:spLocks noGrp="1"/>
          </p:cNvSpPr>
          <p:nvPr>
            <p:ph idx="1"/>
          </p:nvPr>
        </p:nvSpPr>
        <p:spPr>
          <a:xfrm>
            <a:off x="457200" y="1484784"/>
            <a:ext cx="8229600" cy="5089752"/>
          </a:xfrm>
        </p:spPr>
        <p:txBody>
          <a:bodyPr>
            <a:normAutofit fontScale="92500" lnSpcReduction="20000"/>
          </a:bodyPr>
          <a:lstStyle/>
          <a:p>
            <a:endParaRPr lang="en-US" sz="2600" dirty="0">
              <a:solidFill>
                <a:srgbClr val="002060"/>
              </a:solidFill>
              <a:latin typeface="Times New Roman" pitchFamily="18" charset="0"/>
              <a:cs typeface="Times New Roman" pitchFamily="18" charset="0"/>
            </a:endParaRPr>
          </a:p>
          <a:p>
            <a:r>
              <a:rPr lang="en-US" sz="2600" b="1" dirty="0">
                <a:solidFill>
                  <a:srgbClr val="002060"/>
                </a:solidFill>
                <a:latin typeface="Times New Roman" pitchFamily="18" charset="0"/>
                <a:cs typeface="Times New Roman" pitchFamily="18" charset="0"/>
              </a:rPr>
              <a:t>Symptoms</a:t>
            </a:r>
            <a:r>
              <a:rPr lang="en-US" sz="2600" dirty="0">
                <a:latin typeface="Times New Roman" pitchFamily="18" charset="0"/>
                <a:cs typeface="Times New Roman" pitchFamily="18" charset="0"/>
              </a:rPr>
              <a:t>: History of trauma, fall, or sharp object entering globe. Pain, decreased vision, loss of fluid from the eye. </a:t>
            </a:r>
          </a:p>
          <a:p>
            <a:endParaRPr lang="en-US" sz="2600" dirty="0">
              <a:latin typeface="Times New Roman" pitchFamily="18" charset="0"/>
              <a:cs typeface="Times New Roman" pitchFamily="18" charset="0"/>
            </a:endParaRPr>
          </a:p>
          <a:p>
            <a:r>
              <a:rPr lang="en-US" sz="2600" b="1" dirty="0">
                <a:solidFill>
                  <a:srgbClr val="002060"/>
                </a:solidFill>
                <a:latin typeface="Times New Roman" pitchFamily="18" charset="0"/>
                <a:cs typeface="Times New Roman" pitchFamily="18" charset="0"/>
              </a:rPr>
              <a:t>Signs</a:t>
            </a:r>
            <a:r>
              <a:rPr lang="en-US" sz="2600" dirty="0">
                <a:latin typeface="Times New Roman" pitchFamily="18" charset="0"/>
                <a:cs typeface="Times New Roman" pitchFamily="18" charset="0"/>
              </a:rPr>
              <a:t>:    </a:t>
            </a:r>
          </a:p>
          <a:p>
            <a:pPr>
              <a:buNone/>
            </a:pPr>
            <a:r>
              <a:rPr lang="en-US" sz="2600" dirty="0">
                <a:latin typeface="Times New Roman" pitchFamily="18" charset="0"/>
                <a:cs typeface="Times New Roman" pitchFamily="18" charset="0"/>
              </a:rPr>
              <a:t>   Critical-</a:t>
            </a:r>
          </a:p>
          <a:p>
            <a:pPr>
              <a:buFont typeface="Wingdings" pitchFamily="2" charset="2"/>
              <a:buChar char="ü"/>
            </a:pPr>
            <a:r>
              <a:rPr lang="en-US" sz="2600" dirty="0">
                <a:latin typeface="Times New Roman" pitchFamily="18" charset="0"/>
                <a:cs typeface="Times New Roman" pitchFamily="18" charset="0"/>
              </a:rPr>
              <a:t> Full-thickness sclera or corneal laceration,</a:t>
            </a:r>
          </a:p>
          <a:p>
            <a:pPr>
              <a:buFont typeface="Wingdings" pitchFamily="2" charset="2"/>
              <a:buChar char="ü"/>
            </a:pPr>
            <a:r>
              <a:rPr lang="en-US" sz="2600" dirty="0">
                <a:latin typeface="Times New Roman" pitchFamily="18" charset="0"/>
                <a:cs typeface="Times New Roman" pitchFamily="18" charset="0"/>
              </a:rPr>
              <a:t> severe </a:t>
            </a:r>
            <a:r>
              <a:rPr lang="en-US" sz="2600" dirty="0" err="1">
                <a:latin typeface="Times New Roman" pitchFamily="18" charset="0"/>
                <a:cs typeface="Times New Roman" pitchFamily="18" charset="0"/>
              </a:rPr>
              <a:t>subconjunctival</a:t>
            </a:r>
            <a:r>
              <a:rPr lang="en-US" sz="2600" dirty="0">
                <a:latin typeface="Times New Roman" pitchFamily="18" charset="0"/>
                <a:cs typeface="Times New Roman" pitchFamily="18" charset="0"/>
              </a:rPr>
              <a:t> hemorrhage,</a:t>
            </a:r>
          </a:p>
          <a:p>
            <a:pPr>
              <a:buFont typeface="Wingdings" pitchFamily="2" charset="2"/>
              <a:buChar char="ü"/>
            </a:pPr>
            <a:r>
              <a:rPr lang="en-US" sz="2600" dirty="0">
                <a:latin typeface="Times New Roman" pitchFamily="18" charset="0"/>
                <a:cs typeface="Times New Roman" pitchFamily="18" charset="0"/>
              </a:rPr>
              <a:t>  a deep or shallow AC compared to the fellow eye         </a:t>
            </a:r>
          </a:p>
          <a:p>
            <a:pPr>
              <a:buFont typeface="Wingdings" pitchFamily="2" charset="2"/>
              <a:buChar char="ü"/>
            </a:pPr>
            <a:r>
              <a:rPr lang="en-US" sz="2600" dirty="0">
                <a:latin typeface="Times New Roman" pitchFamily="18" charset="0"/>
                <a:cs typeface="Times New Roman" pitchFamily="18" charset="0"/>
              </a:rPr>
              <a:t>  peaked or irregular pupil, </a:t>
            </a:r>
          </a:p>
          <a:p>
            <a:pPr>
              <a:buFont typeface="Wingdings" pitchFamily="2" charset="2"/>
              <a:buChar char="ü"/>
            </a:pPr>
            <a:r>
              <a:rPr lang="en-US" sz="2600" dirty="0">
                <a:latin typeface="Times New Roman" pitchFamily="18" charset="0"/>
                <a:cs typeface="Times New Roman" pitchFamily="18" charset="0"/>
              </a:rPr>
              <a:t>  iris defects,</a:t>
            </a:r>
          </a:p>
          <a:p>
            <a:pPr>
              <a:buFont typeface="Wingdings" pitchFamily="2" charset="2"/>
              <a:buChar char="ü"/>
            </a:pPr>
            <a:r>
              <a:rPr lang="en-US" sz="2600" dirty="0">
                <a:latin typeface="Times New Roman" pitchFamily="18" charset="0"/>
                <a:cs typeface="Times New Roman" pitchFamily="18" charset="0"/>
              </a:rPr>
              <a:t>  lens material in the AC, </a:t>
            </a:r>
          </a:p>
          <a:p>
            <a:pPr>
              <a:buFont typeface="Wingdings" pitchFamily="2" charset="2"/>
              <a:buChar char="ü"/>
            </a:pPr>
            <a:r>
              <a:rPr lang="en-US" sz="2600" dirty="0">
                <a:latin typeface="Times New Roman" pitchFamily="18" charset="0"/>
                <a:cs typeface="Times New Roman" pitchFamily="18" charset="0"/>
              </a:rPr>
              <a:t>  foreign body tract in the lens, or</a:t>
            </a:r>
          </a:p>
          <a:p>
            <a:pPr>
              <a:buFont typeface="Wingdings" pitchFamily="2" charset="2"/>
              <a:buChar char="ü"/>
            </a:pPr>
            <a:r>
              <a:rPr lang="en-US" sz="2600" dirty="0">
                <a:latin typeface="Times New Roman" pitchFamily="18" charset="0"/>
                <a:cs typeface="Times New Roman" pitchFamily="18" charset="0"/>
              </a:rPr>
              <a:t>  limitation of </a:t>
            </a:r>
            <a:r>
              <a:rPr lang="en-US" sz="2600" dirty="0" err="1">
                <a:latin typeface="Times New Roman" pitchFamily="18" charset="0"/>
                <a:cs typeface="Times New Roman" pitchFamily="18" charset="0"/>
              </a:rPr>
              <a:t>extraocular</a:t>
            </a:r>
            <a:r>
              <a:rPr lang="en-US" sz="2600" dirty="0">
                <a:latin typeface="Times New Roman" pitchFamily="18" charset="0"/>
                <a:cs typeface="Times New Roman" pitchFamily="18" charset="0"/>
              </a:rPr>
              <a:t> motility (greatest in   direction of rupture).  </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548680"/>
          </a:xfrm>
        </p:spPr>
        <p:txBody>
          <a:bodyPr>
            <a:normAutofit fontScale="90000"/>
          </a:bodyPr>
          <a:lstStyle/>
          <a:p>
            <a:endParaRPr lang="en-US" dirty="0"/>
          </a:p>
        </p:txBody>
      </p:sp>
      <p:sp>
        <p:nvSpPr>
          <p:cNvPr id="3" name="Content Placeholder 2"/>
          <p:cNvSpPr>
            <a:spLocks noGrp="1"/>
          </p:cNvSpPr>
          <p:nvPr>
            <p:ph idx="1"/>
          </p:nvPr>
        </p:nvSpPr>
        <p:spPr>
          <a:xfrm>
            <a:off x="457200" y="620688"/>
            <a:ext cx="8229600" cy="5953848"/>
          </a:xfrm>
        </p:spPr>
        <p:txBody>
          <a:bodyPr>
            <a:normAutofit/>
          </a:bodyPr>
          <a:lstStyle/>
          <a:p>
            <a:r>
              <a:rPr lang="en-US" b="1" dirty="0">
                <a:solidFill>
                  <a:schemeClr val="tx2">
                    <a:lumMod val="75000"/>
                  </a:schemeClr>
                </a:solidFill>
                <a:latin typeface="Times New Roman" pitchFamily="18" charset="0"/>
                <a:cs typeface="Times New Roman" pitchFamily="18" charset="0"/>
              </a:rPr>
              <a:t>Other</a:t>
            </a:r>
            <a:r>
              <a:rPr lang="en-US" dirty="0">
                <a:latin typeface="Times New Roman" pitchFamily="18" charset="0"/>
                <a:cs typeface="Times New Roman" pitchFamily="18" charset="0"/>
              </a:rPr>
              <a:t>-</a:t>
            </a:r>
          </a:p>
          <a:p>
            <a:pPr>
              <a:lnSpc>
                <a:spcPct val="150000"/>
              </a:lnSpc>
              <a:buFont typeface="Wingdings" pitchFamily="2" charset="2"/>
              <a:buChar char="ü"/>
            </a:pPr>
            <a:r>
              <a:rPr lang="en-US" sz="2400" dirty="0">
                <a:latin typeface="Times New Roman" pitchFamily="18" charset="0"/>
                <a:cs typeface="Times New Roman" pitchFamily="18" charset="0"/>
              </a:rPr>
              <a:t>Low IOP (although it may be normal or increased)</a:t>
            </a:r>
          </a:p>
          <a:p>
            <a:pPr>
              <a:lnSpc>
                <a:spcPct val="150000"/>
              </a:lnSpc>
              <a:buFont typeface="Wingdings" pitchFamily="2" charset="2"/>
              <a:buChar char="ü"/>
            </a:pPr>
            <a:r>
              <a:rPr lang="en-US" sz="2400" dirty="0" err="1">
                <a:latin typeface="Times New Roman" pitchFamily="18" charset="0"/>
                <a:cs typeface="Times New Roman" pitchFamily="18" charset="0"/>
              </a:rPr>
              <a:t>iridodialysis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hyphema</a:t>
            </a:r>
            <a:r>
              <a:rPr lang="en-US" sz="2400" dirty="0">
                <a:latin typeface="Times New Roman" pitchFamily="18" charset="0"/>
                <a:cs typeface="Times New Roman" pitchFamily="18" charset="0"/>
              </a:rPr>
              <a:t> </a:t>
            </a:r>
          </a:p>
          <a:p>
            <a:pPr>
              <a:lnSpc>
                <a:spcPct val="150000"/>
              </a:lnSpc>
              <a:buFont typeface="Wingdings" pitchFamily="2" charset="2"/>
              <a:buChar char="ü"/>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periorbital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ecchymosis</a:t>
            </a:r>
            <a:endParaRPr lang="en-US" sz="2400" dirty="0">
              <a:latin typeface="Times New Roman" pitchFamily="18" charset="0"/>
              <a:cs typeface="Times New Roman" pitchFamily="18" charset="0"/>
            </a:endParaRPr>
          </a:p>
          <a:p>
            <a:pPr>
              <a:lnSpc>
                <a:spcPct val="150000"/>
              </a:lnSpc>
              <a:buFont typeface="Wingdings" pitchFamily="2" charset="2"/>
              <a:buChar char="ü"/>
            </a:pPr>
            <a:r>
              <a:rPr lang="en-US" sz="2400" dirty="0">
                <a:latin typeface="Times New Roman" pitchFamily="18" charset="0"/>
                <a:cs typeface="Times New Roman" pitchFamily="18" charset="0"/>
              </a:rPr>
              <a:t>vitreous hemorrhage</a:t>
            </a:r>
          </a:p>
          <a:p>
            <a:pPr>
              <a:lnSpc>
                <a:spcPct val="150000"/>
              </a:lnSpc>
              <a:buFont typeface="Wingdings" pitchFamily="2" charset="2"/>
              <a:buChar char="ü"/>
            </a:pPr>
            <a:r>
              <a:rPr lang="en-US" sz="2400" dirty="0">
                <a:latin typeface="Times New Roman" pitchFamily="18" charset="0"/>
                <a:cs typeface="Times New Roman" pitchFamily="18" charset="0"/>
              </a:rPr>
              <a:t>dislocated or sub-</a:t>
            </a:r>
            <a:r>
              <a:rPr lang="en-US" sz="2400" dirty="0" err="1">
                <a:latin typeface="Times New Roman" pitchFamily="18" charset="0"/>
                <a:cs typeface="Times New Roman" pitchFamily="18" charset="0"/>
              </a:rPr>
              <a:t>luxated</a:t>
            </a:r>
            <a:r>
              <a:rPr lang="en-US" sz="2400" dirty="0">
                <a:latin typeface="Times New Roman" pitchFamily="18" charset="0"/>
                <a:cs typeface="Times New Roman" pitchFamily="18" charset="0"/>
              </a:rPr>
              <a:t> lens </a:t>
            </a:r>
          </a:p>
          <a:p>
            <a:pPr>
              <a:lnSpc>
                <a:spcPct val="150000"/>
              </a:lnSpc>
              <a:buFont typeface="Wingdings" pitchFamily="2" charset="2"/>
              <a:buChar char="ü"/>
            </a:pPr>
            <a:r>
              <a:rPr lang="en-US" sz="2400" dirty="0">
                <a:latin typeface="Times New Roman" pitchFamily="18" charset="0"/>
                <a:cs typeface="Times New Roman" pitchFamily="18" charset="0"/>
              </a:rPr>
              <a:t>traumatic optic neuropathy</a:t>
            </a:r>
          </a:p>
          <a:p>
            <a:pPr>
              <a:lnSpc>
                <a:spcPct val="150000"/>
              </a:lnSpc>
              <a:buFont typeface="Wingdings" pitchFamily="2" charset="2"/>
              <a:buChar char="ü"/>
            </a:pPr>
            <a:r>
              <a:rPr lang="en-US" sz="2400" dirty="0" err="1">
                <a:latin typeface="Times New Roman" pitchFamily="18" charset="0"/>
                <a:cs typeface="Times New Roman" pitchFamily="18" charset="0"/>
              </a:rPr>
              <a:t>Commotio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retinae</a:t>
            </a:r>
            <a:endParaRPr lang="en-US" sz="2400" dirty="0">
              <a:latin typeface="Times New Roman" pitchFamily="18" charset="0"/>
              <a:cs typeface="Times New Roman" pitchFamily="18" charset="0"/>
            </a:endParaRPr>
          </a:p>
          <a:p>
            <a:pPr>
              <a:lnSpc>
                <a:spcPct val="150000"/>
              </a:lnSpc>
              <a:buFont typeface="Wingdings" pitchFamily="2" charset="2"/>
              <a:buChar char="ü"/>
            </a:pPr>
            <a:r>
              <a:rPr lang="en-US" sz="2400" dirty="0" err="1">
                <a:latin typeface="Times New Roman" pitchFamily="18" charset="0"/>
                <a:cs typeface="Times New Roman" pitchFamily="18" charset="0"/>
              </a:rPr>
              <a:t>choroidal</a:t>
            </a:r>
            <a:r>
              <a:rPr lang="en-US" sz="2400" dirty="0">
                <a:latin typeface="Times New Roman" pitchFamily="18" charset="0"/>
                <a:cs typeface="Times New Roman" pitchFamily="18" charset="0"/>
              </a:rPr>
              <a:t> rupture, and retinal breaks may be seen but are often obscured by vitreous hemorrhage</a:t>
            </a:r>
          </a:p>
          <a:p>
            <a:endParaRPr lang="en-US" dirty="0">
              <a:solidFill>
                <a:srgbClr val="002060"/>
              </a:solidFill>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692696"/>
          </a:xfrm>
        </p:spPr>
        <p:txBody>
          <a:bodyPr>
            <a:normAutofit fontScale="90000"/>
          </a:bodyPr>
          <a:lstStyle/>
          <a:p>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51520" y="3789040"/>
            <a:ext cx="8280920" cy="2888357"/>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323528" y="836712"/>
            <a:ext cx="8100392" cy="2924944"/>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692696"/>
          </a:xfrm>
        </p:spPr>
        <p:txBody>
          <a:bodyPr>
            <a:normAutofit fontScale="90000"/>
          </a:bodyPr>
          <a:lstStyle/>
          <a:p>
            <a:endParaRPr lang="en-US" dirty="0"/>
          </a:p>
        </p:txBody>
      </p:sp>
      <p:sp>
        <p:nvSpPr>
          <p:cNvPr id="3" name="Content Placeholder 2"/>
          <p:cNvSpPr>
            <a:spLocks noGrp="1"/>
          </p:cNvSpPr>
          <p:nvPr>
            <p:ph idx="1"/>
          </p:nvPr>
        </p:nvSpPr>
        <p:spPr>
          <a:xfrm>
            <a:off x="457200" y="764704"/>
            <a:ext cx="8229600" cy="5809832"/>
          </a:xfrm>
        </p:spPr>
        <p:txBody>
          <a:bodyPr/>
          <a:lstStyle/>
          <a:p>
            <a:r>
              <a:rPr lang="en-US" sz="2400" b="1" dirty="0">
                <a:solidFill>
                  <a:schemeClr val="accent1">
                    <a:lumMod val="50000"/>
                  </a:schemeClr>
                </a:solidFill>
                <a:latin typeface="Times New Roman" pitchFamily="18" charset="0"/>
                <a:cs typeface="Times New Roman" pitchFamily="18" charset="0"/>
              </a:rPr>
              <a:t>Work-up and treatment</a:t>
            </a:r>
            <a:r>
              <a:rPr lang="en-US" sz="2400" b="1" dirty="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Once the diagnosis of a ruptured globe is made, further examination should be deferred until the time of surgical repair in the operating room. </a:t>
            </a:r>
          </a:p>
          <a:p>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This is to avoid placing any pressure on the globe and risking extrusion of intraocular contents. </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404664"/>
          </a:xfrm>
        </p:spPr>
        <p:txBody>
          <a:bodyPr>
            <a:normAutofit fontScale="90000"/>
          </a:bodyPr>
          <a:lstStyle/>
          <a:p>
            <a:endParaRPr lang="en-US" dirty="0"/>
          </a:p>
        </p:txBody>
      </p:sp>
      <p:sp>
        <p:nvSpPr>
          <p:cNvPr id="3" name="Content Placeholder 2"/>
          <p:cNvSpPr>
            <a:spLocks noGrp="1"/>
          </p:cNvSpPr>
          <p:nvPr>
            <p:ph idx="1"/>
          </p:nvPr>
        </p:nvSpPr>
        <p:spPr>
          <a:xfrm>
            <a:off x="467544" y="620688"/>
            <a:ext cx="8229600" cy="6048672"/>
          </a:xfrm>
        </p:spPr>
        <p:txBody>
          <a:bodyPr>
            <a:normAutofit/>
          </a:bodyPr>
          <a:lstStyle/>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Once the diagnosis is made, then the following measures should be taken: </a:t>
            </a:r>
          </a:p>
          <a:p>
            <a:pPr>
              <a:buFont typeface="Wingdings" pitchFamily="2" charset="2"/>
              <a:buChar char="ü"/>
            </a:pPr>
            <a:r>
              <a:rPr lang="en-US" sz="2400" dirty="0">
                <a:latin typeface="Times New Roman" pitchFamily="18" charset="0"/>
                <a:cs typeface="Times New Roman" pitchFamily="18" charset="0"/>
              </a:rPr>
              <a:t>  Protect the eye with a shield </a:t>
            </a:r>
          </a:p>
          <a:p>
            <a:pPr>
              <a:buFont typeface="Wingdings" pitchFamily="2" charset="2"/>
              <a:buChar char="ü"/>
            </a:pPr>
            <a:r>
              <a:rPr lang="en-US" sz="2400" dirty="0">
                <a:latin typeface="Times New Roman" pitchFamily="18" charset="0"/>
                <a:cs typeface="Times New Roman" pitchFamily="18" charset="0"/>
              </a:rPr>
              <a:t>  X-ray of the orbits</a:t>
            </a:r>
          </a:p>
          <a:p>
            <a:pPr>
              <a:buFont typeface="Wingdings" pitchFamily="2" charset="2"/>
              <a:buChar char="ü"/>
            </a:pPr>
            <a:r>
              <a:rPr lang="en-US" sz="2400" dirty="0">
                <a:latin typeface="Times New Roman" pitchFamily="18" charset="0"/>
                <a:cs typeface="Times New Roman" pitchFamily="18" charset="0"/>
              </a:rPr>
              <a:t> Bed rest, Avoid bending over and </a:t>
            </a:r>
            <a:r>
              <a:rPr lang="en-US" sz="2400" dirty="0" err="1">
                <a:latin typeface="Times New Roman" pitchFamily="18" charset="0"/>
                <a:cs typeface="Times New Roman" pitchFamily="18" charset="0"/>
              </a:rPr>
              <a:t>Valsalva</a:t>
            </a:r>
            <a:r>
              <a:rPr lang="en-US" sz="2400" dirty="0">
                <a:latin typeface="Times New Roman" pitchFamily="18" charset="0"/>
                <a:cs typeface="Times New Roman" pitchFamily="18" charset="0"/>
              </a:rPr>
              <a:t> maneuvers. </a:t>
            </a:r>
          </a:p>
          <a:p>
            <a:pPr>
              <a:buFont typeface="Wingdings" pitchFamily="2" charset="2"/>
              <a:buChar char="ü"/>
            </a:pPr>
            <a:r>
              <a:rPr lang="en-US" sz="2400" dirty="0">
                <a:latin typeface="Times New Roman" pitchFamily="18" charset="0"/>
                <a:cs typeface="Times New Roman" pitchFamily="18" charset="0"/>
              </a:rPr>
              <a:t> Systemic antibiotics should be administrated within 6 hours of injury. </a:t>
            </a:r>
          </a:p>
          <a:p>
            <a:pPr>
              <a:buFont typeface="Wingdings" pitchFamily="2" charset="2"/>
              <a:buChar char="ü"/>
            </a:pPr>
            <a:r>
              <a:rPr lang="en-US" sz="2400" dirty="0">
                <a:latin typeface="Times New Roman" pitchFamily="18" charset="0"/>
                <a:cs typeface="Times New Roman" pitchFamily="18" charset="0"/>
              </a:rPr>
              <a:t>Tetanus </a:t>
            </a:r>
            <a:r>
              <a:rPr lang="en-US" sz="2400" dirty="0" err="1">
                <a:latin typeface="Times New Roman" pitchFamily="18" charset="0"/>
                <a:cs typeface="Times New Roman" pitchFamily="18" charset="0"/>
              </a:rPr>
              <a:t>toxoid</a:t>
            </a:r>
            <a:r>
              <a:rPr lang="en-US" sz="2400" dirty="0">
                <a:latin typeface="Times New Roman" pitchFamily="18" charset="0"/>
                <a:cs typeface="Times New Roman" pitchFamily="18" charset="0"/>
              </a:rPr>
              <a:t>.</a:t>
            </a:r>
          </a:p>
          <a:p>
            <a:pPr>
              <a:buFont typeface="Wingdings" pitchFamily="2" charset="2"/>
              <a:buChar char="ü"/>
            </a:pPr>
            <a:r>
              <a:rPr lang="en-US" sz="2400" dirty="0">
                <a:latin typeface="Times New Roman" pitchFamily="18" charset="0"/>
                <a:cs typeface="Times New Roman" pitchFamily="18" charset="0"/>
              </a:rPr>
              <a:t> </a:t>
            </a:r>
            <a:r>
              <a:rPr lang="en-US" sz="2400" dirty="0"/>
              <a:t>Administer antiemetic  </a:t>
            </a:r>
          </a:p>
          <a:p>
            <a:pPr>
              <a:buFont typeface="Wingdings" pitchFamily="2" charset="2"/>
              <a:buChar char="ü"/>
            </a:pPr>
            <a:r>
              <a:rPr lang="en-US" sz="2400" dirty="0"/>
              <a:t>Analgesics </a:t>
            </a:r>
          </a:p>
          <a:p>
            <a:pPr>
              <a:buFont typeface="Wingdings" pitchFamily="2" charset="2"/>
              <a:buChar char="ü"/>
            </a:pPr>
            <a:r>
              <a:rPr lang="en-US" sz="2400" dirty="0"/>
              <a:t> Surgical repair</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1066800"/>
          </a:xfrm>
        </p:spPr>
        <p:txBody>
          <a:bodyPr/>
          <a:lstStyle/>
          <a:p>
            <a:r>
              <a:rPr lang="en-US" b="1" dirty="0">
                <a:latin typeface="Times New Roman" pitchFamily="18" charset="0"/>
                <a:cs typeface="Times New Roman" pitchFamily="18" charset="0"/>
              </a:rPr>
              <a:t>Intraocular foreign body</a:t>
            </a:r>
          </a:p>
        </p:txBody>
      </p:sp>
      <p:sp>
        <p:nvSpPr>
          <p:cNvPr id="3" name="Content Placeholder 2"/>
          <p:cNvSpPr>
            <a:spLocks noGrp="1"/>
          </p:cNvSpPr>
          <p:nvPr>
            <p:ph idx="1"/>
          </p:nvPr>
        </p:nvSpPr>
        <p:spPr>
          <a:xfrm>
            <a:off x="457200" y="1412776"/>
            <a:ext cx="8229600" cy="5161760"/>
          </a:xfrm>
        </p:spPr>
        <p:txBody>
          <a:bodyPr>
            <a:normAutofit fontScale="92500" lnSpcReduction="10000"/>
          </a:bodyPr>
          <a:lstStyle/>
          <a:p>
            <a:r>
              <a:rPr lang="en-US" sz="2400" dirty="0">
                <a:latin typeface="Times New Roman" pitchFamily="18" charset="0"/>
                <a:cs typeface="Times New Roman" pitchFamily="18" charset="0"/>
              </a:rPr>
              <a:t>Introduction An intraocular foreign body (IOFB) may traumatize the eye mechanically, introduce infection or exert other toxic effects on the intraocular structures.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It may lodge in any of the structures it encounters, thus may be located anywhere in the anterior or posterior segments.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Notable mechanical effects include cataract formation secondary to capsular injury, vitreous liquefaction, and retinal </a:t>
            </a:r>
            <a:r>
              <a:rPr lang="en-US" sz="2400" dirty="0" err="1">
                <a:latin typeface="Times New Roman" pitchFamily="18" charset="0"/>
                <a:cs typeface="Times New Roman" pitchFamily="18" charset="0"/>
              </a:rPr>
              <a:t>haemorrhages</a:t>
            </a:r>
            <a:r>
              <a:rPr lang="en-US" sz="2400" dirty="0">
                <a:latin typeface="Times New Roman" pitchFamily="18" charset="0"/>
                <a:cs typeface="Times New Roman" pitchFamily="18" charset="0"/>
              </a:rPr>
              <a:t> and tears.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Stone and organic foreign bodies are associated with a higher rate of infection, and this is particularly high with soil-contaminated or vegetable matter.</a:t>
            </a:r>
          </a:p>
          <a:p>
            <a:pPr>
              <a:buNone/>
            </a:pPr>
            <a:r>
              <a:rPr lang="en-US" sz="2400" dirty="0">
                <a:latin typeface="Times New Roman" pitchFamily="18" charset="0"/>
                <a:cs typeface="Times New Roman" pitchFamily="18" charset="0"/>
              </a:rPr>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548680"/>
          </a:xfrm>
        </p:spPr>
        <p:txBody>
          <a:bodyPr>
            <a:normAutofit fontScale="90000"/>
          </a:bodyPr>
          <a:lstStyle/>
          <a:p>
            <a:endParaRPr lang="en-US" dirty="0"/>
          </a:p>
        </p:txBody>
      </p:sp>
      <p:sp>
        <p:nvSpPr>
          <p:cNvPr id="3" name="Content Placeholder 2"/>
          <p:cNvSpPr>
            <a:spLocks noGrp="1"/>
          </p:cNvSpPr>
          <p:nvPr>
            <p:ph idx="1"/>
          </p:nvPr>
        </p:nvSpPr>
        <p:spPr>
          <a:xfrm>
            <a:off x="457200" y="692696"/>
            <a:ext cx="8229600" cy="5881840"/>
          </a:xfrm>
        </p:spPr>
        <p:txBody>
          <a:bodyPr/>
          <a:lstStyle/>
          <a:p>
            <a:r>
              <a:rPr lang="en-US" sz="2400" dirty="0" err="1">
                <a:latin typeface="Times New Roman" pitchFamily="18" charset="0"/>
                <a:cs typeface="Times New Roman" pitchFamily="18" charset="0"/>
              </a:rPr>
              <a:t>Intravitreal</a:t>
            </a:r>
            <a:r>
              <a:rPr lang="en-US" sz="2400" dirty="0">
                <a:latin typeface="Times New Roman" pitchFamily="18" charset="0"/>
                <a:cs typeface="Times New Roman" pitchFamily="18" charset="0"/>
              </a:rPr>
              <a:t> antibiotic prophylaxis is generally recommended.</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Many substances, including glass, many plastics, gold and silver are inert.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However, iron and copper may undergo dissociation and result in </a:t>
            </a:r>
            <a:r>
              <a:rPr lang="en-US" sz="2400" dirty="0" err="1">
                <a:latin typeface="Times New Roman" pitchFamily="18" charset="0"/>
                <a:cs typeface="Times New Roman" pitchFamily="18" charset="0"/>
              </a:rPr>
              <a:t>siderosis</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chalcosis</a:t>
            </a:r>
            <a:r>
              <a:rPr lang="en-US" sz="2400" dirty="0">
                <a:latin typeface="Times New Roman" pitchFamily="18" charset="0"/>
                <a:cs typeface="Times New Roman" pitchFamily="18" charset="0"/>
              </a:rPr>
              <a:t> respectively.</a:t>
            </a:r>
          </a:p>
          <a:p>
            <a:endParaRPr lang="en-US" dirty="0"/>
          </a:p>
        </p:txBody>
      </p:sp>
      <p:pic>
        <p:nvPicPr>
          <p:cNvPr id="6" name="Picture 2"/>
          <p:cNvPicPr>
            <a:picLocks noChangeAspect="1" noChangeArrowheads="1"/>
          </p:cNvPicPr>
          <p:nvPr/>
        </p:nvPicPr>
        <p:blipFill>
          <a:blip r:embed="rId2" cstate="print"/>
          <a:srcRect/>
          <a:stretch>
            <a:fillRect/>
          </a:stretch>
        </p:blipFill>
        <p:spPr bwMode="auto">
          <a:xfrm>
            <a:off x="5580112" y="3284984"/>
            <a:ext cx="3563888" cy="3573016"/>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692696"/>
          </a:xfrm>
        </p:spPr>
        <p:txBody>
          <a:bodyPr>
            <a:normAutofit fontScale="90000"/>
          </a:bodyPr>
          <a:lstStyle/>
          <a:p>
            <a:endParaRPr lang="en-US"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611560" y="1124744"/>
            <a:ext cx="3888432" cy="5472608"/>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4860032" y="980728"/>
            <a:ext cx="4032448" cy="54006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548680"/>
          </a:xfrm>
        </p:spPr>
        <p:txBody>
          <a:bodyPr>
            <a:normAutofit fontScale="90000"/>
          </a:bodyPr>
          <a:lstStyle/>
          <a:p>
            <a:endParaRPr lang="en-US" dirty="0"/>
          </a:p>
        </p:txBody>
      </p:sp>
      <p:sp>
        <p:nvSpPr>
          <p:cNvPr id="7" name="Content Placeholder 6"/>
          <p:cNvSpPr>
            <a:spLocks noGrp="1"/>
          </p:cNvSpPr>
          <p:nvPr>
            <p:ph idx="1"/>
          </p:nvPr>
        </p:nvSpPr>
        <p:spPr>
          <a:xfrm>
            <a:off x="457200" y="692696"/>
            <a:ext cx="8229600" cy="5881840"/>
          </a:xfrm>
        </p:spPr>
        <p:txBody>
          <a:bodyPr>
            <a:normAutofit fontScale="92500" lnSpcReduction="10000"/>
          </a:bodyPr>
          <a:lstStyle/>
          <a:p>
            <a:r>
              <a:rPr lang="en-US" sz="2600" b="1" dirty="0">
                <a:latin typeface="Times New Roman" pitchFamily="18" charset="0"/>
                <a:cs typeface="Times New Roman" pitchFamily="18" charset="0"/>
              </a:rPr>
              <a:t>Diagnosis</a:t>
            </a:r>
            <a:r>
              <a:rPr lang="en-US" sz="2600" dirty="0">
                <a:latin typeface="Times New Roman" pitchFamily="18" charset="0"/>
                <a:cs typeface="Times New Roman" pitchFamily="18" charset="0"/>
              </a:rPr>
              <a:t> </a:t>
            </a:r>
          </a:p>
          <a:p>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History. A careful history may be key to determining the origin and nature of the foreign material</a:t>
            </a:r>
          </a:p>
          <a:p>
            <a:pPr>
              <a:buNone/>
            </a:pPr>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Examination should pay special attention to possible sites of entry or exit. </a:t>
            </a:r>
          </a:p>
          <a:p>
            <a:pPr>
              <a:buNone/>
            </a:pPr>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Topical </a:t>
            </a:r>
            <a:r>
              <a:rPr lang="en-US" sz="2600" dirty="0" err="1">
                <a:latin typeface="Times New Roman" pitchFamily="18" charset="0"/>
                <a:cs typeface="Times New Roman" pitchFamily="18" charset="0"/>
              </a:rPr>
              <a:t>fluorescein</a:t>
            </a:r>
            <a:r>
              <a:rPr lang="en-US" sz="2600" dirty="0">
                <a:latin typeface="Times New Roman" pitchFamily="18" charset="0"/>
                <a:cs typeface="Times New Roman" pitchFamily="18" charset="0"/>
              </a:rPr>
              <a:t> may be helpful to identify an entry wound.</a:t>
            </a:r>
          </a:p>
          <a:p>
            <a:pPr>
              <a:buFont typeface="Wingdings" pitchFamily="2" charset="2"/>
              <a:buChar char="ü"/>
            </a:pPr>
            <a:endParaRPr lang="en-US" sz="2600" dirty="0">
              <a:latin typeface="Times New Roman" pitchFamily="18" charset="0"/>
              <a:cs typeface="Times New Roman" pitchFamily="18" charset="0"/>
            </a:endParaRPr>
          </a:p>
          <a:p>
            <a:pPr>
              <a:buFont typeface="Wingdings" pitchFamily="2" charset="2"/>
              <a:buChar char="ü"/>
            </a:pPr>
            <a:r>
              <a:rPr lang="en-US" sz="2600" dirty="0">
                <a:latin typeface="Times New Roman" pitchFamily="18" charset="0"/>
                <a:cs typeface="Times New Roman" pitchFamily="18" charset="0"/>
              </a:rPr>
              <a:t> Projection from wounds may allow logical deduction of the location of a foreign body. </a:t>
            </a:r>
          </a:p>
          <a:p>
            <a:pPr>
              <a:buFont typeface="Wingdings" pitchFamily="2" charset="2"/>
              <a:buChar char="ü"/>
            </a:pPr>
            <a:endParaRPr lang="en-US" sz="2600" dirty="0">
              <a:latin typeface="Times New Roman" pitchFamily="18" charset="0"/>
              <a:cs typeface="Times New Roman" pitchFamily="18" charset="0"/>
            </a:endParaRPr>
          </a:p>
          <a:p>
            <a:pPr>
              <a:buFont typeface="Wingdings" pitchFamily="2" charset="2"/>
              <a:buChar char="ü"/>
            </a:pPr>
            <a:r>
              <a:rPr lang="en-US" sz="2600" dirty="0" err="1">
                <a:latin typeface="Times New Roman" pitchFamily="18" charset="0"/>
                <a:cs typeface="Times New Roman" pitchFamily="18" charset="0"/>
              </a:rPr>
              <a:t>Gonioscopy</a:t>
            </a:r>
            <a:r>
              <a:rPr lang="en-US" sz="2600" dirty="0">
                <a:latin typeface="Times New Roman" pitchFamily="18" charset="0"/>
                <a:cs typeface="Times New Roman" pitchFamily="18" charset="0"/>
              </a:rPr>
              <a:t> and </a:t>
            </a:r>
            <a:r>
              <a:rPr lang="en-US" sz="2600" dirty="0" err="1">
                <a:latin typeface="Times New Roman" pitchFamily="18" charset="0"/>
                <a:cs typeface="Times New Roman" pitchFamily="18" charset="0"/>
              </a:rPr>
              <a:t>fundoscopy</a:t>
            </a:r>
            <a:r>
              <a:rPr lang="en-US" sz="2600" dirty="0">
                <a:latin typeface="Times New Roman" pitchFamily="18" charset="0"/>
                <a:cs typeface="Times New Roman" pitchFamily="18" charset="0"/>
              </a:rPr>
              <a:t> must be considered, taking care to minimize pressure on the eye.</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endParaRPr lang="en-US" sz="24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548680"/>
          </a:xfrm>
        </p:spPr>
        <p:txBody>
          <a:bodyPr>
            <a:normAutofit fontScale="90000"/>
          </a:bodyPr>
          <a:lstStyle/>
          <a:p>
            <a:endParaRPr lang="en-US" dirty="0"/>
          </a:p>
        </p:txBody>
      </p:sp>
      <p:sp>
        <p:nvSpPr>
          <p:cNvPr id="3" name="Content Placeholder 2"/>
          <p:cNvSpPr>
            <a:spLocks noGrp="1"/>
          </p:cNvSpPr>
          <p:nvPr>
            <p:ph idx="1"/>
          </p:nvPr>
        </p:nvSpPr>
        <p:spPr>
          <a:xfrm>
            <a:off x="457200" y="620688"/>
            <a:ext cx="8229600" cy="5953848"/>
          </a:xfrm>
        </p:spPr>
        <p:txBody>
          <a:bodyPr/>
          <a:lstStyle/>
          <a:p>
            <a:pPr>
              <a:buFont typeface="Wingdings" pitchFamily="2" charset="2"/>
              <a:buChar char="ü"/>
            </a:pPr>
            <a:r>
              <a:rPr lang="en-US" sz="2400" dirty="0">
                <a:latin typeface="Times New Roman" pitchFamily="18" charset="0"/>
                <a:cs typeface="Times New Roman" pitchFamily="18" charset="0"/>
              </a:rPr>
              <a:t>Associated signs such as lid laceration and anterior segment damage should be noted.</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CT with axial and coronal cuts is used to detect and localize a metallic IOFB, providing cross-sectional images with a sensitivity and specificity superior to plain radiography and </a:t>
            </a:r>
            <a:r>
              <a:rPr lang="en-US" sz="2400" dirty="0" err="1">
                <a:latin typeface="Times New Roman" pitchFamily="18" charset="0"/>
                <a:cs typeface="Times New Roman" pitchFamily="18" charset="0"/>
              </a:rPr>
              <a:t>ultrasonography</a:t>
            </a:r>
            <a:r>
              <a:rPr lang="en-US" sz="2400" dirty="0">
                <a:latin typeface="Times New Roman" pitchFamily="18" charset="0"/>
                <a:cs typeface="Times New Roman" pitchFamily="18" charset="0"/>
              </a:rPr>
              <a:t>.</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MRI is contraindicated in the context of a metallic (specifically ferrous) IOFB</a:t>
            </a:r>
          </a:p>
          <a:p>
            <a:pPr>
              <a:buNone/>
            </a:pP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404664"/>
          </a:xfrm>
        </p:spPr>
        <p:txBody>
          <a:bodyPr>
            <a:normAutofit fontScale="90000"/>
          </a:bodyPr>
          <a:lstStyle/>
          <a:p>
            <a:endParaRPr lang="en-US" dirty="0"/>
          </a:p>
        </p:txBody>
      </p:sp>
      <p:sp>
        <p:nvSpPr>
          <p:cNvPr id="3" name="Content Placeholder 2"/>
          <p:cNvSpPr>
            <a:spLocks noGrp="1"/>
          </p:cNvSpPr>
          <p:nvPr>
            <p:ph idx="1"/>
          </p:nvPr>
        </p:nvSpPr>
        <p:spPr>
          <a:xfrm>
            <a:off x="457200" y="620688"/>
            <a:ext cx="8229600" cy="5953848"/>
          </a:xfrm>
        </p:spPr>
        <p:txBody>
          <a:bodyPr>
            <a:normAutofit fontScale="92500" lnSpcReduction="10000"/>
          </a:bodyPr>
          <a:lstStyle/>
          <a:p>
            <a:r>
              <a:rPr lang="en-US" b="1" dirty="0">
                <a:latin typeface="Times New Roman" pitchFamily="18" charset="0"/>
                <a:cs typeface="Times New Roman" pitchFamily="18" charset="0"/>
              </a:rPr>
              <a:t>Treatment </a:t>
            </a:r>
          </a:p>
          <a:p>
            <a:pPr>
              <a:buFont typeface="Wingdings" pitchFamily="2" charset="2"/>
              <a:buChar char="ü"/>
            </a:pPr>
            <a:r>
              <a:rPr lang="en-US" dirty="0">
                <a:latin typeface="Times New Roman" pitchFamily="18" charset="0"/>
                <a:cs typeface="Times New Roman" pitchFamily="18" charset="0"/>
              </a:rPr>
              <a:t>Repair of the entry site and infection prophylaxis should not be delayed.</a:t>
            </a:r>
          </a:p>
          <a:p>
            <a:pPr>
              <a:buFont typeface="Wingdings" pitchFamily="2" charset="2"/>
              <a:buChar char="ü"/>
            </a:pPr>
            <a:endParaRPr lang="en-US" dirty="0">
              <a:latin typeface="Times New Roman" pitchFamily="18" charset="0"/>
              <a:cs typeface="Times New Roman" pitchFamily="18" charset="0"/>
            </a:endParaRPr>
          </a:p>
          <a:p>
            <a:pPr>
              <a:buFont typeface="Wingdings" pitchFamily="2" charset="2"/>
              <a:buChar char="ü"/>
            </a:pPr>
            <a:r>
              <a:rPr lang="en-US" dirty="0">
                <a:latin typeface="Times New Roman" pitchFamily="18" charset="0"/>
                <a:cs typeface="Times New Roman" pitchFamily="18" charset="0"/>
              </a:rPr>
              <a:t> If expertise and facilities are not available for single procedure wound repair and IOFB removal, as the outcome may not be compromised with delayed removal.</a:t>
            </a:r>
          </a:p>
          <a:p>
            <a:pPr>
              <a:buNone/>
            </a:pPr>
            <a:r>
              <a:rPr lang="en-US" dirty="0">
                <a:latin typeface="Times New Roman" pitchFamily="18" charset="0"/>
                <a:cs typeface="Times New Roman" pitchFamily="18" charset="0"/>
              </a:rPr>
              <a:t> </a:t>
            </a:r>
          </a:p>
          <a:p>
            <a:pPr>
              <a:buFont typeface="Wingdings" pitchFamily="2" charset="2"/>
              <a:buChar char="ü"/>
            </a:pPr>
            <a:r>
              <a:rPr lang="en-US" dirty="0">
                <a:latin typeface="Times New Roman" pitchFamily="18" charset="0"/>
                <a:cs typeface="Times New Roman" pitchFamily="18" charset="0"/>
              </a:rPr>
              <a:t> Magnetic removal of ferrous foreign bodies involves the creation of a </a:t>
            </a:r>
            <a:r>
              <a:rPr lang="en-US" dirty="0" err="1">
                <a:latin typeface="Times New Roman" pitchFamily="18" charset="0"/>
                <a:cs typeface="Times New Roman" pitchFamily="18" charset="0"/>
              </a:rPr>
              <a:t>sclerotomy</a:t>
            </a:r>
            <a:r>
              <a:rPr lang="en-US" dirty="0">
                <a:latin typeface="Times New Roman" pitchFamily="18" charset="0"/>
                <a:cs typeface="Times New Roman" pitchFamily="18" charset="0"/>
              </a:rPr>
              <a:t> adjacent to the foreign body, with application of a magnet followed by </a:t>
            </a:r>
            <a:r>
              <a:rPr lang="en-US" dirty="0" err="1">
                <a:latin typeface="Times New Roman" pitchFamily="18" charset="0"/>
                <a:cs typeface="Times New Roman" pitchFamily="18" charset="0"/>
              </a:rPr>
              <a:t>cryotherapy</a:t>
            </a:r>
            <a:r>
              <a:rPr lang="en-US" dirty="0">
                <a:latin typeface="Times New Roman" pitchFamily="18" charset="0"/>
                <a:cs typeface="Times New Roman" pitchFamily="18" charset="0"/>
              </a:rPr>
              <a:t> to the retinal break. </a:t>
            </a:r>
          </a:p>
          <a:p>
            <a:pPr>
              <a:buFont typeface="Wingdings" pitchFamily="2" charset="2"/>
              <a:buChar char="ü"/>
            </a:pPr>
            <a:endParaRPr lang="en-US" dirty="0">
              <a:latin typeface="Times New Roman" pitchFamily="18" charset="0"/>
              <a:cs typeface="Times New Roman" pitchFamily="18" charset="0"/>
            </a:endParaRPr>
          </a:p>
          <a:p>
            <a:pPr>
              <a:buFont typeface="Wingdings" pitchFamily="2" charset="2"/>
              <a:buChar char="ü"/>
            </a:pPr>
            <a:r>
              <a:rPr lang="en-US" dirty="0" err="1">
                <a:latin typeface="Times New Roman" pitchFamily="18" charset="0"/>
                <a:cs typeface="Times New Roman" pitchFamily="18" charset="0"/>
              </a:rPr>
              <a:t>Scleral</a:t>
            </a:r>
            <a:r>
              <a:rPr lang="en-US" dirty="0">
                <a:latin typeface="Times New Roman" pitchFamily="18" charset="0"/>
                <a:cs typeface="Times New Roman" pitchFamily="18" charset="0"/>
              </a:rPr>
              <a:t> buckling may be performed to reduce the risk of retinal detachment if this is judged to be high. </a:t>
            </a:r>
          </a:p>
          <a:p>
            <a:pPr>
              <a:buFont typeface="Wingdings" pitchFamily="2" charset="2"/>
              <a:buChar char="ü"/>
            </a:pPr>
            <a:endParaRPr lang="en-US"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620688"/>
          </a:xfrm>
        </p:spPr>
        <p:txBody>
          <a:bodyPr>
            <a:normAutofit fontScale="90000"/>
          </a:bodyPr>
          <a:lstStyle/>
          <a:p>
            <a:endParaRPr lang="en-US" dirty="0"/>
          </a:p>
        </p:txBody>
      </p:sp>
      <p:sp>
        <p:nvSpPr>
          <p:cNvPr id="3" name="Content Placeholder 2"/>
          <p:cNvSpPr>
            <a:spLocks noGrp="1"/>
          </p:cNvSpPr>
          <p:nvPr>
            <p:ph idx="1"/>
          </p:nvPr>
        </p:nvSpPr>
        <p:spPr>
          <a:xfrm>
            <a:off x="457200" y="1988840"/>
            <a:ext cx="8229600" cy="4585696"/>
          </a:xfrm>
        </p:spPr>
        <p:txBody>
          <a:bodyPr>
            <a:normAutofit/>
          </a:bodyPr>
          <a:lstStyle/>
          <a:p>
            <a:pPr>
              <a:buFont typeface="Wingdings" pitchFamily="2" charset="2"/>
              <a:buChar char="ü"/>
            </a:pPr>
            <a:r>
              <a:rPr lang="en-US" sz="2400" dirty="0">
                <a:latin typeface="Times New Roman" pitchFamily="18" charset="0"/>
                <a:cs typeface="Times New Roman" pitchFamily="18" charset="0"/>
              </a:rPr>
              <a:t>Forceps removal may be used for non-magnetic foreign bodies and magnetic foreign bodies that cannot be safely removed with a magnet.</a:t>
            </a:r>
          </a:p>
          <a:p>
            <a:pPr>
              <a:buFont typeface="Wingdings" pitchFamily="2" charset="2"/>
              <a:buChar char="ü"/>
            </a:pPr>
            <a:endParaRPr lang="en-US" sz="2400" dirty="0">
              <a:latin typeface="Times New Roman" pitchFamily="18" charset="0"/>
              <a:cs typeface="Times New Roman" pitchFamily="18" charset="0"/>
            </a:endParaRPr>
          </a:p>
          <a:p>
            <a:pPr>
              <a:buFont typeface="Wingdings" pitchFamily="2" charset="2"/>
              <a:buChar char="ü"/>
            </a:pPr>
            <a:r>
              <a:rPr lang="en-US" sz="2400" dirty="0">
                <a:latin typeface="Times New Roman" pitchFamily="18" charset="0"/>
                <a:cs typeface="Times New Roman" pitchFamily="18" charset="0"/>
              </a:rPr>
              <a:t> It involves pars </a:t>
            </a:r>
            <a:r>
              <a:rPr lang="en-US" sz="2400" dirty="0" err="1">
                <a:latin typeface="Times New Roman" pitchFamily="18" charset="0"/>
                <a:cs typeface="Times New Roman" pitchFamily="18" charset="0"/>
              </a:rPr>
              <a:t>plana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vitrectomy</a:t>
            </a:r>
            <a:r>
              <a:rPr lang="en-US" sz="2400" dirty="0">
                <a:latin typeface="Times New Roman" pitchFamily="18" charset="0"/>
                <a:cs typeface="Times New Roman" pitchFamily="18" charset="0"/>
              </a:rPr>
              <a:t> and removal of the foreign body with forceps either through the pars </a:t>
            </a:r>
            <a:r>
              <a:rPr lang="en-US" sz="2400" dirty="0" err="1">
                <a:latin typeface="Times New Roman" pitchFamily="18" charset="0"/>
                <a:cs typeface="Times New Roman" pitchFamily="18" charset="0"/>
              </a:rPr>
              <a:t>plana</a:t>
            </a:r>
            <a:r>
              <a:rPr lang="en-US" sz="2400" dirty="0">
                <a:latin typeface="Times New Roman" pitchFamily="18" charset="0"/>
                <a:cs typeface="Times New Roman" pitchFamily="18" charset="0"/>
              </a:rPr>
              <a:t> or </a:t>
            </a:r>
            <a:r>
              <a:rPr lang="en-US" sz="2400" dirty="0" err="1">
                <a:latin typeface="Times New Roman" pitchFamily="18" charset="0"/>
                <a:cs typeface="Times New Roman" pitchFamily="18" charset="0"/>
              </a:rPr>
              <a:t>limbus</a:t>
            </a:r>
            <a:r>
              <a:rPr lang="en-US" sz="2400" dirty="0">
                <a:latin typeface="Times New Roman" pitchFamily="18" charset="0"/>
                <a:cs typeface="Times New Roman" pitchFamily="18" charset="0"/>
              </a:rPr>
              <a:t>  depending on the circumstances.</a:t>
            </a:r>
          </a:p>
          <a:p>
            <a:endParaRPr lang="en-US"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0" descr="Slide 1"/>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BB1D0B-11B5-D66A-A7D9-F3B0CB0DA38D}"/>
              </a:ext>
            </a:extLst>
          </p:cNvPr>
          <p:cNvSpPr/>
          <p:nvPr/>
        </p:nvSpPr>
        <p:spPr>
          <a:xfrm>
            <a:off x="323528" y="332656"/>
            <a:ext cx="8640960" cy="208823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N">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B0A4D4DD-DA5D-2595-BE94-0F3B4095C16F}"/>
              </a:ext>
            </a:extLst>
          </p:cNvPr>
          <p:cNvSpPr txBox="1"/>
          <p:nvPr/>
        </p:nvSpPr>
        <p:spPr>
          <a:xfrm>
            <a:off x="683568" y="836712"/>
            <a:ext cx="7992888" cy="923330"/>
          </a:xfrm>
          <a:prstGeom prst="rect">
            <a:avLst/>
          </a:prstGeom>
          <a:noFill/>
        </p:spPr>
        <p:txBody>
          <a:bodyPr wrap="square" rtlCol="0">
            <a:spAutoFit/>
          </a:bodyPr>
          <a:lstStyle/>
          <a:p>
            <a:pPr algn="just"/>
            <a:r>
              <a:rPr lang="en-IN" sz="2400" dirty="0">
                <a:solidFill>
                  <a:schemeClr val="bg2"/>
                </a:solidFill>
              </a:rPr>
              <a:t>                             </a:t>
            </a:r>
            <a:r>
              <a:rPr lang="en-IN" sz="5400" dirty="0">
                <a:solidFill>
                  <a:schemeClr val="bg2"/>
                </a:solidFill>
              </a:rPr>
              <a:t>GLAUCOMA</a:t>
            </a:r>
            <a:endParaRPr lang="en-IN" sz="2400" dirty="0">
              <a:solidFill>
                <a:schemeClr val="bg2"/>
              </a:solidFill>
            </a:endParaRPr>
          </a:p>
        </p:txBody>
      </p:sp>
      <p:sp>
        <p:nvSpPr>
          <p:cNvPr id="4" name="Rectangle: Rounded Corners 3">
            <a:extLst>
              <a:ext uri="{FF2B5EF4-FFF2-40B4-BE49-F238E27FC236}">
                <a16:creationId xmlns:a16="http://schemas.microsoft.com/office/drawing/2014/main" id="{B8E535BF-EE1F-078E-CBE2-B2EACD4E896F}"/>
              </a:ext>
            </a:extLst>
          </p:cNvPr>
          <p:cNvSpPr/>
          <p:nvPr/>
        </p:nvSpPr>
        <p:spPr>
          <a:xfrm>
            <a:off x="658642" y="2780928"/>
            <a:ext cx="7992888" cy="3600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solidFill>
                <a:srgbClr val="FF0000"/>
              </a:solidFill>
            </a:endParaRPr>
          </a:p>
        </p:txBody>
      </p:sp>
      <p:sp>
        <p:nvSpPr>
          <p:cNvPr id="5" name="TextBox 4">
            <a:extLst>
              <a:ext uri="{FF2B5EF4-FFF2-40B4-BE49-F238E27FC236}">
                <a16:creationId xmlns:a16="http://schemas.microsoft.com/office/drawing/2014/main" id="{E4A1C46C-5A73-E7CC-444F-0E92A2115275}"/>
              </a:ext>
            </a:extLst>
          </p:cNvPr>
          <p:cNvSpPr txBox="1"/>
          <p:nvPr/>
        </p:nvSpPr>
        <p:spPr>
          <a:xfrm>
            <a:off x="899592" y="3284984"/>
            <a:ext cx="7560840" cy="2585323"/>
          </a:xfrm>
          <a:prstGeom prst="rect">
            <a:avLst/>
          </a:prstGeom>
          <a:noFill/>
        </p:spPr>
        <p:txBody>
          <a:bodyPr wrap="square" rtlCol="0">
            <a:spAutoFit/>
          </a:bodyPr>
          <a:lstStyle/>
          <a:p>
            <a:r>
              <a:rPr lang="en-IN" sz="2400" dirty="0">
                <a:solidFill>
                  <a:srgbClr val="002060"/>
                </a:solidFill>
              </a:rPr>
              <a:t>Glaucoma is defined as a group of conditions that have in common a chronic progressive optic neuropathy that results in characteristic morphological changes at the optic nerve head and in retinal nerve </a:t>
            </a:r>
            <a:r>
              <a:rPr lang="en-IN" sz="2400" dirty="0" err="1">
                <a:solidFill>
                  <a:srgbClr val="002060"/>
                </a:solidFill>
              </a:rPr>
              <a:t>fiber</a:t>
            </a:r>
            <a:r>
              <a:rPr lang="en-IN" sz="2400" dirty="0">
                <a:solidFill>
                  <a:srgbClr val="002060"/>
                </a:solidFill>
              </a:rPr>
              <a:t> layer along with visual field loss associated .Intraocular pressure is a key modifiable </a:t>
            </a:r>
            <a:r>
              <a:rPr lang="en-IN" sz="2400" dirty="0" err="1">
                <a:solidFill>
                  <a:srgbClr val="002060"/>
                </a:solidFill>
              </a:rPr>
              <a:t>factor.</a:t>
            </a:r>
            <a:r>
              <a:rPr lang="en-IN" dirty="0" err="1"/>
              <a:t>s</a:t>
            </a:r>
            <a:r>
              <a:rPr lang="en-IN" dirty="0"/>
              <a:t> progressive damage along with visual field loss. Intraocular pressure is a key modifiable factor.</a:t>
            </a:r>
          </a:p>
        </p:txBody>
      </p:sp>
    </p:spTree>
    <p:extLst>
      <p:ext uri="{BB962C8B-B14F-4D97-AF65-F5344CB8AC3E}">
        <p14:creationId xmlns:p14="http://schemas.microsoft.com/office/powerpoint/2010/main" val="2088598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1" descr="Slide 2"/>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2" descr="Slide 3"/>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902B5-40C7-4170-64C1-031DC4B23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404664"/>
            <a:ext cx="7621736" cy="6110466"/>
          </a:xfrm>
          <a:prstGeom prst="rect">
            <a:avLst/>
          </a:prstGeom>
        </p:spPr>
      </p:pic>
    </p:spTree>
    <p:extLst>
      <p:ext uri="{BB962C8B-B14F-4D97-AF65-F5344CB8AC3E}">
        <p14:creationId xmlns:p14="http://schemas.microsoft.com/office/powerpoint/2010/main" val="24663748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4" descr="Slide 5"/>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5" descr="Slide 6"/>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6" descr="Slide 7"/>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7" descr="Slide 8"/>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8" descr="Slide 9"/>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9" descr="Slide 10"/>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11" descr="Slide 12"/>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12" descr="Slide 13"/>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15" descr="Slide 16"/>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
        <p:nvSpPr>
          <p:cNvPr id="3" name="Rectangle 2">
            <a:extLst>
              <a:ext uri="{FF2B5EF4-FFF2-40B4-BE49-F238E27FC236}">
                <a16:creationId xmlns:a16="http://schemas.microsoft.com/office/drawing/2014/main" id="{1EB51CF1-99AB-2A89-6DF6-A3E1D09AD0AC}"/>
              </a:ext>
            </a:extLst>
          </p:cNvPr>
          <p:cNvSpPr/>
          <p:nvPr/>
        </p:nvSpPr>
        <p:spPr>
          <a:xfrm>
            <a:off x="0" y="2348880"/>
            <a:ext cx="9144000" cy="43924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id="{C6112889-2259-E2BF-F0A2-87ABAAEC888F}"/>
              </a:ext>
            </a:extLst>
          </p:cNvPr>
          <p:cNvSpPr txBox="1"/>
          <p:nvPr/>
        </p:nvSpPr>
        <p:spPr>
          <a:xfrm>
            <a:off x="323528" y="2708920"/>
            <a:ext cx="8640960" cy="3970318"/>
          </a:xfrm>
          <a:prstGeom prst="rect">
            <a:avLst/>
          </a:prstGeom>
          <a:noFill/>
        </p:spPr>
        <p:txBody>
          <a:bodyPr wrap="square" rtlCol="0">
            <a:spAutoFit/>
          </a:bodyPr>
          <a:lstStyle/>
          <a:p>
            <a:pPr marL="285750" indent="-285750">
              <a:buFont typeface="Arial" panose="020B0604020202020204" pitchFamily="34" charset="0"/>
              <a:buChar char="•"/>
            </a:pPr>
            <a:r>
              <a:rPr lang="en-IN" dirty="0"/>
              <a:t>Being an </a:t>
            </a:r>
            <a:r>
              <a:rPr lang="en-IN" dirty="0" err="1"/>
              <a:t>emergency,any</a:t>
            </a:r>
            <a:r>
              <a:rPr lang="en-IN" dirty="0"/>
              <a:t> patient coming up  with the symptoms of acute angle closure glaucoma should be immediately referred to an ophthalmologist.</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We, as an </a:t>
            </a:r>
            <a:r>
              <a:rPr lang="en-IN" dirty="0" err="1"/>
              <a:t>ophthalomolgist,start</a:t>
            </a:r>
            <a:r>
              <a:rPr lang="en-IN" dirty="0"/>
              <a:t> by measuring the intraocular pressure of both the eyes.</a:t>
            </a:r>
          </a:p>
          <a:p>
            <a:r>
              <a:rPr lang="en-IN" dirty="0"/>
              <a:t> </a:t>
            </a:r>
          </a:p>
          <a:p>
            <a:pPr marL="285750" indent="-285750">
              <a:buFont typeface="Arial" panose="020B0604020202020204" pitchFamily="34" charset="0"/>
              <a:buChar char="•"/>
            </a:pPr>
            <a:r>
              <a:rPr lang="en-IN" dirty="0"/>
              <a:t>Second step comes with administrating intravenous acetazolamide 500mg along with 250mg acetazolamide stat orally.</a:t>
            </a:r>
          </a:p>
          <a:p>
            <a:pPr marL="285750" indent="-285750">
              <a:buFont typeface="Arial" panose="020B0604020202020204" pitchFamily="34" charset="0"/>
              <a:buChar char="•"/>
            </a:pPr>
            <a:endParaRPr lang="en-IN" dirty="0"/>
          </a:p>
          <a:p>
            <a:pPr marL="285750" indent="-285750">
              <a:buFont typeface="Arial" panose="020B0604020202020204" pitchFamily="34" charset="0"/>
              <a:buChar char="•"/>
            </a:pPr>
            <a:r>
              <a:rPr lang="en-IN" dirty="0"/>
              <a:t>A single dose of apraclonidine 0.5% ,timolol 0.5% and prednisolone 1% or dexamethasone 0.1% is instilled into the affected </a:t>
            </a:r>
            <a:r>
              <a:rPr lang="en-IN" dirty="0" err="1"/>
              <a:t>eye,leaving</a:t>
            </a:r>
            <a:r>
              <a:rPr lang="en-IN" dirty="0"/>
              <a:t> 3-5 minutes between each.</a:t>
            </a:r>
          </a:p>
          <a:p>
            <a:pPr marL="285750" indent="-285750">
              <a:buFont typeface="Arial" panose="020B0604020202020204" pitchFamily="34" charset="0"/>
              <a:buChar char="•"/>
            </a:pPr>
            <a:r>
              <a:rPr lang="en-IN" dirty="0"/>
              <a:t>Pilocarpine 2% one drop to the affected </a:t>
            </a:r>
            <a:r>
              <a:rPr lang="en-IN" dirty="0" err="1"/>
              <a:t>eye,repeated</a:t>
            </a:r>
            <a:r>
              <a:rPr lang="en-IN" dirty="0"/>
              <a:t> after half an hour and one drop of 1% into the fellow eye.</a:t>
            </a:r>
          </a:p>
          <a:p>
            <a:pPr marL="285750" indent="-285750">
              <a:buFont typeface="Arial" panose="020B0604020202020204" pitchFamily="34" charset="0"/>
              <a:buChar char="•"/>
            </a:pPr>
            <a:r>
              <a:rPr lang="en-IN" dirty="0"/>
              <a:t>Analgesia and an antiemetic may be required.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9525"/>
          <a:ext cx="9144000" cy="6858000"/>
          <a:chOff x="0" y="9525"/>
          <a:chExt cx="9144000" cy="6858000"/>
        </a:xfrm>
      </p:grpSpPr>
      <p:pic>
        <p:nvPicPr>
          <p:cNvPr id="2" name="Image 17" descr="Slide 18"/>
          <p:cNvPicPr>
            <a:picLocks noChangeAspect="1"/>
          </p:cNvPicPr>
          <p:nvPr/>
        </p:nvPicPr>
        <p:blipFill>
          <a:blip r:embed="rId2"/>
          <a:stretch>
            <a:fillRect/>
          </a:stretch>
        </p:blipFill>
        <p:spPr>
          <a:xfrm>
            <a:off x="107504" y="116632"/>
            <a:ext cx="9144000" cy="6848475"/>
          </a:xfrm>
          <a:prstGeom prst="rect">
            <a:avLst/>
          </a:prstGeom>
          <a:noFill/>
          <a:effectLst>
            <a:outerShdw blurRad="57150" dist="95250" dir="2700000" algn="br" rotWithShape="0">
              <a:srgbClr val="000000">
                <a:alpha val="50000"/>
              </a:srgbClr>
            </a:outerShdw>
          </a:effectLst>
        </p:spPr>
      </p:pic>
      <p:sp>
        <p:nvSpPr>
          <p:cNvPr id="6" name="Rectangle 5">
            <a:extLst>
              <a:ext uri="{FF2B5EF4-FFF2-40B4-BE49-F238E27FC236}">
                <a16:creationId xmlns:a16="http://schemas.microsoft.com/office/drawing/2014/main" id="{D93C22D9-D6B0-6AF0-A2FE-9483D342C231}"/>
              </a:ext>
            </a:extLst>
          </p:cNvPr>
          <p:cNvSpPr/>
          <p:nvPr/>
        </p:nvSpPr>
        <p:spPr>
          <a:xfrm>
            <a:off x="611560" y="1628800"/>
            <a:ext cx="8064896" cy="50405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85A23270-D706-10F9-DD4A-F840821FF564}"/>
              </a:ext>
            </a:extLst>
          </p:cNvPr>
          <p:cNvSpPr txBox="1"/>
          <p:nvPr/>
        </p:nvSpPr>
        <p:spPr>
          <a:xfrm>
            <a:off x="1043608" y="2204864"/>
            <a:ext cx="7416824" cy="2246769"/>
          </a:xfrm>
          <a:prstGeom prst="rect">
            <a:avLst/>
          </a:prstGeom>
          <a:noFill/>
        </p:spPr>
        <p:txBody>
          <a:bodyPr wrap="square" rtlCol="0">
            <a:spAutoFit/>
          </a:bodyPr>
          <a:lstStyle/>
          <a:p>
            <a:pPr marL="342900" indent="-342900">
              <a:buFont typeface="+mj-lt"/>
              <a:buAutoNum type="arabicPeriod"/>
            </a:pPr>
            <a:r>
              <a:rPr lang="en-IN" sz="2000" dirty="0"/>
              <a:t>Peripheral laser iridotomy done using YAG LASER- done to establish communication between anterior and posterior chambers.</a:t>
            </a:r>
          </a:p>
          <a:p>
            <a:pPr marL="342900" indent="-342900">
              <a:buFont typeface="+mj-lt"/>
              <a:buAutoNum type="arabicPeriod"/>
            </a:pPr>
            <a:endParaRPr lang="en-IN" sz="2000" dirty="0"/>
          </a:p>
          <a:p>
            <a:pPr marL="342900" indent="-342900">
              <a:buFont typeface="+mj-lt"/>
              <a:buAutoNum type="arabicPeriod"/>
            </a:pPr>
            <a:r>
              <a:rPr lang="en-IN" sz="2000" dirty="0"/>
              <a:t>Peripheral iridectomy –done by giving a small incision so that the aqueous </a:t>
            </a:r>
            <a:r>
              <a:rPr lang="en-IN" sz="2000" dirty="0" err="1"/>
              <a:t>humor</a:t>
            </a:r>
            <a:r>
              <a:rPr lang="en-IN" sz="2000" dirty="0"/>
              <a:t> can be drained out lowering down the intraocular pressure.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FFD881-1365-21F1-50CE-E1C29C7CE521}"/>
              </a:ext>
            </a:extLst>
          </p:cNvPr>
          <p:cNvSpPr txBox="1"/>
          <p:nvPr/>
        </p:nvSpPr>
        <p:spPr>
          <a:xfrm>
            <a:off x="1187624" y="2420888"/>
            <a:ext cx="6768752" cy="2554545"/>
          </a:xfrm>
          <a:prstGeom prst="rect">
            <a:avLst/>
          </a:prstGeom>
          <a:noFill/>
        </p:spPr>
        <p:txBody>
          <a:bodyPr wrap="square">
            <a:spAutoFit/>
          </a:bodyPr>
          <a:lstStyle/>
          <a:p>
            <a:pPr algn="ctr"/>
            <a:r>
              <a:rPr lang="en-IN" sz="4000" b="1" dirty="0"/>
              <a:t>CORNEAL   ABRASION</a:t>
            </a:r>
          </a:p>
          <a:p>
            <a:pPr algn="ctr"/>
            <a:r>
              <a:rPr lang="en-IN" sz="4000" b="1" dirty="0"/>
              <a:t>&amp;</a:t>
            </a:r>
          </a:p>
          <a:p>
            <a:pPr algn="ctr"/>
            <a:r>
              <a:rPr lang="en-IN" sz="4000" b="1" dirty="0"/>
              <a:t>  CORNEAL    FOREIGN </a:t>
            </a:r>
          </a:p>
          <a:p>
            <a:pPr algn="ctr"/>
            <a:r>
              <a:rPr lang="en-IN" sz="4000" b="1" dirty="0"/>
              <a:t>BODY   </a:t>
            </a:r>
          </a:p>
        </p:txBody>
      </p:sp>
    </p:spTree>
    <p:extLst>
      <p:ext uri="{BB962C8B-B14F-4D97-AF65-F5344CB8AC3E}">
        <p14:creationId xmlns:p14="http://schemas.microsoft.com/office/powerpoint/2010/main" val="3667403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Slide 2">
            <a:extLst>
              <a:ext uri="{FF2B5EF4-FFF2-40B4-BE49-F238E27FC236}">
                <a16:creationId xmlns:a16="http://schemas.microsoft.com/office/drawing/2014/main" id="{A990A336-0CA0-28C6-B1FF-5F95C20FE55A}"/>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7524983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descr="Slide 3">
            <a:extLst>
              <a:ext uri="{FF2B5EF4-FFF2-40B4-BE49-F238E27FC236}">
                <a16:creationId xmlns:a16="http://schemas.microsoft.com/office/drawing/2014/main" id="{BB98BA48-A635-CC69-18A1-7A3536400B04}"/>
              </a:ext>
            </a:extLst>
          </p:cNvPr>
          <p:cNvPicPr>
            <a:picLocks noChangeAspect="1"/>
          </p:cNvPicPr>
          <p:nvPr/>
        </p:nvPicPr>
        <p:blipFill>
          <a:blip r:embed="rId2"/>
          <a:stretch>
            <a:fillRect/>
          </a:stretch>
        </p:blipFill>
        <p:spPr>
          <a:xfrm>
            <a:off x="-18236"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36187938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292780-141E-BE75-B52D-9F992D033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 y="24142"/>
            <a:ext cx="3774484" cy="3552825"/>
          </a:xfrm>
          <a:prstGeom prst="rect">
            <a:avLst/>
          </a:prstGeom>
        </p:spPr>
      </p:pic>
      <p:pic>
        <p:nvPicPr>
          <p:cNvPr id="5" name="Picture 4">
            <a:extLst>
              <a:ext uri="{FF2B5EF4-FFF2-40B4-BE49-F238E27FC236}">
                <a16:creationId xmlns:a16="http://schemas.microsoft.com/office/drawing/2014/main" id="{FAF6ECA9-A404-8863-6A10-991072037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050" y="24142"/>
            <a:ext cx="5314950" cy="3552825"/>
          </a:xfrm>
          <a:prstGeom prst="rect">
            <a:avLst/>
          </a:prstGeom>
        </p:spPr>
      </p:pic>
      <p:sp>
        <p:nvSpPr>
          <p:cNvPr id="6" name="TextBox 5">
            <a:extLst>
              <a:ext uri="{FF2B5EF4-FFF2-40B4-BE49-F238E27FC236}">
                <a16:creationId xmlns:a16="http://schemas.microsoft.com/office/drawing/2014/main" id="{BC747A4F-54A7-7CDD-0A0E-EE10BE41B9E5}"/>
              </a:ext>
            </a:extLst>
          </p:cNvPr>
          <p:cNvSpPr txBox="1"/>
          <p:nvPr/>
        </p:nvSpPr>
        <p:spPr>
          <a:xfrm>
            <a:off x="197768" y="4005064"/>
            <a:ext cx="8748464" cy="2062103"/>
          </a:xfrm>
          <a:prstGeom prst="rect">
            <a:avLst/>
          </a:prstGeom>
          <a:noFill/>
        </p:spPr>
        <p:txBody>
          <a:bodyPr wrap="square" rtlCol="0">
            <a:spAutoFit/>
          </a:bodyPr>
          <a:lstStyle/>
          <a:p>
            <a:r>
              <a:rPr lang="en-IN" sz="3200" dirty="0">
                <a:solidFill>
                  <a:schemeClr val="tx2">
                    <a:lumMod val="60000"/>
                    <a:lumOff val="40000"/>
                  </a:schemeClr>
                </a:solidFill>
              </a:rPr>
              <a:t>A pictorial representation of corneal abrasion in the eye which has been stained with fluorescein dye and being viewed under cobalt blue light showing a vertical corneal abrasion.</a:t>
            </a:r>
          </a:p>
        </p:txBody>
      </p:sp>
    </p:spTree>
    <p:extLst>
      <p:ext uri="{BB962C8B-B14F-4D97-AF65-F5344CB8AC3E}">
        <p14:creationId xmlns:p14="http://schemas.microsoft.com/office/powerpoint/2010/main" val="326553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3" descr="Slide 4">
            <a:extLst>
              <a:ext uri="{FF2B5EF4-FFF2-40B4-BE49-F238E27FC236}">
                <a16:creationId xmlns:a16="http://schemas.microsoft.com/office/drawing/2014/main" id="{E8CF1306-1610-974F-52BA-09587605DB43}"/>
              </a:ext>
            </a:extLst>
          </p:cNvPr>
          <p:cNvPicPr>
            <a:picLocks noChangeAspect="1"/>
          </p:cNvPicPr>
          <p:nvPr/>
        </p:nvPicPr>
        <p:blipFill>
          <a:blip r:embed="rId2"/>
          <a:stretch>
            <a:fillRect/>
          </a:stretch>
        </p:blipFill>
        <p:spPr>
          <a:xfrm>
            <a:off x="0" y="-99392"/>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1201683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D21F44-E071-0B93-3379-BA09E1E266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76919" cy="6810673"/>
          </a:xfrm>
          <a:prstGeom prst="rect">
            <a:avLst/>
          </a:prstGeom>
        </p:spPr>
      </p:pic>
      <p:pic>
        <p:nvPicPr>
          <p:cNvPr id="3" name="Picture 2">
            <a:extLst>
              <a:ext uri="{FF2B5EF4-FFF2-40B4-BE49-F238E27FC236}">
                <a16:creationId xmlns:a16="http://schemas.microsoft.com/office/drawing/2014/main" id="{667FE539-E1F1-530C-C9D9-E8928DD455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0"/>
            <a:ext cx="4896544" cy="3533031"/>
          </a:xfrm>
          <a:prstGeom prst="rect">
            <a:avLst/>
          </a:prstGeom>
        </p:spPr>
      </p:pic>
      <p:sp>
        <p:nvSpPr>
          <p:cNvPr id="4" name="TextBox 3">
            <a:extLst>
              <a:ext uri="{FF2B5EF4-FFF2-40B4-BE49-F238E27FC236}">
                <a16:creationId xmlns:a16="http://schemas.microsoft.com/office/drawing/2014/main" id="{7C28FB35-3A5F-08A5-84AB-E830B80361B6}"/>
              </a:ext>
            </a:extLst>
          </p:cNvPr>
          <p:cNvSpPr txBox="1"/>
          <p:nvPr/>
        </p:nvSpPr>
        <p:spPr>
          <a:xfrm>
            <a:off x="4139952" y="4365104"/>
            <a:ext cx="4752528" cy="1815882"/>
          </a:xfrm>
          <a:prstGeom prst="rect">
            <a:avLst/>
          </a:prstGeom>
          <a:noFill/>
        </p:spPr>
        <p:txBody>
          <a:bodyPr wrap="square" rtlCol="0">
            <a:spAutoFit/>
          </a:bodyPr>
          <a:lstStyle/>
          <a:p>
            <a:r>
              <a:rPr lang="en-IN" sz="2800" u="sng" dirty="0">
                <a:solidFill>
                  <a:srgbClr val="00B050"/>
                </a:solidFill>
              </a:rPr>
              <a:t>Impacted Corneal Foreign Body</a:t>
            </a:r>
          </a:p>
          <a:p>
            <a:r>
              <a:rPr lang="en-IN" sz="2800" u="sng" dirty="0">
                <a:solidFill>
                  <a:srgbClr val="00B050"/>
                </a:solidFill>
              </a:rPr>
              <a:t> which is being removed in a sterile condition using a 26 gauze needle.</a:t>
            </a:r>
          </a:p>
        </p:txBody>
      </p:sp>
    </p:spTree>
    <p:extLst>
      <p:ext uri="{BB962C8B-B14F-4D97-AF65-F5344CB8AC3E}">
        <p14:creationId xmlns:p14="http://schemas.microsoft.com/office/powerpoint/2010/main" val="24007181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4" descr="Slide 5">
            <a:extLst>
              <a:ext uri="{FF2B5EF4-FFF2-40B4-BE49-F238E27FC236}">
                <a16:creationId xmlns:a16="http://schemas.microsoft.com/office/drawing/2014/main" id="{16DB2221-035C-4820-1688-95EA50E8B28E}"/>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13238662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5" descr="Slide 6">
            <a:extLst>
              <a:ext uri="{FF2B5EF4-FFF2-40B4-BE49-F238E27FC236}">
                <a16:creationId xmlns:a16="http://schemas.microsoft.com/office/drawing/2014/main" id="{47B42465-1550-992C-3ECF-16BBDC3D9F90}"/>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2655120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6" descr="Slide 7">
            <a:extLst>
              <a:ext uri="{FF2B5EF4-FFF2-40B4-BE49-F238E27FC236}">
                <a16:creationId xmlns:a16="http://schemas.microsoft.com/office/drawing/2014/main" id="{60BBC087-3E64-0AD0-E841-46DB600105E0}"/>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25459933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9CF0A1-4975-CFEC-5B43-5E2A771E59D5}"/>
              </a:ext>
            </a:extLst>
          </p:cNvPr>
          <p:cNvSpPr txBox="1"/>
          <p:nvPr/>
        </p:nvSpPr>
        <p:spPr>
          <a:xfrm>
            <a:off x="539552" y="1628800"/>
            <a:ext cx="8064896" cy="5078313"/>
          </a:xfrm>
          <a:prstGeom prst="rect">
            <a:avLst/>
          </a:prstGeom>
          <a:noFill/>
        </p:spPr>
        <p:txBody>
          <a:bodyPr wrap="square">
            <a:spAutoFit/>
          </a:bodyPr>
          <a:lstStyle/>
          <a:p>
            <a:pPr marL="342900" indent="-342900">
              <a:buFont typeface="Arial" panose="020B0604020202020204" pitchFamily="34" charset="0"/>
              <a:buChar char="•"/>
            </a:pPr>
            <a:r>
              <a:rPr lang="en-IN" sz="1800" dirty="0"/>
              <a:t>Antibiotic eye drops like Ciprofloxacin or Moxifloxacin in the affected eye can be used.</a:t>
            </a:r>
          </a:p>
          <a:p>
            <a:pPr marL="342900" indent="-342900">
              <a:buFont typeface="Arial" panose="020B0604020202020204" pitchFamily="34" charset="0"/>
              <a:buChar char="•"/>
            </a:pPr>
            <a:r>
              <a:rPr lang="en-IN" sz="1800" dirty="0"/>
              <a:t>In case of abrasions ,antibiotic eye patching can be done using the same antibiotic eye ointments.</a:t>
            </a:r>
          </a:p>
          <a:p>
            <a:pPr marL="342900" indent="-342900">
              <a:buFont typeface="Arial" panose="020B0604020202020204" pitchFamily="34" charset="0"/>
              <a:buChar char="•"/>
            </a:pPr>
            <a:r>
              <a:rPr lang="en-IN" sz="1800" dirty="0"/>
              <a:t>The patching should be done for </a:t>
            </a:r>
            <a:r>
              <a:rPr lang="en-IN" sz="1800" dirty="0" err="1"/>
              <a:t>atleast</a:t>
            </a:r>
            <a:r>
              <a:rPr lang="en-IN" sz="1800" dirty="0"/>
              <a:t> 4-6 hours if the abrasion is very painful or &gt;50% of corneal surface is </a:t>
            </a:r>
            <a:r>
              <a:rPr lang="en-IN" sz="1800" dirty="0" err="1"/>
              <a:t>involved,a</a:t>
            </a:r>
            <a:r>
              <a:rPr lang="en-IN" sz="1800" dirty="0"/>
              <a:t> 24 hr patch has to be applied.</a:t>
            </a:r>
          </a:p>
          <a:p>
            <a:pPr marL="342900" indent="-342900">
              <a:buFont typeface="Arial" panose="020B0604020202020204" pitchFamily="34" charset="0"/>
              <a:buChar char="•"/>
            </a:pPr>
            <a:r>
              <a:rPr lang="en-IN" sz="1800" dirty="0"/>
              <a:t>Although eye patching should be  avoided in case if infiltration are present or if there is history of trauma with vegetative matters.</a:t>
            </a:r>
          </a:p>
          <a:p>
            <a:pPr marL="342900" indent="-342900">
              <a:buFont typeface="Arial" panose="020B0604020202020204" pitchFamily="34" charset="0"/>
              <a:buChar char="•"/>
            </a:pPr>
            <a:r>
              <a:rPr lang="en-IN" sz="1800" dirty="0"/>
              <a:t>We can also advise ibuprofen analgesics if the patient is complaining of </a:t>
            </a:r>
            <a:br>
              <a:rPr lang="en-IN" sz="1800" dirty="0"/>
            </a:br>
            <a:r>
              <a:rPr lang="en-IN" sz="1800" dirty="0"/>
              <a:t>pain in  the traumatic eye.</a:t>
            </a:r>
          </a:p>
          <a:p>
            <a:pPr marL="342900" indent="-342900">
              <a:buFont typeface="Arial" panose="020B0604020202020204" pitchFamily="34" charset="0"/>
              <a:buChar char="•"/>
            </a:pPr>
            <a:r>
              <a:rPr lang="en-IN" sz="1800" dirty="0"/>
              <a:t>Removal of rust ring on a routine basis  at time of foreign body removal is not recommended because of potential damage to Bowman’s membrane and resultant scarring.</a:t>
            </a:r>
          </a:p>
          <a:p>
            <a:pPr marL="342900" indent="-342900">
              <a:buFont typeface="Arial" panose="020B0604020202020204" pitchFamily="34" charset="0"/>
              <a:buChar char="•"/>
            </a:pPr>
            <a:r>
              <a:rPr lang="en-IN" sz="1800" dirty="0"/>
              <a:t>Contact lens should be avoided for </a:t>
            </a:r>
            <a:r>
              <a:rPr lang="en-IN" sz="1800" dirty="0" err="1"/>
              <a:t>atleast</a:t>
            </a:r>
            <a:r>
              <a:rPr lang="en-IN" sz="1800" dirty="0"/>
              <a:t> 2 weeks.</a:t>
            </a:r>
          </a:p>
          <a:p>
            <a:pPr marL="342900" indent="-342900">
              <a:buFont typeface="Arial" panose="020B0604020202020204" pitchFamily="34" charset="0"/>
              <a:buChar char="•"/>
            </a:pPr>
            <a:r>
              <a:rPr lang="en-IN" sz="1800" dirty="0"/>
              <a:t>Along with the treatment patient should be counselled well.</a:t>
            </a:r>
          </a:p>
          <a:p>
            <a:pPr marL="342900" indent="-342900">
              <a:buFont typeface="Arial" panose="020B0604020202020204" pitchFamily="34" charset="0"/>
              <a:buChar char="•"/>
            </a:pPr>
            <a:r>
              <a:rPr lang="en-IN" sz="1800" dirty="0"/>
              <a:t>In case of any surgery done under general </a:t>
            </a:r>
            <a:r>
              <a:rPr lang="en-IN" sz="1800" dirty="0" err="1"/>
              <a:t>anaesthesia,anaesthesist</a:t>
            </a:r>
            <a:r>
              <a:rPr lang="en-IN" sz="1800" dirty="0"/>
              <a:t> should patch the eyes well as it may lead to corneal abrasion further leading to exposure keratitis.</a:t>
            </a:r>
          </a:p>
        </p:txBody>
      </p:sp>
      <p:sp>
        <p:nvSpPr>
          <p:cNvPr id="4" name="Rectangle: Rounded Corners 3">
            <a:extLst>
              <a:ext uri="{FF2B5EF4-FFF2-40B4-BE49-F238E27FC236}">
                <a16:creationId xmlns:a16="http://schemas.microsoft.com/office/drawing/2014/main" id="{CEE5ABBA-0EC8-63ED-12E9-C3D433E75C6D}"/>
              </a:ext>
            </a:extLst>
          </p:cNvPr>
          <p:cNvSpPr/>
          <p:nvPr/>
        </p:nvSpPr>
        <p:spPr>
          <a:xfrm>
            <a:off x="899592" y="404664"/>
            <a:ext cx="7776864" cy="108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sz="4400" dirty="0">
                <a:solidFill>
                  <a:srgbClr val="FFC000"/>
                </a:solidFill>
              </a:rPr>
              <a:t>Management</a:t>
            </a:r>
          </a:p>
        </p:txBody>
      </p:sp>
    </p:spTree>
    <p:extLst>
      <p:ext uri="{BB962C8B-B14F-4D97-AF65-F5344CB8AC3E}">
        <p14:creationId xmlns:p14="http://schemas.microsoft.com/office/powerpoint/2010/main" val="24459702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descr="Slide 9">
            <a:extLst>
              <a:ext uri="{FF2B5EF4-FFF2-40B4-BE49-F238E27FC236}">
                <a16:creationId xmlns:a16="http://schemas.microsoft.com/office/drawing/2014/main" id="{52D71671-081D-4A50-2EF7-F3BAF53D9B6D}"/>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
        <p:nvSpPr>
          <p:cNvPr id="3" name="Rectangle 2">
            <a:extLst>
              <a:ext uri="{FF2B5EF4-FFF2-40B4-BE49-F238E27FC236}">
                <a16:creationId xmlns:a16="http://schemas.microsoft.com/office/drawing/2014/main" id="{D48F4172-16D3-364F-1759-C3C91BFB1437}"/>
              </a:ext>
            </a:extLst>
          </p:cNvPr>
          <p:cNvSpPr/>
          <p:nvPr/>
        </p:nvSpPr>
        <p:spPr>
          <a:xfrm>
            <a:off x="179512" y="1268760"/>
            <a:ext cx="8784976" cy="540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4" name="TextBox 3">
            <a:extLst>
              <a:ext uri="{FF2B5EF4-FFF2-40B4-BE49-F238E27FC236}">
                <a16:creationId xmlns:a16="http://schemas.microsoft.com/office/drawing/2014/main" id="{CFD8DAE1-E1E9-C488-BF0F-BD431CE615D7}"/>
              </a:ext>
            </a:extLst>
          </p:cNvPr>
          <p:cNvSpPr txBox="1"/>
          <p:nvPr/>
        </p:nvSpPr>
        <p:spPr>
          <a:xfrm>
            <a:off x="395536" y="1556792"/>
            <a:ext cx="8424936" cy="2554545"/>
          </a:xfrm>
          <a:prstGeom prst="rect">
            <a:avLst/>
          </a:prstGeom>
          <a:noFill/>
        </p:spPr>
        <p:txBody>
          <a:bodyPr wrap="square" rtlCol="0">
            <a:spAutoFit/>
          </a:bodyPr>
          <a:lstStyle/>
          <a:p>
            <a:r>
              <a:rPr lang="en-IN" sz="3200" dirty="0">
                <a:solidFill>
                  <a:srgbClr val="FF0000"/>
                </a:solidFill>
              </a:rPr>
              <a:t>If the patient presents to the ER and you see any </a:t>
            </a:r>
            <a:r>
              <a:rPr lang="en-IN" sz="3200" dirty="0" err="1">
                <a:solidFill>
                  <a:srgbClr val="FF0000"/>
                </a:solidFill>
              </a:rPr>
              <a:t>discharge,infiltrate</a:t>
            </a:r>
            <a:r>
              <a:rPr lang="en-IN" sz="3200" dirty="0">
                <a:solidFill>
                  <a:srgbClr val="FF0000"/>
                </a:solidFill>
              </a:rPr>
              <a:t> in the abrasion or pus in the anterior chamber along with significant visual loss or a history of penetrating trauma</a:t>
            </a:r>
            <a:r>
              <a:rPr lang="en-IN" sz="3200" dirty="0"/>
              <a:t> </a:t>
            </a:r>
            <a:r>
              <a:rPr lang="en-IN" sz="3200" dirty="0">
                <a:solidFill>
                  <a:srgbClr val="FF0000"/>
                </a:solidFill>
              </a:rPr>
              <a:t>“RING THE OPHTHALMOLOGIST ON CALL”</a:t>
            </a:r>
            <a:endParaRPr lang="en-IN" sz="3200" dirty="0"/>
          </a:p>
        </p:txBody>
      </p:sp>
      <p:pic>
        <p:nvPicPr>
          <p:cNvPr id="8" name="Picture 7">
            <a:extLst>
              <a:ext uri="{FF2B5EF4-FFF2-40B4-BE49-F238E27FC236}">
                <a16:creationId xmlns:a16="http://schemas.microsoft.com/office/drawing/2014/main" id="{2B47EC5C-6D01-ADB6-7B48-DA6BF3C238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024" y="4111337"/>
            <a:ext cx="3275856" cy="2311556"/>
          </a:xfrm>
          <a:prstGeom prst="rect">
            <a:avLst/>
          </a:prstGeom>
        </p:spPr>
      </p:pic>
      <p:pic>
        <p:nvPicPr>
          <p:cNvPr id="12" name="Picture 11">
            <a:extLst>
              <a:ext uri="{FF2B5EF4-FFF2-40B4-BE49-F238E27FC236}">
                <a16:creationId xmlns:a16="http://schemas.microsoft.com/office/drawing/2014/main" id="{AA680479-CDE3-2C41-AD41-495470656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4457660"/>
            <a:ext cx="2160240" cy="1865376"/>
          </a:xfrm>
          <a:prstGeom prst="rect">
            <a:avLst/>
          </a:prstGeom>
        </p:spPr>
      </p:pic>
    </p:spTree>
    <p:extLst>
      <p:ext uri="{BB962C8B-B14F-4D97-AF65-F5344CB8AC3E}">
        <p14:creationId xmlns:p14="http://schemas.microsoft.com/office/powerpoint/2010/main" val="38670459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9" descr="Slide 10">
            <a:extLst>
              <a:ext uri="{FF2B5EF4-FFF2-40B4-BE49-F238E27FC236}">
                <a16:creationId xmlns:a16="http://schemas.microsoft.com/office/drawing/2014/main" id="{9C384ACB-EC3A-2A10-B169-76CAA92749AE}"/>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8732398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0" descr="Slide 11">
            <a:extLst>
              <a:ext uri="{FF2B5EF4-FFF2-40B4-BE49-F238E27FC236}">
                <a16:creationId xmlns:a16="http://schemas.microsoft.com/office/drawing/2014/main" id="{670F8E98-97EE-EE0D-A996-31EAC9262466}"/>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4092859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1" descr="Slide 12">
            <a:extLst>
              <a:ext uri="{FF2B5EF4-FFF2-40B4-BE49-F238E27FC236}">
                <a16:creationId xmlns:a16="http://schemas.microsoft.com/office/drawing/2014/main" id="{AEE4455C-8212-4A33-F5B7-CCDE41E4EC14}"/>
              </a:ext>
            </a:extLst>
          </p:cNvPr>
          <p:cNvPicPr>
            <a:picLocks noChangeAspect="1"/>
          </p:cNvPicPr>
          <p:nvPr/>
        </p:nvPicPr>
        <p:blipFill>
          <a:blip r:embed="rId2"/>
          <a:stretch>
            <a:fillRect/>
          </a:stretch>
        </p:blipFill>
        <p:spPr>
          <a:xfrm>
            <a:off x="0" y="9525"/>
            <a:ext cx="9144000" cy="6848475"/>
          </a:xfrm>
          <a:prstGeom prst="rect">
            <a:avLst/>
          </a:prstGeom>
          <a:noFill/>
          <a:effectLst>
            <a:outerShdw blurRad="57150" dist="95250" dir="2700000" algn="br" rotWithShape="0">
              <a:srgbClr val="000000">
                <a:alpha val="50000"/>
              </a:srgbClr>
            </a:outerShdw>
          </a:effectLst>
        </p:spPr>
      </p:pic>
    </p:spTree>
    <p:extLst>
      <p:ext uri="{BB962C8B-B14F-4D97-AF65-F5344CB8AC3E}">
        <p14:creationId xmlns:p14="http://schemas.microsoft.com/office/powerpoint/2010/main" val="38516466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29" y="2924944"/>
            <a:ext cx="9144000" cy="2990851"/>
          </a:xfrm>
        </p:spPr>
        <p:txBody>
          <a:bodyPr>
            <a:normAutofit fontScale="90000"/>
          </a:bodyPr>
          <a:lstStyle/>
          <a:p>
            <a:r>
              <a:rPr lang="en-US" b="1" dirty="0">
                <a:solidFill>
                  <a:srgbClr val="C00000"/>
                </a:solidFill>
                <a:latin typeface="Times New Roman" pitchFamily="18" charset="0"/>
                <a:cs typeface="Times New Roman" pitchFamily="18" charset="0"/>
              </a:rPr>
              <a:t> </a:t>
            </a:r>
            <a:br>
              <a:rPr lang="en-US" b="1" dirty="0">
                <a:solidFill>
                  <a:srgbClr val="C00000"/>
                </a:solidFill>
                <a:latin typeface="Times New Roman" pitchFamily="18" charset="0"/>
                <a:cs typeface="Times New Roman" pitchFamily="18" charset="0"/>
              </a:rPr>
            </a:br>
            <a:r>
              <a:rPr lang="en-US" b="1" dirty="0">
                <a:solidFill>
                  <a:srgbClr val="C00000"/>
                </a:solidFill>
                <a:latin typeface="Times New Roman" pitchFamily="18" charset="0"/>
                <a:cs typeface="Times New Roman" pitchFamily="18" charset="0"/>
              </a:rPr>
              <a:t> </a:t>
            </a:r>
            <a:r>
              <a:rPr lang="en-US" b="1" dirty="0">
                <a:solidFill>
                  <a:srgbClr val="002060"/>
                </a:solidFill>
                <a:latin typeface="Times New Roman" pitchFamily="18" charset="0"/>
                <a:cs typeface="Times New Roman" pitchFamily="18" charset="0"/>
              </a:rPr>
              <a:t> ORBITAL CELLULITIS</a:t>
            </a:r>
            <a:br>
              <a:rPr lang="en-US" b="1" dirty="0">
                <a:solidFill>
                  <a:srgbClr val="002060"/>
                </a:solidFill>
                <a:latin typeface="Times New Roman" pitchFamily="18" charset="0"/>
                <a:cs typeface="Times New Roman" pitchFamily="18" charset="0"/>
              </a:rPr>
            </a:br>
            <a:r>
              <a:rPr lang="en-US" b="1" dirty="0">
                <a:solidFill>
                  <a:srgbClr val="002060"/>
                </a:solidFill>
                <a:latin typeface="Times New Roman" pitchFamily="18" charset="0"/>
                <a:cs typeface="Times New Roman" pitchFamily="18" charset="0"/>
              </a:rPr>
              <a:t> &amp;</a:t>
            </a:r>
            <a:br>
              <a:rPr lang="en-US" b="1" dirty="0">
                <a:solidFill>
                  <a:srgbClr val="002060"/>
                </a:solidFill>
                <a:latin typeface="Times New Roman" pitchFamily="18" charset="0"/>
                <a:cs typeface="Times New Roman" pitchFamily="18" charset="0"/>
              </a:rPr>
            </a:br>
            <a:r>
              <a:rPr lang="en-US" b="1" dirty="0">
                <a:solidFill>
                  <a:srgbClr val="002060"/>
                </a:solidFill>
                <a:latin typeface="Times New Roman" pitchFamily="18" charset="0"/>
                <a:cs typeface="Times New Roman" pitchFamily="18" charset="0"/>
              </a:rPr>
              <a:t>CAVERNOUS SINUS THROMBOSIS</a:t>
            </a:r>
            <a:br>
              <a:rPr lang="en-US" b="1" dirty="0">
                <a:solidFill>
                  <a:srgbClr val="002060"/>
                </a:solidFill>
                <a:latin typeface="Times New Roman" pitchFamily="18" charset="0"/>
                <a:cs typeface="Times New Roman" pitchFamily="18" charset="0"/>
              </a:rPr>
            </a:br>
            <a:br>
              <a:rPr lang="en-US" b="1" dirty="0">
                <a:solidFill>
                  <a:srgbClr val="002060"/>
                </a:solidFill>
                <a:latin typeface="Times New Roman" pitchFamily="18" charset="0"/>
                <a:cs typeface="Times New Roman" pitchFamily="18" charset="0"/>
              </a:rPr>
            </a:br>
            <a:endParaRPr lang="en-US" sz="3600" dirty="0">
              <a:solidFill>
                <a:srgbClr val="002060"/>
              </a:solidFill>
            </a:endParaRPr>
          </a:p>
        </p:txBody>
      </p:sp>
      <p:pic>
        <p:nvPicPr>
          <p:cNvPr id="1026" name="Picture 2" descr="C:\Users\akshay\Desktop\images.jpg"/>
          <p:cNvPicPr>
            <a:picLocks noChangeAspect="1" noChangeArrowheads="1"/>
          </p:cNvPicPr>
          <p:nvPr/>
        </p:nvPicPr>
        <p:blipFill>
          <a:blip r:embed="rId2"/>
          <a:srcRect/>
          <a:stretch>
            <a:fillRect/>
          </a:stretch>
        </p:blipFill>
        <p:spPr bwMode="auto">
          <a:xfrm>
            <a:off x="0" y="0"/>
            <a:ext cx="5334000" cy="2286000"/>
          </a:xfrm>
          <a:prstGeom prst="rect">
            <a:avLst/>
          </a:prstGeom>
          <a:noFill/>
        </p:spPr>
      </p:pic>
      <p:pic>
        <p:nvPicPr>
          <p:cNvPr id="1028" name="Picture 4" descr="C:\Users\akshay\Desktop\download (5).jpg"/>
          <p:cNvPicPr>
            <a:picLocks noChangeAspect="1" noChangeArrowheads="1"/>
          </p:cNvPicPr>
          <p:nvPr/>
        </p:nvPicPr>
        <p:blipFill>
          <a:blip r:embed="rId3"/>
          <a:srcRect/>
          <a:stretch>
            <a:fillRect/>
          </a:stretch>
        </p:blipFill>
        <p:spPr bwMode="auto">
          <a:xfrm>
            <a:off x="5410200" y="0"/>
            <a:ext cx="3733800" cy="2257425"/>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990600"/>
            <a:ext cx="4191000" cy="1143000"/>
          </a:xfrm>
        </p:spPr>
        <p:txBody>
          <a:bodyPr/>
          <a:lstStyle/>
          <a:p>
            <a:r>
              <a:rPr lang="en-GB" dirty="0"/>
              <a:t> </a:t>
            </a:r>
            <a:r>
              <a:rPr lang="en-GB" b="1" dirty="0">
                <a:latin typeface="Times New Roman" pitchFamily="18" charset="0"/>
                <a:cs typeface="Times New Roman" pitchFamily="18" charset="0"/>
              </a:rPr>
              <a:t>Orbital Septum</a:t>
            </a:r>
          </a:p>
        </p:txBody>
      </p:sp>
      <p:sp>
        <p:nvSpPr>
          <p:cNvPr id="3" name="Content Placeholder 2"/>
          <p:cNvSpPr>
            <a:spLocks noGrp="1"/>
          </p:cNvSpPr>
          <p:nvPr>
            <p:ph idx="1"/>
          </p:nvPr>
        </p:nvSpPr>
        <p:spPr>
          <a:xfrm>
            <a:off x="155575" y="3352800"/>
            <a:ext cx="9144000" cy="4525963"/>
          </a:xfrm>
        </p:spPr>
        <p:txBody>
          <a:bodyPr>
            <a:normAutofit/>
          </a:bodyPr>
          <a:lstStyle/>
          <a:p>
            <a:pPr>
              <a:lnSpc>
                <a:spcPct val="90000"/>
              </a:lnSpc>
            </a:pPr>
            <a:r>
              <a:rPr lang="en-US" sz="2400" dirty="0">
                <a:latin typeface="Times New Roman" pitchFamily="18" charset="0"/>
                <a:cs typeface="Times New Roman" pitchFamily="18" charset="0"/>
              </a:rPr>
              <a:t>The orbit is separated from the soft tissue of the eyelid by the orbital septum. It is a</a:t>
            </a:r>
            <a:r>
              <a:rPr lang="en-US" sz="2400" dirty="0">
                <a:solidFill>
                  <a:schemeClr val="accent2"/>
                </a:solidFill>
                <a:latin typeface="Times New Roman" pitchFamily="18" charset="0"/>
                <a:cs typeface="Times New Roman" pitchFamily="18" charset="0"/>
              </a:rPr>
              <a:t> thin, fibrous membrane that separates the preseptal space to the postseptal space</a:t>
            </a:r>
            <a:r>
              <a:rPr lang="en-US" sz="2400" dirty="0">
                <a:latin typeface="Times New Roman" pitchFamily="18" charset="0"/>
                <a:cs typeface="Times New Roman" pitchFamily="18" charset="0"/>
              </a:rPr>
              <a:t>. </a:t>
            </a:r>
          </a:p>
          <a:p>
            <a:pPr>
              <a:lnSpc>
                <a:spcPct val="90000"/>
              </a:lnSpc>
            </a:pPr>
            <a:r>
              <a:rPr lang="en-US" sz="2400" dirty="0">
                <a:latin typeface="Times New Roman" pitchFamily="18" charset="0"/>
                <a:cs typeface="Times New Roman" pitchFamily="18" charset="0"/>
              </a:rPr>
              <a:t>The orbital septum originates from </a:t>
            </a:r>
            <a:r>
              <a:rPr lang="en-US" sz="2400" dirty="0">
                <a:solidFill>
                  <a:schemeClr val="accent2"/>
                </a:solidFill>
                <a:latin typeface="Times New Roman" pitchFamily="18" charset="0"/>
                <a:cs typeface="Times New Roman" pitchFamily="18" charset="0"/>
              </a:rPr>
              <a:t>periosteum</a:t>
            </a:r>
            <a:r>
              <a:rPr lang="en-US" sz="2400" dirty="0">
                <a:latin typeface="Times New Roman" pitchFamily="18" charset="0"/>
                <a:cs typeface="Times New Roman" pitchFamily="18" charset="0"/>
              </a:rPr>
              <a:t> of the orbital rim and inserts into the</a:t>
            </a:r>
            <a:r>
              <a:rPr lang="en-US" sz="2400" dirty="0">
                <a:solidFill>
                  <a:schemeClr val="accent2"/>
                </a:solidFill>
                <a:latin typeface="Times New Roman" pitchFamily="18" charset="0"/>
                <a:cs typeface="Times New Roman" pitchFamily="18" charset="0"/>
              </a:rPr>
              <a:t> tarsal plate</a:t>
            </a:r>
            <a:r>
              <a:rPr lang="en-US" sz="2400" dirty="0">
                <a:latin typeface="Times New Roman" pitchFamily="18" charset="0"/>
                <a:cs typeface="Times New Roman" pitchFamily="18" charset="0"/>
              </a:rPr>
              <a:t> of the upper and lower eyelids. </a:t>
            </a:r>
          </a:p>
          <a:p>
            <a:pPr>
              <a:lnSpc>
                <a:spcPct val="90000"/>
              </a:lnSpc>
            </a:pPr>
            <a:r>
              <a:rPr lang="en-US" sz="2400" dirty="0">
                <a:latin typeface="Times New Roman" pitchFamily="18" charset="0"/>
                <a:cs typeface="Times New Roman" pitchFamily="18" charset="0"/>
              </a:rPr>
              <a:t>The orbital septum usually proves to be an effective barrier that prevents the </a:t>
            </a:r>
            <a:r>
              <a:rPr lang="en-US" sz="2400" dirty="0">
                <a:solidFill>
                  <a:schemeClr val="accent2"/>
                </a:solidFill>
                <a:latin typeface="Times New Roman" pitchFamily="18" charset="0"/>
                <a:cs typeface="Times New Roman" pitchFamily="18" charset="0"/>
              </a:rPr>
              <a:t>spread of infection from the eyelids posteriorly to the orbit</a:t>
            </a:r>
            <a:r>
              <a:rPr lang="en-US" sz="2400" dirty="0">
                <a:latin typeface="Times New Roman" pitchFamily="18" charset="0"/>
                <a:cs typeface="Times New Roman" pitchFamily="18" charset="0"/>
              </a:rPr>
              <a:t>. </a:t>
            </a:r>
          </a:p>
          <a:p>
            <a:endParaRPr lang="en-GB" sz="2400" dirty="0"/>
          </a:p>
        </p:txBody>
      </p:sp>
      <p:sp>
        <p:nvSpPr>
          <p:cNvPr id="70658" name="AutoShape 2" descr="https://www.paediatricpearls.co.uk/wp-content/uploads/orbital-cellulitis-diagra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0660" name="AutoShape 4" descr="https://www.paediatricpearls.co.uk/wp-content/uploads/orbital-cellulitis-diagra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6" name="Picture 2" descr="C:\Users\akshay\Desktop\download.jpg"/>
          <p:cNvPicPr>
            <a:picLocks noChangeAspect="1" noChangeArrowheads="1"/>
          </p:cNvPicPr>
          <p:nvPr/>
        </p:nvPicPr>
        <p:blipFill>
          <a:blip r:embed="rId2"/>
          <a:srcRect/>
          <a:stretch>
            <a:fillRect/>
          </a:stretch>
        </p:blipFill>
        <p:spPr bwMode="auto">
          <a:xfrm>
            <a:off x="0" y="1"/>
            <a:ext cx="4343400" cy="32766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4343400" cy="762000"/>
          </a:xfrm>
        </p:spPr>
        <p:txBody>
          <a:bodyPr/>
          <a:lstStyle/>
          <a:p>
            <a:r>
              <a:rPr lang="en-GB" b="1" dirty="0">
                <a:latin typeface="Times New Roman" pitchFamily="18" charset="0"/>
                <a:cs typeface="Times New Roman" pitchFamily="18" charset="0"/>
              </a:rPr>
              <a:t>Epidemiology</a:t>
            </a:r>
          </a:p>
        </p:txBody>
      </p:sp>
      <p:sp>
        <p:nvSpPr>
          <p:cNvPr id="3" name="Content Placeholder 2"/>
          <p:cNvSpPr>
            <a:spLocks noGrp="1"/>
          </p:cNvSpPr>
          <p:nvPr>
            <p:ph idx="1"/>
          </p:nvPr>
        </p:nvSpPr>
        <p:spPr>
          <a:xfrm>
            <a:off x="0" y="1676400"/>
            <a:ext cx="9144000" cy="5181600"/>
          </a:xfrm>
        </p:spPr>
        <p:txBody>
          <a:bodyPr>
            <a:noAutofit/>
          </a:bodyPr>
          <a:lstStyle/>
          <a:p>
            <a:pPr fontAlgn="base"/>
            <a:r>
              <a:rPr lang="en-GB" sz="2400" dirty="0">
                <a:latin typeface="Times New Roman" pitchFamily="18" charset="0"/>
                <a:cs typeface="Times New Roman" pitchFamily="18" charset="0"/>
              </a:rPr>
              <a:t>Orbital cellulitis -</a:t>
            </a:r>
            <a:r>
              <a:rPr lang="en-GB" sz="2400" dirty="0">
                <a:solidFill>
                  <a:schemeClr val="accent2"/>
                </a:solidFill>
                <a:latin typeface="Times New Roman" pitchFamily="18" charset="0"/>
                <a:cs typeface="Times New Roman" pitchFamily="18" charset="0"/>
              </a:rPr>
              <a:t>Common in children, diabetics and immunocompromised</a:t>
            </a:r>
          </a:p>
          <a:p>
            <a:pPr fontAlgn="base"/>
            <a:r>
              <a:rPr lang="en-GB" sz="2400" dirty="0">
                <a:latin typeface="Times New Roman" pitchFamily="18" charset="0"/>
                <a:cs typeface="Times New Roman" pitchFamily="18" charset="0"/>
              </a:rPr>
              <a:t>Orbital cellulitis is much less common than preseptal cellulitis</a:t>
            </a:r>
          </a:p>
          <a:p>
            <a:pPr fontAlgn="base"/>
            <a:r>
              <a:rPr lang="en-GB" sz="2400" dirty="0">
                <a:latin typeface="Times New Roman" pitchFamily="18" charset="0"/>
                <a:cs typeface="Times New Roman" pitchFamily="18" charset="0"/>
              </a:rPr>
              <a:t> Winter months as a result of the increased incidence of </a:t>
            </a:r>
            <a:r>
              <a:rPr lang="en-GB" sz="2400" dirty="0">
                <a:solidFill>
                  <a:schemeClr val="accent2"/>
                </a:solidFill>
                <a:latin typeface="Times New Roman" pitchFamily="18" charset="0"/>
                <a:cs typeface="Times New Roman" pitchFamily="18" charset="0"/>
              </a:rPr>
              <a:t>paranasal sinus infection</a:t>
            </a:r>
            <a:r>
              <a:rPr lang="en-GB" sz="2400" dirty="0">
                <a:latin typeface="Times New Roman" pitchFamily="18" charset="0"/>
                <a:cs typeface="Times New Roman" pitchFamily="18" charset="0"/>
              </a:rPr>
              <a:t>.</a:t>
            </a:r>
          </a:p>
          <a:p>
            <a:pPr fontAlgn="base"/>
            <a:r>
              <a:rPr lang="en-GB" sz="2400" dirty="0">
                <a:latin typeface="Times New Roman" pitchFamily="18" charset="0"/>
                <a:cs typeface="Times New Roman" pitchFamily="18" charset="0"/>
              </a:rPr>
              <a:t> No predilection for </a:t>
            </a:r>
            <a:r>
              <a:rPr lang="en-GB" sz="2400" dirty="0">
                <a:solidFill>
                  <a:schemeClr val="accent2"/>
                </a:solidFill>
                <a:latin typeface="Times New Roman" pitchFamily="18" charset="0"/>
                <a:cs typeface="Times New Roman" pitchFamily="18" charset="0"/>
              </a:rPr>
              <a:t>gender or race</a:t>
            </a:r>
            <a:r>
              <a:rPr lang="en-GB" sz="2400" dirty="0">
                <a:latin typeface="Times New Roman" pitchFamily="18" charset="0"/>
                <a:cs typeface="Times New Roman" pitchFamily="18" charset="0"/>
              </a:rPr>
              <a:t> (except in children where orbital cellulitis affects four times as many females).</a:t>
            </a:r>
          </a:p>
          <a:p>
            <a:pPr fontAlgn="base"/>
            <a:r>
              <a:rPr lang="en-GB" sz="2400" dirty="0">
                <a:latin typeface="Times New Roman" pitchFamily="18" charset="0"/>
                <a:cs typeface="Times New Roman" pitchFamily="18" charset="0"/>
              </a:rPr>
              <a:t>Both conditions are more common in </a:t>
            </a:r>
            <a:r>
              <a:rPr lang="en-GB" sz="2400" dirty="0">
                <a:solidFill>
                  <a:schemeClr val="accent2"/>
                </a:solidFill>
                <a:latin typeface="Times New Roman" pitchFamily="18" charset="0"/>
                <a:cs typeface="Times New Roman" pitchFamily="18" charset="0"/>
              </a:rPr>
              <a:t>children</a:t>
            </a:r>
            <a:r>
              <a:rPr lang="en-GB" sz="2400" dirty="0">
                <a:latin typeface="Times New Roman" pitchFamily="18" charset="0"/>
                <a:cs typeface="Times New Roman" pitchFamily="18" charset="0"/>
              </a:rPr>
              <a:t>:</a:t>
            </a:r>
          </a:p>
          <a:p>
            <a:pPr fontAlgn="base">
              <a:buNone/>
            </a:pPr>
            <a:r>
              <a:rPr lang="en-GB" sz="2400" dirty="0">
                <a:latin typeface="Times New Roman" pitchFamily="18" charset="0"/>
                <a:cs typeface="Times New Roman" pitchFamily="18" charset="0"/>
              </a:rPr>
              <a:t>      orbital cellulitis more frequently affects those aged 7-12 years, whereas preseptal cellulitis occurs at younger ages (80% of patients are under 10 years of age and most are younger than 5 with a mean age of 21 months).</a:t>
            </a:r>
          </a:p>
        </p:txBody>
      </p:sp>
      <p:pic>
        <p:nvPicPr>
          <p:cNvPr id="3074" name="Picture 2" descr="C:\Users\akshay\Desktop\download (7).jpg"/>
          <p:cNvPicPr>
            <a:picLocks noChangeAspect="1" noChangeArrowheads="1"/>
          </p:cNvPicPr>
          <p:nvPr/>
        </p:nvPicPr>
        <p:blipFill>
          <a:blip r:embed="rId2"/>
          <a:srcRect/>
          <a:stretch>
            <a:fillRect/>
          </a:stretch>
        </p:blipFill>
        <p:spPr bwMode="auto">
          <a:xfrm>
            <a:off x="3962400" y="0"/>
            <a:ext cx="5181601" cy="16764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381000"/>
            <a:ext cx="5181600" cy="1143000"/>
          </a:xfrm>
        </p:spPr>
        <p:txBody>
          <a:bodyPr/>
          <a:lstStyle/>
          <a:p>
            <a:r>
              <a:rPr lang="en-GB" b="1" dirty="0">
                <a:latin typeface="Times New Roman" pitchFamily="18" charset="0"/>
                <a:cs typeface="Times New Roman" pitchFamily="18" charset="0"/>
              </a:rPr>
              <a:t>Preseptal</a:t>
            </a:r>
            <a:r>
              <a:rPr lang="en-GB" b="1" dirty="0">
                <a:solidFill>
                  <a:srgbClr val="FF0000"/>
                </a:solidFill>
                <a:latin typeface="Times New Roman" pitchFamily="18" charset="0"/>
                <a:cs typeface="Times New Roman" pitchFamily="18" charset="0"/>
              </a:rPr>
              <a:t> </a:t>
            </a:r>
            <a:r>
              <a:rPr lang="en-GB" b="1" dirty="0">
                <a:latin typeface="Times New Roman" pitchFamily="18" charset="0"/>
                <a:cs typeface="Times New Roman" pitchFamily="18" charset="0"/>
              </a:rPr>
              <a:t>cellulitis</a:t>
            </a:r>
          </a:p>
        </p:txBody>
      </p:sp>
      <p:sp>
        <p:nvSpPr>
          <p:cNvPr id="3" name="Content Placeholder 2"/>
          <p:cNvSpPr>
            <a:spLocks noGrp="1"/>
          </p:cNvSpPr>
          <p:nvPr>
            <p:ph idx="1"/>
          </p:nvPr>
        </p:nvSpPr>
        <p:spPr>
          <a:xfrm>
            <a:off x="0" y="1760882"/>
            <a:ext cx="9144000" cy="5105400"/>
          </a:xfrm>
        </p:spPr>
        <p:txBody>
          <a:bodyPr>
            <a:normAutofit fontScale="77500" lnSpcReduction="20000"/>
          </a:bodyPr>
          <a:lstStyle/>
          <a:p>
            <a:pPr>
              <a:buNone/>
            </a:pPr>
            <a:r>
              <a:rPr lang="en-GB" sz="3600" dirty="0">
                <a:solidFill>
                  <a:schemeClr val="accent2"/>
                </a:solidFill>
                <a:latin typeface="Times New Roman" pitchFamily="18" charset="0"/>
                <a:cs typeface="Times New Roman" pitchFamily="18" charset="0"/>
              </a:rPr>
              <a:t>Infection of subcutaneous tissue anterior to orbital septum.</a:t>
            </a:r>
            <a:r>
              <a:rPr lang="en-GB" sz="3600" dirty="0">
                <a:latin typeface="Times New Roman" pitchFamily="18" charset="0"/>
                <a:cs typeface="Times New Roman" pitchFamily="18" charset="0"/>
              </a:rPr>
              <a:t> </a:t>
            </a:r>
            <a:endParaRPr lang="en-GB" sz="3100" dirty="0">
              <a:latin typeface="Times New Roman" pitchFamily="18" charset="0"/>
              <a:cs typeface="Times New Roman" pitchFamily="18" charset="0"/>
            </a:endParaRPr>
          </a:p>
          <a:p>
            <a:pPr>
              <a:buNone/>
            </a:pPr>
            <a:r>
              <a:rPr lang="en-GB" sz="3600" i="1" dirty="0">
                <a:latin typeface="Times New Roman" pitchFamily="18" charset="0"/>
                <a:cs typeface="Times New Roman" pitchFamily="18" charset="0"/>
              </a:rPr>
              <a:t>Causes-</a:t>
            </a:r>
          </a:p>
          <a:p>
            <a:r>
              <a:rPr lang="en-GB" sz="3100" dirty="0">
                <a:latin typeface="Times New Roman" pitchFamily="18" charset="0"/>
                <a:cs typeface="Times New Roman" pitchFamily="18" charset="0"/>
              </a:rPr>
              <a:t>Skin trauma such as laceration or insect bites. The offending organism are </a:t>
            </a:r>
            <a:r>
              <a:rPr lang="en-GB" sz="3100" dirty="0">
                <a:solidFill>
                  <a:schemeClr val="accent2"/>
                </a:solidFill>
                <a:latin typeface="Times New Roman" pitchFamily="18" charset="0"/>
                <a:cs typeface="Times New Roman" pitchFamily="18" charset="0"/>
              </a:rPr>
              <a:t>S.aureus or S. pyogenes</a:t>
            </a:r>
            <a:r>
              <a:rPr lang="en-GB" sz="3100" dirty="0">
                <a:latin typeface="Times New Roman" pitchFamily="18" charset="0"/>
                <a:cs typeface="Times New Roman" pitchFamily="18" charset="0"/>
              </a:rPr>
              <a:t> .</a:t>
            </a:r>
          </a:p>
          <a:p>
            <a:r>
              <a:rPr lang="en-GB" sz="3100" dirty="0">
                <a:latin typeface="Times New Roman" pitchFamily="18" charset="0"/>
                <a:cs typeface="Times New Roman" pitchFamily="18" charset="0"/>
              </a:rPr>
              <a:t>Spread of local infection , such as from an </a:t>
            </a:r>
            <a:r>
              <a:rPr lang="en-GB" sz="3100" dirty="0">
                <a:solidFill>
                  <a:schemeClr val="accent2"/>
                </a:solidFill>
                <a:latin typeface="Times New Roman" pitchFamily="18" charset="0"/>
                <a:cs typeface="Times New Roman" pitchFamily="18" charset="0"/>
              </a:rPr>
              <a:t>acute hordeolum, dacryocystitis or sinusitis</a:t>
            </a:r>
            <a:r>
              <a:rPr lang="en-GB" sz="3100" dirty="0">
                <a:latin typeface="Times New Roman" pitchFamily="18" charset="0"/>
                <a:cs typeface="Times New Roman" pitchFamily="18" charset="0"/>
              </a:rPr>
              <a:t>.</a:t>
            </a:r>
          </a:p>
          <a:p>
            <a:r>
              <a:rPr lang="en-GB" sz="3100" dirty="0">
                <a:latin typeface="Times New Roman" pitchFamily="18" charset="0"/>
                <a:cs typeface="Times New Roman" pitchFamily="18" charset="0"/>
              </a:rPr>
              <a:t>From remote infection of the</a:t>
            </a:r>
            <a:r>
              <a:rPr lang="en-GB" sz="3100" dirty="0">
                <a:solidFill>
                  <a:schemeClr val="accent2"/>
                </a:solidFill>
                <a:latin typeface="Times New Roman" pitchFamily="18" charset="0"/>
                <a:cs typeface="Times New Roman" pitchFamily="18" charset="0"/>
              </a:rPr>
              <a:t> upper respiratory tract or middle ear by haematogenous spread</a:t>
            </a:r>
            <a:endParaRPr lang="en-GB" sz="2900" dirty="0">
              <a:solidFill>
                <a:schemeClr val="accent2"/>
              </a:solidFill>
              <a:latin typeface="Times New Roman" pitchFamily="18" charset="0"/>
              <a:cs typeface="Times New Roman" pitchFamily="18" charset="0"/>
            </a:endParaRPr>
          </a:p>
          <a:p>
            <a:pPr>
              <a:buNone/>
            </a:pPr>
            <a:r>
              <a:rPr lang="en-GB" sz="3600" dirty="0">
                <a:latin typeface="Times New Roman" pitchFamily="18" charset="0"/>
                <a:cs typeface="Times New Roman" pitchFamily="18" charset="0"/>
              </a:rPr>
              <a:t>S</a:t>
            </a:r>
            <a:r>
              <a:rPr lang="en-GB" sz="3600" i="1" dirty="0">
                <a:latin typeface="Times New Roman" pitchFamily="18" charset="0"/>
                <a:cs typeface="Times New Roman" pitchFamily="18" charset="0"/>
              </a:rPr>
              <a:t>igns-</a:t>
            </a:r>
            <a:endParaRPr lang="en-GB" sz="3600" dirty="0">
              <a:latin typeface="Times New Roman" pitchFamily="18" charset="0"/>
              <a:cs typeface="Times New Roman" pitchFamily="18" charset="0"/>
            </a:endParaRPr>
          </a:p>
          <a:p>
            <a:r>
              <a:rPr lang="en-GB" sz="3100" dirty="0">
                <a:latin typeface="Times New Roman" pitchFamily="18" charset="0"/>
                <a:cs typeface="Times New Roman" pitchFamily="18" charset="0"/>
              </a:rPr>
              <a:t>Swollen, often firm, tender and red eyelid with periorbital oedema </a:t>
            </a:r>
          </a:p>
          <a:p>
            <a:r>
              <a:rPr lang="en-GB" sz="3100" dirty="0">
                <a:latin typeface="Times New Roman" pitchFamily="18" charset="0"/>
                <a:cs typeface="Times New Roman" pitchFamily="18" charset="0"/>
              </a:rPr>
              <a:t> In contrast to orbital cellulitis  </a:t>
            </a:r>
            <a:r>
              <a:rPr lang="en-GB" sz="3100" dirty="0">
                <a:solidFill>
                  <a:schemeClr val="accent2"/>
                </a:solidFill>
                <a:latin typeface="Times New Roman" pitchFamily="18" charset="0"/>
                <a:cs typeface="Times New Roman" pitchFamily="18" charset="0"/>
              </a:rPr>
              <a:t>proptosis and chemosis are absent</a:t>
            </a:r>
            <a:r>
              <a:rPr lang="en-GB" sz="3100" dirty="0">
                <a:latin typeface="Times New Roman" pitchFamily="18" charset="0"/>
                <a:cs typeface="Times New Roman" pitchFamily="18" charset="0"/>
              </a:rPr>
              <a:t>; </a:t>
            </a:r>
            <a:r>
              <a:rPr lang="en-GB" sz="3100" dirty="0">
                <a:solidFill>
                  <a:schemeClr val="accent2"/>
                </a:solidFill>
                <a:latin typeface="Times New Roman" pitchFamily="18" charset="0"/>
                <a:cs typeface="Times New Roman" pitchFamily="18" charset="0"/>
              </a:rPr>
              <a:t>visual acuity, pupillary reactions and ocular motility are unimpaired</a:t>
            </a:r>
            <a:r>
              <a:rPr lang="en-GB" sz="3100" dirty="0">
                <a:latin typeface="Times New Roman" pitchFamily="18" charset="0"/>
                <a:cs typeface="Times New Roman" pitchFamily="18" charset="0"/>
              </a:rPr>
              <a:t>.</a:t>
            </a:r>
          </a:p>
          <a:p>
            <a:r>
              <a:rPr lang="en-GB" sz="3100" dirty="0">
                <a:latin typeface="Times New Roman" pitchFamily="18" charset="0"/>
                <a:cs typeface="Times New Roman" pitchFamily="18" charset="0"/>
              </a:rPr>
              <a:t>MRI or CT not indicated unless orbital cellulitis or a lid abscess is suspected or if there is a failure to respond to therapy.</a:t>
            </a:r>
          </a:p>
        </p:txBody>
      </p:sp>
      <p:pic>
        <p:nvPicPr>
          <p:cNvPr id="3074" name="Picture 2" descr="C:\Users\akshay\Desktop\download (2).jpg"/>
          <p:cNvPicPr>
            <a:picLocks noChangeAspect="1" noChangeArrowheads="1"/>
          </p:cNvPicPr>
          <p:nvPr/>
        </p:nvPicPr>
        <p:blipFill>
          <a:blip r:embed="rId2"/>
          <a:srcRect/>
          <a:stretch>
            <a:fillRect/>
          </a:stretch>
        </p:blipFill>
        <p:spPr bwMode="auto">
          <a:xfrm>
            <a:off x="0" y="1"/>
            <a:ext cx="3581400" cy="1760882"/>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6712"/>
            <a:ext cx="8229600" cy="1066800"/>
          </a:xfrm>
        </p:spPr>
        <p:txBody>
          <a:bodyPr/>
          <a:lstStyle/>
          <a:p>
            <a:r>
              <a:rPr lang="en-GB" b="1" dirty="0">
                <a:latin typeface="Times New Roman" pitchFamily="18" charset="0"/>
                <a:cs typeface="Times New Roman" pitchFamily="18" charset="0"/>
              </a:rPr>
              <a:t>TREATMENT</a:t>
            </a:r>
          </a:p>
        </p:txBody>
      </p:sp>
      <p:sp>
        <p:nvSpPr>
          <p:cNvPr id="3" name="Content Placeholder 2"/>
          <p:cNvSpPr>
            <a:spLocks noGrp="1"/>
          </p:cNvSpPr>
          <p:nvPr>
            <p:ph sz="half" idx="1"/>
          </p:nvPr>
        </p:nvSpPr>
        <p:spPr>
          <a:xfrm>
            <a:off x="251520" y="2209800"/>
            <a:ext cx="4648200" cy="4437112"/>
          </a:xfrm>
        </p:spPr>
        <p:txBody>
          <a:bodyPr>
            <a:normAutofit/>
          </a:bodyPr>
          <a:lstStyle/>
          <a:p>
            <a:r>
              <a:rPr lang="en-GB" sz="2400" dirty="0">
                <a:latin typeface="Times New Roman" pitchFamily="18" charset="0"/>
                <a:cs typeface="Times New Roman" pitchFamily="18" charset="0"/>
              </a:rPr>
              <a:t>Treatment is with </a:t>
            </a:r>
            <a:r>
              <a:rPr lang="en-GB" sz="2400" dirty="0">
                <a:solidFill>
                  <a:schemeClr val="accent2"/>
                </a:solidFill>
                <a:latin typeface="Times New Roman" pitchFamily="18" charset="0"/>
                <a:cs typeface="Times New Roman" pitchFamily="18" charset="0"/>
              </a:rPr>
              <a:t>oral   co-</a:t>
            </a:r>
            <a:r>
              <a:rPr lang="en-GB" sz="2400" dirty="0" err="1">
                <a:solidFill>
                  <a:schemeClr val="accent2"/>
                </a:solidFill>
                <a:latin typeface="Times New Roman" pitchFamily="18" charset="0"/>
                <a:cs typeface="Times New Roman" pitchFamily="18" charset="0"/>
              </a:rPr>
              <a:t>amoxiclav</a:t>
            </a:r>
            <a:r>
              <a:rPr lang="en-GB" sz="2400" dirty="0">
                <a:latin typeface="Times New Roman" pitchFamily="18" charset="0"/>
                <a:cs typeface="Times New Roman" pitchFamily="18" charset="0"/>
              </a:rPr>
              <a:t>  250-500/125  mg 2-3times daily every 8 hours. </a:t>
            </a:r>
          </a:p>
          <a:p>
            <a:r>
              <a:rPr lang="en-GB" sz="2400" dirty="0">
                <a:latin typeface="Times New Roman" pitchFamily="18" charset="0"/>
                <a:cs typeface="Times New Roman" pitchFamily="18" charset="0"/>
              </a:rPr>
              <a:t>Severe infection may require intravenous antibiotics.</a:t>
            </a:r>
          </a:p>
          <a:p>
            <a:r>
              <a:rPr lang="en-GB" sz="2400" dirty="0">
                <a:latin typeface="Times New Roman" pitchFamily="18" charset="0"/>
                <a:cs typeface="Times New Roman" pitchFamily="18" charset="0"/>
              </a:rPr>
              <a:t>Patients </a:t>
            </a:r>
            <a:r>
              <a:rPr lang="en-GB" sz="2400" dirty="0">
                <a:solidFill>
                  <a:schemeClr val="accent2"/>
                </a:solidFill>
                <a:latin typeface="Times New Roman" pitchFamily="18" charset="0"/>
                <a:cs typeface="Times New Roman" pitchFamily="18" charset="0"/>
              </a:rPr>
              <a:t>tetanus status</a:t>
            </a:r>
            <a:r>
              <a:rPr lang="en-GB" sz="2400" dirty="0">
                <a:latin typeface="Times New Roman" pitchFamily="18" charset="0"/>
                <a:cs typeface="Times New Roman" pitchFamily="18" charset="0"/>
              </a:rPr>
              <a:t> should be ascertained in cases following trauma.</a:t>
            </a:r>
          </a:p>
          <a:p>
            <a:r>
              <a:rPr lang="en-GB" sz="2400" dirty="0">
                <a:latin typeface="Times New Roman" pitchFamily="18" charset="0"/>
                <a:cs typeface="Times New Roman" pitchFamily="18" charset="0"/>
              </a:rPr>
              <a:t>Resolution is </a:t>
            </a:r>
            <a:r>
              <a:rPr lang="en-GB" sz="2400" dirty="0">
                <a:solidFill>
                  <a:schemeClr val="accent2"/>
                </a:solidFill>
                <a:latin typeface="Times New Roman" pitchFamily="18" charset="0"/>
                <a:cs typeface="Times New Roman" pitchFamily="18" charset="0"/>
              </a:rPr>
              <a:t>quick and complete</a:t>
            </a:r>
            <a:r>
              <a:rPr lang="en-GB" sz="2400" dirty="0">
                <a:latin typeface="Times New Roman" pitchFamily="18" charset="0"/>
                <a:cs typeface="Times New Roman" pitchFamily="18" charset="0"/>
              </a:rPr>
              <a:t>.</a:t>
            </a:r>
          </a:p>
        </p:txBody>
      </p:sp>
      <p:pic>
        <p:nvPicPr>
          <p:cNvPr id="1027" name="Picture 3"/>
          <p:cNvPicPr>
            <a:picLocks noGrp="1" noChangeAspect="1" noChangeArrowheads="1"/>
          </p:cNvPicPr>
          <p:nvPr>
            <p:ph sz="half" idx="2"/>
          </p:nvPr>
        </p:nvPicPr>
        <p:blipFill>
          <a:blip r:embed="rId2"/>
          <a:srcRect l="30189" t="14707" r="26415" b="9658"/>
          <a:stretch>
            <a:fillRect/>
          </a:stretch>
        </p:blipFill>
        <p:spPr bwMode="auto">
          <a:xfrm>
            <a:off x="5076056" y="980728"/>
            <a:ext cx="4648200" cy="5638800"/>
          </a:xfrm>
          <a:prstGeom prst="rect">
            <a:avLst/>
          </a:prstGeom>
          <a:noFill/>
          <a:ln w="9525">
            <a:noFill/>
            <a:miter lim="800000"/>
            <a:headEnd/>
            <a:tailEnd/>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533400"/>
            <a:ext cx="3962400" cy="1143000"/>
          </a:xfrm>
        </p:spPr>
        <p:txBody>
          <a:bodyPr>
            <a:normAutofit fontScale="90000"/>
          </a:bodyPr>
          <a:lstStyle/>
          <a:p>
            <a:r>
              <a:rPr lang="en-GB" b="1" dirty="0">
                <a:latin typeface="Times New Roman" pitchFamily="18" charset="0"/>
                <a:cs typeface="Times New Roman" pitchFamily="18" charset="0"/>
              </a:rPr>
              <a:t>ORBITAL CELLULITIS</a:t>
            </a:r>
          </a:p>
        </p:txBody>
      </p:sp>
      <p:sp>
        <p:nvSpPr>
          <p:cNvPr id="6" name="Rectangle 5"/>
          <p:cNvSpPr/>
          <p:nvPr/>
        </p:nvSpPr>
        <p:spPr>
          <a:xfrm>
            <a:off x="0" y="2286000"/>
            <a:ext cx="9144000" cy="42780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Bacterial orbital cellulitis is a serious infection of the soft tissues </a:t>
            </a: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behind the orbital septum</a:t>
            </a: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It can be sight and life threatening.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It can occur at any age but is more common in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Causative organisms 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Strep pneumoniae , S. aureus, Strep pyogenes and H. influenzae</a:t>
            </a:r>
            <a:r>
              <a:rPr kumimoji="0" lang="en-GB" sz="24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pic>
        <p:nvPicPr>
          <p:cNvPr id="2050" name="Picture 2" descr="C:\Users\akshay\Desktop\download (1).jpg"/>
          <p:cNvPicPr>
            <a:picLocks noChangeAspect="1" noChangeArrowheads="1"/>
          </p:cNvPicPr>
          <p:nvPr/>
        </p:nvPicPr>
        <p:blipFill>
          <a:blip r:embed="rId2"/>
          <a:srcRect/>
          <a:stretch>
            <a:fillRect/>
          </a:stretch>
        </p:blipFill>
        <p:spPr bwMode="auto">
          <a:xfrm>
            <a:off x="3657600" y="0"/>
            <a:ext cx="5486400" cy="2743200"/>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229600" cy="1066800"/>
          </a:xfrm>
        </p:spPr>
        <p:txBody>
          <a:bodyPr/>
          <a:lstStyle/>
          <a:p>
            <a:r>
              <a:rPr lang="en-GB" b="1" dirty="0">
                <a:latin typeface="Times New Roman" pitchFamily="18" charset="0"/>
                <a:cs typeface="Times New Roman" pitchFamily="18" charset="0"/>
              </a:rPr>
              <a:t>Routes of Infection</a:t>
            </a:r>
          </a:p>
        </p:txBody>
      </p:sp>
      <p:sp>
        <p:nvSpPr>
          <p:cNvPr id="3" name="Content Placeholder 2"/>
          <p:cNvSpPr>
            <a:spLocks noGrp="1"/>
          </p:cNvSpPr>
          <p:nvPr>
            <p:ph idx="1"/>
          </p:nvPr>
        </p:nvSpPr>
        <p:spPr>
          <a:xfrm>
            <a:off x="0" y="1600200"/>
            <a:ext cx="9144000" cy="4953000"/>
          </a:xfrm>
        </p:spPr>
        <p:txBody>
          <a:bodyPr>
            <a:normAutofit/>
          </a:bodyPr>
          <a:lstStyle/>
          <a:p>
            <a:pPr>
              <a:buNone/>
            </a:pPr>
            <a:r>
              <a:rPr lang="en-GB" sz="2400" dirty="0">
                <a:latin typeface="Times New Roman" pitchFamily="18" charset="0"/>
                <a:cs typeface="Times New Roman" pitchFamily="18" charset="0"/>
              </a:rPr>
              <a:t>1</a:t>
            </a:r>
            <a:r>
              <a:rPr lang="en-GB" sz="2400" dirty="0">
                <a:solidFill>
                  <a:srgbClr val="FF0000"/>
                </a:solidFill>
                <a:latin typeface="Times New Roman" pitchFamily="18" charset="0"/>
                <a:cs typeface="Times New Roman" pitchFamily="18" charset="0"/>
              </a:rPr>
              <a:t>  Sinus-related </a:t>
            </a:r>
            <a:r>
              <a:rPr lang="en-GB" sz="2400" dirty="0">
                <a:latin typeface="Times New Roman" pitchFamily="18" charset="0"/>
                <a:cs typeface="Times New Roman" pitchFamily="18" charset="0"/>
              </a:rPr>
              <a:t>, most commonly </a:t>
            </a:r>
            <a:r>
              <a:rPr lang="en-GB" sz="2400" dirty="0">
                <a:solidFill>
                  <a:schemeClr val="accent2"/>
                </a:solidFill>
                <a:latin typeface="Times New Roman" pitchFamily="18" charset="0"/>
                <a:cs typeface="Times New Roman" pitchFamily="18" charset="0"/>
              </a:rPr>
              <a:t>ethmoidal</a:t>
            </a:r>
            <a:r>
              <a:rPr lang="en-GB" sz="2400" dirty="0">
                <a:latin typeface="Times New Roman" pitchFamily="18" charset="0"/>
                <a:cs typeface="Times New Roman" pitchFamily="18" charset="0"/>
              </a:rPr>
              <a:t>, typically affects children and young adults.</a:t>
            </a:r>
          </a:p>
          <a:p>
            <a:pPr>
              <a:buNone/>
            </a:pPr>
            <a:r>
              <a:rPr lang="en-GB" sz="2400" dirty="0">
                <a:latin typeface="Times New Roman" pitchFamily="18" charset="0"/>
                <a:cs typeface="Times New Roman" pitchFamily="18" charset="0"/>
              </a:rPr>
              <a:t>2  </a:t>
            </a:r>
            <a:r>
              <a:rPr lang="en-GB" sz="2400" dirty="0">
                <a:solidFill>
                  <a:srgbClr val="FF0000"/>
                </a:solidFill>
                <a:latin typeface="Times New Roman" pitchFamily="18" charset="0"/>
                <a:cs typeface="Times New Roman" pitchFamily="18" charset="0"/>
              </a:rPr>
              <a:t>Extension of preseptal cellulitis </a:t>
            </a:r>
            <a:r>
              <a:rPr lang="en-GB" sz="2400" dirty="0">
                <a:latin typeface="Times New Roman" pitchFamily="18" charset="0"/>
                <a:cs typeface="Times New Roman" pitchFamily="18" charset="0"/>
              </a:rPr>
              <a:t>through the orbital septum.</a:t>
            </a:r>
          </a:p>
          <a:p>
            <a:pPr>
              <a:buNone/>
            </a:pPr>
            <a:r>
              <a:rPr lang="en-GB" sz="2400" dirty="0">
                <a:latin typeface="Times New Roman" pitchFamily="18" charset="0"/>
                <a:cs typeface="Times New Roman" pitchFamily="18" charset="0"/>
              </a:rPr>
              <a:t>3  </a:t>
            </a:r>
            <a:r>
              <a:rPr lang="en-GB" sz="2400" dirty="0">
                <a:solidFill>
                  <a:srgbClr val="FF0000"/>
                </a:solidFill>
                <a:latin typeface="Times New Roman" pitchFamily="18" charset="0"/>
                <a:cs typeface="Times New Roman" pitchFamily="18" charset="0"/>
              </a:rPr>
              <a:t>Local spread</a:t>
            </a:r>
            <a:r>
              <a:rPr lang="en-GB" sz="2400" dirty="0">
                <a:latin typeface="Times New Roman" pitchFamily="18" charset="0"/>
                <a:cs typeface="Times New Roman" pitchFamily="18" charset="0"/>
              </a:rPr>
              <a:t> from adjacent </a:t>
            </a:r>
            <a:r>
              <a:rPr lang="en-GB" sz="2400" dirty="0">
                <a:solidFill>
                  <a:schemeClr val="accent2"/>
                </a:solidFill>
                <a:latin typeface="Times New Roman" pitchFamily="18" charset="0"/>
                <a:cs typeface="Times New Roman" pitchFamily="18" charset="0"/>
              </a:rPr>
              <a:t>dacryocystitis, mid-facial or dental infection.</a:t>
            </a:r>
          </a:p>
          <a:p>
            <a:pPr>
              <a:buNone/>
            </a:pPr>
            <a:r>
              <a:rPr lang="en-GB" sz="2400" dirty="0">
                <a:latin typeface="Times New Roman" pitchFamily="18" charset="0"/>
                <a:cs typeface="Times New Roman" pitchFamily="18" charset="0"/>
              </a:rPr>
              <a:t>4  </a:t>
            </a:r>
            <a:r>
              <a:rPr lang="en-GB" sz="2400" dirty="0">
                <a:solidFill>
                  <a:srgbClr val="FF0000"/>
                </a:solidFill>
                <a:latin typeface="Times New Roman" pitchFamily="18" charset="0"/>
                <a:cs typeface="Times New Roman" pitchFamily="18" charset="0"/>
              </a:rPr>
              <a:t>Haematogenous spread</a:t>
            </a:r>
            <a:r>
              <a:rPr lang="en-GB" sz="2400" dirty="0">
                <a:latin typeface="Times New Roman" pitchFamily="18" charset="0"/>
                <a:cs typeface="Times New Roman" pitchFamily="18" charset="0"/>
              </a:rPr>
              <a:t>.</a:t>
            </a:r>
          </a:p>
          <a:p>
            <a:pPr>
              <a:buNone/>
            </a:pPr>
            <a:r>
              <a:rPr lang="en-GB" sz="2400" dirty="0">
                <a:latin typeface="Times New Roman" pitchFamily="18" charset="0"/>
                <a:cs typeface="Times New Roman" pitchFamily="18" charset="0"/>
              </a:rPr>
              <a:t>5  </a:t>
            </a:r>
            <a:r>
              <a:rPr lang="en-GB" sz="2400" dirty="0">
                <a:solidFill>
                  <a:srgbClr val="FF0000"/>
                </a:solidFill>
                <a:latin typeface="Times New Roman" pitchFamily="18" charset="0"/>
                <a:cs typeface="Times New Roman" pitchFamily="18" charset="0"/>
              </a:rPr>
              <a:t>Post-traumatic</a:t>
            </a:r>
            <a:r>
              <a:rPr lang="en-GB" sz="2400" dirty="0">
                <a:latin typeface="Times New Roman" pitchFamily="18" charset="0"/>
                <a:cs typeface="Times New Roman" pitchFamily="18" charset="0"/>
              </a:rPr>
              <a:t> develops within 72 hours of an injury that penetrates the orbital septum. The typical clinical features may be masked by associated laceration or haematoma.</a:t>
            </a:r>
          </a:p>
          <a:p>
            <a:pPr>
              <a:buNone/>
            </a:pPr>
            <a:r>
              <a:rPr lang="en-GB" sz="2400" dirty="0">
                <a:latin typeface="Times New Roman" pitchFamily="18" charset="0"/>
                <a:cs typeface="Times New Roman" pitchFamily="18" charset="0"/>
              </a:rPr>
              <a:t>6</a:t>
            </a:r>
            <a:r>
              <a:rPr lang="en-GB" sz="2400" dirty="0">
                <a:solidFill>
                  <a:srgbClr val="FF0000"/>
                </a:solidFill>
                <a:latin typeface="Times New Roman" pitchFamily="18" charset="0"/>
                <a:cs typeface="Times New Roman" pitchFamily="18" charset="0"/>
              </a:rPr>
              <a:t>  Post-surgical </a:t>
            </a:r>
            <a:r>
              <a:rPr lang="en-GB" sz="2400" dirty="0">
                <a:latin typeface="Times New Roman" pitchFamily="18" charset="0"/>
                <a:cs typeface="Times New Roman" pitchFamily="18" charset="0"/>
              </a:rPr>
              <a:t> retinal, lacrimal or orbital surgery.</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143000"/>
          </a:xfrm>
        </p:spPr>
        <p:txBody>
          <a:bodyPr>
            <a:noAutofit/>
          </a:bodyPr>
          <a:lstStyle/>
          <a:p>
            <a:r>
              <a:rPr lang="en-GB" b="1" dirty="0">
                <a:solidFill>
                  <a:schemeClr val="tx2">
                    <a:lumMod val="60000"/>
                    <a:lumOff val="40000"/>
                  </a:schemeClr>
                </a:solidFill>
                <a:latin typeface="Times New Roman" pitchFamily="18" charset="0"/>
                <a:cs typeface="Times New Roman" pitchFamily="18" charset="0"/>
              </a:rPr>
              <a:t>Why orbit is predisposed for spread of sinus infection?</a:t>
            </a:r>
          </a:p>
        </p:txBody>
      </p:sp>
      <p:sp>
        <p:nvSpPr>
          <p:cNvPr id="4" name="Content Placeholder 3"/>
          <p:cNvSpPr>
            <a:spLocks noGrp="1"/>
          </p:cNvSpPr>
          <p:nvPr>
            <p:ph idx="1"/>
          </p:nvPr>
        </p:nvSpPr>
        <p:spPr>
          <a:xfrm>
            <a:off x="0" y="1600200"/>
            <a:ext cx="9144000" cy="4525963"/>
          </a:xfrm>
        </p:spPr>
        <p:txBody>
          <a:bodyPr/>
          <a:lstStyle/>
          <a:p>
            <a:endParaRPr lang="en-GB" dirty="0"/>
          </a:p>
          <a:p>
            <a:r>
              <a:rPr lang="en-GB" sz="2400" dirty="0">
                <a:latin typeface="Times New Roman" pitchFamily="18" charset="0"/>
                <a:cs typeface="Times New Roman" pitchFamily="18" charset="0"/>
              </a:rPr>
              <a:t>Free vascular communication between orbit and the sinuses</a:t>
            </a:r>
          </a:p>
          <a:p>
            <a:r>
              <a:rPr lang="en-GB" sz="2400" dirty="0">
                <a:latin typeface="Times New Roman" pitchFamily="18" charset="0"/>
                <a:cs typeface="Times New Roman" pitchFamily="18" charset="0"/>
              </a:rPr>
              <a:t>Orbital veins are valveless</a:t>
            </a:r>
          </a:p>
          <a:p>
            <a:r>
              <a:rPr lang="en-GB" sz="2400" dirty="0">
                <a:latin typeface="Times New Roman" pitchFamily="18" charset="0"/>
                <a:cs typeface="Times New Roman" pitchFamily="18" charset="0"/>
              </a:rPr>
              <a:t>Thin bone</a:t>
            </a:r>
          </a:p>
          <a:p>
            <a:r>
              <a:rPr lang="en-GB" sz="2400" dirty="0">
                <a:latin typeface="Times New Roman" pitchFamily="18" charset="0"/>
                <a:cs typeface="Times New Roman" pitchFamily="18" charset="0"/>
              </a:rPr>
              <a:t>Medial orbital wall has numerous defects (zuckerkandl dehiscence)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001000" cy="1020762"/>
          </a:xfrm>
        </p:spPr>
        <p:txBody>
          <a:bodyPr/>
          <a:lstStyle/>
          <a:p>
            <a:r>
              <a:rPr lang="en-GB" b="1" dirty="0">
                <a:latin typeface="Times New Roman" pitchFamily="18" charset="0"/>
                <a:cs typeface="Times New Roman" pitchFamily="18" charset="0"/>
              </a:rPr>
              <a:t>PRESENTATION</a:t>
            </a:r>
          </a:p>
        </p:txBody>
      </p:sp>
      <p:pic>
        <p:nvPicPr>
          <p:cNvPr id="2050" name="Picture 2"/>
          <p:cNvPicPr>
            <a:picLocks noGrp="1" noChangeAspect="1" noChangeArrowheads="1"/>
          </p:cNvPicPr>
          <p:nvPr>
            <p:ph sz="half" idx="1"/>
          </p:nvPr>
        </p:nvPicPr>
        <p:blipFill>
          <a:blip r:embed="rId2"/>
          <a:srcRect l="26415" t="14098" r="22642" b="5359"/>
          <a:stretch>
            <a:fillRect/>
          </a:stretch>
        </p:blipFill>
        <p:spPr bwMode="auto">
          <a:xfrm>
            <a:off x="0" y="1066800"/>
            <a:ext cx="5181600" cy="5334000"/>
          </a:xfrm>
          <a:prstGeom prst="rect">
            <a:avLst/>
          </a:prstGeom>
          <a:noFill/>
          <a:ln w="9525">
            <a:noFill/>
            <a:miter lim="800000"/>
            <a:headEnd/>
            <a:tailEnd/>
          </a:ln>
          <a:effectLst/>
        </p:spPr>
      </p:pic>
      <p:sp>
        <p:nvSpPr>
          <p:cNvPr id="6" name="Content Placeholder 5"/>
          <p:cNvSpPr>
            <a:spLocks noGrp="1"/>
          </p:cNvSpPr>
          <p:nvPr>
            <p:ph sz="half" idx="2"/>
          </p:nvPr>
        </p:nvSpPr>
        <p:spPr>
          <a:xfrm>
            <a:off x="3124200" y="1600200"/>
            <a:ext cx="6019800" cy="4343400"/>
          </a:xfrm>
        </p:spPr>
        <p:txBody>
          <a:bodyPr>
            <a:noAutofit/>
          </a:bodyPr>
          <a:lstStyle/>
          <a:p>
            <a:pPr>
              <a:buNone/>
            </a:pPr>
            <a:r>
              <a:rPr lang="en-GB" sz="2400" dirty="0">
                <a:latin typeface="Times New Roman" pitchFamily="18" charset="0"/>
                <a:cs typeface="Times New Roman" pitchFamily="18" charset="0"/>
              </a:rPr>
              <a:t>Symptoms </a:t>
            </a:r>
          </a:p>
          <a:p>
            <a:r>
              <a:rPr lang="en-GB" sz="2400" dirty="0">
                <a:latin typeface="Times New Roman" pitchFamily="18" charset="0"/>
                <a:cs typeface="Times New Roman" pitchFamily="18" charset="0"/>
              </a:rPr>
              <a:t>Rapid onset of </a:t>
            </a:r>
            <a:r>
              <a:rPr lang="en-GB" sz="2400" dirty="0">
                <a:solidFill>
                  <a:schemeClr val="accent2"/>
                </a:solidFill>
                <a:latin typeface="Times New Roman" pitchFamily="18" charset="0"/>
                <a:cs typeface="Times New Roman" pitchFamily="18" charset="0"/>
              </a:rPr>
              <a:t>pain</a:t>
            </a:r>
            <a:r>
              <a:rPr lang="en-GB" sz="2400" dirty="0">
                <a:latin typeface="Times New Roman" pitchFamily="18" charset="0"/>
                <a:cs typeface="Times New Roman" pitchFamily="18" charset="0"/>
              </a:rPr>
              <a:t> exacerbated by eye movement.</a:t>
            </a:r>
          </a:p>
          <a:p>
            <a:r>
              <a:rPr lang="en-GB" sz="2400" dirty="0">
                <a:solidFill>
                  <a:schemeClr val="accent2"/>
                </a:solidFill>
                <a:latin typeface="Times New Roman" pitchFamily="18" charset="0"/>
                <a:cs typeface="Times New Roman" pitchFamily="18" charset="0"/>
              </a:rPr>
              <a:t>Swelling</a:t>
            </a:r>
            <a:r>
              <a:rPr lang="en-GB" sz="2400" dirty="0">
                <a:latin typeface="Times New Roman" pitchFamily="18" charset="0"/>
                <a:cs typeface="Times New Roman" pitchFamily="18" charset="0"/>
              </a:rPr>
              <a:t> of the eye.</a:t>
            </a:r>
          </a:p>
          <a:p>
            <a:r>
              <a:rPr lang="en-GB" sz="2400" dirty="0">
                <a:solidFill>
                  <a:schemeClr val="accent2"/>
                </a:solidFill>
                <a:latin typeface="Times New Roman" pitchFamily="18" charset="0"/>
                <a:cs typeface="Times New Roman" pitchFamily="18" charset="0"/>
              </a:rPr>
              <a:t>Malaise, headache</a:t>
            </a:r>
            <a:r>
              <a:rPr lang="en-GB" sz="2400" dirty="0">
                <a:latin typeface="Times New Roman" pitchFamily="18" charset="0"/>
                <a:cs typeface="Times New Roman" pitchFamily="18" charset="0"/>
              </a:rPr>
              <a:t>, nausea &amp; vomiting</a:t>
            </a:r>
          </a:p>
          <a:p>
            <a:r>
              <a:rPr lang="en-GB" sz="2400" dirty="0">
                <a:solidFill>
                  <a:schemeClr val="accent2"/>
                </a:solidFill>
                <a:latin typeface="Times New Roman" pitchFamily="18" charset="0"/>
                <a:cs typeface="Times New Roman" pitchFamily="18" charset="0"/>
              </a:rPr>
              <a:t>Fever </a:t>
            </a:r>
            <a:r>
              <a:rPr lang="en-GB" sz="2400" dirty="0">
                <a:latin typeface="Times New Roman" pitchFamily="18" charset="0"/>
                <a:cs typeface="Times New Roman" pitchFamily="18" charset="0"/>
              </a:rPr>
              <a:t> may occur reported in 61% of pt in children</a:t>
            </a:r>
          </a:p>
          <a:p>
            <a:r>
              <a:rPr lang="en-GB" sz="2400" dirty="0">
                <a:solidFill>
                  <a:schemeClr val="accent2"/>
                </a:solidFill>
                <a:latin typeface="Times New Roman" pitchFamily="18" charset="0"/>
                <a:cs typeface="Times New Roman" pitchFamily="18" charset="0"/>
              </a:rPr>
              <a:t>Visual impairment and double vision.</a:t>
            </a:r>
          </a:p>
          <a:p>
            <a:r>
              <a:rPr lang="en-GB" sz="2400" dirty="0">
                <a:latin typeface="Times New Roman" pitchFamily="18" charset="0"/>
                <a:cs typeface="Times New Roman" pitchFamily="18" charset="0"/>
              </a:rPr>
              <a:t>Recent history of </a:t>
            </a:r>
            <a:r>
              <a:rPr lang="en-GB" sz="2400" dirty="0">
                <a:solidFill>
                  <a:schemeClr val="accent2"/>
                </a:solidFill>
                <a:latin typeface="Times New Roman" pitchFamily="18" charset="0"/>
                <a:cs typeface="Times New Roman" pitchFamily="18" charset="0"/>
              </a:rPr>
              <a:t>nasal, sinus or respiratory symptoms</a:t>
            </a:r>
            <a:r>
              <a:rPr lang="en-GB" sz="2400" dirty="0">
                <a:latin typeface="Times New Roman" pitchFamily="18" charset="0"/>
                <a:cs typeface="Times New Roman" pitchFamily="18" charset="0"/>
              </a:rPr>
              <a:t>.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1520" y="562534"/>
            <a:ext cx="8229600" cy="1066800"/>
          </a:xfrm>
        </p:spPr>
        <p:txBody>
          <a:bodyPr/>
          <a:lstStyle/>
          <a:p>
            <a:r>
              <a:rPr lang="en-GB" b="1" dirty="0">
                <a:latin typeface="Times New Roman" pitchFamily="18" charset="0"/>
                <a:cs typeface="Times New Roman" pitchFamily="18" charset="0"/>
              </a:rPr>
              <a:t>PRESENTATION</a:t>
            </a:r>
          </a:p>
        </p:txBody>
      </p:sp>
      <p:sp>
        <p:nvSpPr>
          <p:cNvPr id="6" name="Content Placeholder 5"/>
          <p:cNvSpPr>
            <a:spLocks noGrp="1"/>
          </p:cNvSpPr>
          <p:nvPr>
            <p:ph idx="1"/>
          </p:nvPr>
        </p:nvSpPr>
        <p:spPr>
          <a:xfrm>
            <a:off x="0" y="1600200"/>
            <a:ext cx="9144000" cy="4525963"/>
          </a:xfrm>
        </p:spPr>
        <p:txBody>
          <a:bodyPr>
            <a:normAutofit fontScale="77500" lnSpcReduction="20000"/>
          </a:bodyPr>
          <a:lstStyle/>
          <a:p>
            <a:pPr>
              <a:buNone/>
            </a:pPr>
            <a:r>
              <a:rPr lang="en-GB" sz="4000" dirty="0">
                <a:latin typeface="Times New Roman" pitchFamily="18" charset="0"/>
                <a:cs typeface="Times New Roman" pitchFamily="18" charset="0"/>
              </a:rPr>
              <a:t>Signs</a:t>
            </a:r>
          </a:p>
          <a:p>
            <a:r>
              <a:rPr lang="en-GB" sz="3100" b="1" dirty="0">
                <a:solidFill>
                  <a:srgbClr val="FF0000"/>
                </a:solidFill>
                <a:latin typeface="Times New Roman" pitchFamily="18" charset="0"/>
                <a:cs typeface="Times New Roman" pitchFamily="18" charset="0"/>
              </a:rPr>
              <a:t>Pyrexia, often marked</a:t>
            </a:r>
          </a:p>
          <a:p>
            <a:r>
              <a:rPr lang="en-GB" sz="3100" b="1" dirty="0">
                <a:solidFill>
                  <a:srgbClr val="FF0000"/>
                </a:solidFill>
                <a:latin typeface="Times New Roman" pitchFamily="18" charset="0"/>
                <a:cs typeface="Times New Roman" pitchFamily="18" charset="0"/>
              </a:rPr>
              <a:t>VA </a:t>
            </a:r>
            <a:r>
              <a:rPr lang="en-GB" sz="3100" dirty="0">
                <a:latin typeface="Times New Roman" pitchFamily="18" charset="0"/>
                <a:cs typeface="Times New Roman" pitchFamily="18" charset="0"/>
              </a:rPr>
              <a:t>may be reduced and colour vision impaired, raising the posibility of optic nerve compression</a:t>
            </a:r>
          </a:p>
          <a:p>
            <a:r>
              <a:rPr lang="en-GB" sz="3100" b="1" dirty="0">
                <a:solidFill>
                  <a:srgbClr val="FF0000"/>
                </a:solidFill>
                <a:latin typeface="Times New Roman" pitchFamily="18" charset="0"/>
                <a:cs typeface="Times New Roman" pitchFamily="18" charset="0"/>
              </a:rPr>
              <a:t>Lid </a:t>
            </a:r>
            <a:r>
              <a:rPr lang="en-GB" sz="3100" b="1" dirty="0" err="1">
                <a:solidFill>
                  <a:srgbClr val="FF0000"/>
                </a:solidFill>
                <a:latin typeface="Times New Roman" pitchFamily="18" charset="0"/>
                <a:cs typeface="Times New Roman" pitchFamily="18" charset="0"/>
              </a:rPr>
              <a:t>edema</a:t>
            </a:r>
            <a:r>
              <a:rPr lang="en-GB" sz="3100" dirty="0">
                <a:latin typeface="Times New Roman" pitchFamily="18" charset="0"/>
                <a:cs typeface="Times New Roman" pitchFamily="18" charset="0"/>
              </a:rPr>
              <a:t>- Tender, firm, erythematous and warm eyelids with periocular and conjunctival oedema, conjunctival injection and sometimes subconjunctival hemorrahge. The signs are usually unilateral, though oedema may spread to the contralateral eyelids.</a:t>
            </a:r>
          </a:p>
          <a:p>
            <a:r>
              <a:rPr lang="en-GB" sz="3100" b="1" dirty="0">
                <a:solidFill>
                  <a:srgbClr val="FF0000"/>
                </a:solidFill>
                <a:latin typeface="Times New Roman" pitchFamily="18" charset="0"/>
                <a:cs typeface="Times New Roman" pitchFamily="18" charset="0"/>
              </a:rPr>
              <a:t>Proptosis</a:t>
            </a:r>
            <a:r>
              <a:rPr lang="en-GB" sz="3100" dirty="0">
                <a:latin typeface="Times New Roman" pitchFamily="18" charset="0"/>
                <a:cs typeface="Times New Roman" pitchFamily="18" charset="0"/>
              </a:rPr>
              <a:t>, often obscured by lid swelling, is most frequently lateral and downwards and rapidly progressive</a:t>
            </a:r>
          </a:p>
          <a:p>
            <a:r>
              <a:rPr lang="en-GB" sz="3100" b="1" dirty="0">
                <a:solidFill>
                  <a:srgbClr val="FF0000"/>
                </a:solidFill>
                <a:latin typeface="Times New Roman" pitchFamily="18" charset="0"/>
                <a:cs typeface="Times New Roman" pitchFamily="18" charset="0"/>
              </a:rPr>
              <a:t>Painful ophthalmoplegia </a:t>
            </a:r>
          </a:p>
          <a:p>
            <a:r>
              <a:rPr lang="en-GB" sz="3100" b="1" dirty="0">
                <a:solidFill>
                  <a:srgbClr val="FF0000"/>
                </a:solidFill>
                <a:latin typeface="Times New Roman" pitchFamily="18" charset="0"/>
                <a:cs typeface="Times New Roman" pitchFamily="18" charset="0"/>
              </a:rPr>
              <a:t>Intraocular pressure </a:t>
            </a:r>
            <a:r>
              <a:rPr lang="en-GB" sz="3100" dirty="0">
                <a:latin typeface="Times New Roman" pitchFamily="18" charset="0"/>
                <a:cs typeface="Times New Roman" pitchFamily="18" charset="0"/>
              </a:rPr>
              <a:t>may be raised</a:t>
            </a:r>
          </a:p>
          <a:p>
            <a:r>
              <a:rPr lang="en-GB" sz="3100" b="1" dirty="0">
                <a:solidFill>
                  <a:srgbClr val="FF0000"/>
                </a:solidFill>
                <a:latin typeface="Times New Roman" pitchFamily="18" charset="0"/>
                <a:cs typeface="Times New Roman" pitchFamily="18" charset="0"/>
              </a:rPr>
              <a:t>Choroidal folds and optic disc swelling </a:t>
            </a:r>
          </a:p>
          <a:p>
            <a:endParaRPr lang="en-GB" dirty="0">
              <a:latin typeface="Times New Roman" pitchFamily="18" charset="0"/>
              <a:cs typeface="Times New Roman" pitchFamily="18"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948" y="1096962"/>
            <a:ext cx="9144000" cy="58169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Calibri"/>
                <a:ea typeface="+mn-ea"/>
                <a:cs typeface="+mn-cs"/>
              </a:rPr>
              <a:t>1</a:t>
            </a:r>
            <a:r>
              <a:rPr kumimoji="0" lang="en-GB" sz="2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Ocular complications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Exposure keratopathy</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Raised intraocular pressure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Endophthalmitis</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Occlusion of the central retinal artery or vein</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Optic neuropathy (RAPD &amp; optic disc edema)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 Intracranial complications- (rare but extremely serious)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Meningitis</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Brain abscess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q"/>
              <a:tabLst/>
              <a:defRPr/>
            </a:pPr>
            <a:r>
              <a:rPr kumimoji="0" lang="en-GB" sz="2400" b="0" i="0" u="none" strike="noStrike" kern="1200" cap="none" spc="0" normalizeH="0" baseline="0" noProof="0" dirty="0">
                <a:ln>
                  <a:noFill/>
                </a:ln>
                <a:solidFill>
                  <a:srgbClr val="C0504D"/>
                </a:solidFill>
                <a:effectLst/>
                <a:uLnTx/>
                <a:uFillTx/>
                <a:latin typeface="Times New Roman" pitchFamily="18" charset="0"/>
                <a:ea typeface="+mn-ea"/>
                <a:cs typeface="Times New Roman" pitchFamily="18" charset="0"/>
              </a:rPr>
              <a:t> Cavernous sinus thrombosis.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 Subperiosteal abscess </a:t>
            </a: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is most frequently located along the medial                    orbital wall.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9" name="Title 8"/>
          <p:cNvSpPr>
            <a:spLocks noGrp="1"/>
          </p:cNvSpPr>
          <p:nvPr>
            <p:ph type="title" idx="4294967295"/>
          </p:nvPr>
        </p:nvSpPr>
        <p:spPr>
          <a:xfrm>
            <a:off x="4354" y="304800"/>
            <a:ext cx="8077200" cy="792162"/>
          </a:xfrm>
        </p:spPr>
        <p:txBody>
          <a:bodyPr>
            <a:noAutofit/>
          </a:bodyPr>
          <a:lstStyle/>
          <a:p>
            <a:r>
              <a:rPr lang="en-GB" b="1" dirty="0">
                <a:latin typeface="Times New Roman" pitchFamily="18" charset="0"/>
                <a:cs typeface="Times New Roman" pitchFamily="18" charset="0"/>
              </a:rPr>
              <a:t>Complications</a:t>
            </a:r>
            <a:r>
              <a:rPr lang="en-GB" b="1" dirty="0"/>
              <a:t> </a:t>
            </a:r>
            <a:br>
              <a:rPr lang="en-GB" b="1" dirty="0"/>
            </a:br>
            <a:endParaRPr lang="en-GB" sz="1200" b="1"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8661"/>
            <a:ext cx="8229600" cy="1066800"/>
          </a:xfrm>
        </p:spPr>
        <p:txBody>
          <a:bodyPr/>
          <a:lstStyle/>
          <a:p>
            <a:r>
              <a:rPr lang="en-GB" b="1" dirty="0">
                <a:latin typeface="Times New Roman" pitchFamily="18" charset="0"/>
                <a:cs typeface="Times New Roman" pitchFamily="18" charset="0"/>
              </a:rPr>
              <a:t>D/D</a:t>
            </a:r>
          </a:p>
        </p:txBody>
      </p:sp>
      <p:sp>
        <p:nvSpPr>
          <p:cNvPr id="3" name="Content Placeholder 2"/>
          <p:cNvSpPr>
            <a:spLocks noGrp="1"/>
          </p:cNvSpPr>
          <p:nvPr>
            <p:ph idx="1"/>
          </p:nvPr>
        </p:nvSpPr>
        <p:spPr>
          <a:xfrm>
            <a:off x="0" y="1600200"/>
            <a:ext cx="9144000" cy="4525963"/>
          </a:xfrm>
        </p:spPr>
        <p:txBody>
          <a:bodyPr>
            <a:normAutofit lnSpcReduction="10000"/>
          </a:bodyPr>
          <a:lstStyle/>
          <a:p>
            <a:r>
              <a:rPr lang="en-GB" sz="2600" dirty="0">
                <a:solidFill>
                  <a:schemeClr val="tx2">
                    <a:lumMod val="75000"/>
                  </a:schemeClr>
                </a:solidFill>
                <a:latin typeface="Times New Roman" pitchFamily="18" charset="0"/>
                <a:cs typeface="Times New Roman" pitchFamily="18" charset="0"/>
              </a:rPr>
              <a:t>Thyroid eye disease</a:t>
            </a:r>
          </a:p>
          <a:p>
            <a:r>
              <a:rPr lang="en-GB" sz="2600" dirty="0">
                <a:solidFill>
                  <a:schemeClr val="tx2">
                    <a:lumMod val="75000"/>
                  </a:schemeClr>
                </a:solidFill>
                <a:latin typeface="Times New Roman" pitchFamily="18" charset="0"/>
                <a:cs typeface="Times New Roman" pitchFamily="18" charset="0"/>
              </a:rPr>
              <a:t>Dacryocystitis</a:t>
            </a:r>
          </a:p>
          <a:p>
            <a:r>
              <a:rPr lang="en-GB" sz="2600" dirty="0">
                <a:solidFill>
                  <a:schemeClr val="tx2">
                    <a:lumMod val="75000"/>
                  </a:schemeClr>
                </a:solidFill>
                <a:latin typeface="Times New Roman" pitchFamily="18" charset="0"/>
                <a:cs typeface="Times New Roman" pitchFamily="18" charset="0"/>
              </a:rPr>
              <a:t>Dacryoadenitis</a:t>
            </a:r>
          </a:p>
          <a:p>
            <a:r>
              <a:rPr lang="en-GB" sz="2600" dirty="0">
                <a:solidFill>
                  <a:schemeClr val="tx2">
                    <a:lumMod val="75000"/>
                  </a:schemeClr>
                </a:solidFill>
                <a:latin typeface="Times New Roman" pitchFamily="18" charset="0"/>
                <a:cs typeface="Times New Roman" pitchFamily="18" charset="0"/>
              </a:rPr>
              <a:t>Cavernous sinous thrombosis</a:t>
            </a:r>
          </a:p>
          <a:p>
            <a:r>
              <a:rPr lang="en-GB" sz="2600" dirty="0">
                <a:solidFill>
                  <a:schemeClr val="tx2">
                    <a:lumMod val="75000"/>
                  </a:schemeClr>
                </a:solidFill>
                <a:latin typeface="Times New Roman" pitchFamily="18" charset="0"/>
                <a:cs typeface="Times New Roman" pitchFamily="18" charset="0"/>
              </a:rPr>
              <a:t>Carotid cavernous fistula</a:t>
            </a:r>
          </a:p>
          <a:p>
            <a:r>
              <a:rPr lang="en-GB" sz="2600" dirty="0">
                <a:solidFill>
                  <a:schemeClr val="tx2">
                    <a:lumMod val="75000"/>
                  </a:schemeClr>
                </a:solidFill>
                <a:latin typeface="Times New Roman" pitchFamily="18" charset="0"/>
                <a:cs typeface="Times New Roman" pitchFamily="18" charset="0"/>
              </a:rPr>
              <a:t>Retinoblastoma</a:t>
            </a:r>
          </a:p>
          <a:p>
            <a:r>
              <a:rPr lang="en-GB" sz="2600" dirty="0">
                <a:solidFill>
                  <a:schemeClr val="tx2">
                    <a:lumMod val="75000"/>
                  </a:schemeClr>
                </a:solidFill>
                <a:latin typeface="Times New Roman" pitchFamily="18" charset="0"/>
                <a:cs typeface="Times New Roman" pitchFamily="18" charset="0"/>
              </a:rPr>
              <a:t>Rhabdomyosarcoma</a:t>
            </a:r>
          </a:p>
          <a:p>
            <a:r>
              <a:rPr lang="en-GB" sz="2600" dirty="0">
                <a:solidFill>
                  <a:schemeClr val="tx2">
                    <a:lumMod val="75000"/>
                  </a:schemeClr>
                </a:solidFill>
                <a:latin typeface="Times New Roman" pitchFamily="18" charset="0"/>
                <a:cs typeface="Times New Roman" pitchFamily="18" charset="0"/>
              </a:rPr>
              <a:t>Idiopathic orbital infammatory disease</a:t>
            </a:r>
          </a:p>
          <a:p>
            <a:r>
              <a:rPr lang="en-GB" sz="2600" dirty="0">
                <a:solidFill>
                  <a:schemeClr val="tx2">
                    <a:lumMod val="75000"/>
                  </a:schemeClr>
                </a:solidFill>
                <a:latin typeface="Times New Roman" pitchFamily="18" charset="0"/>
                <a:cs typeface="Times New Roman" pitchFamily="18" charset="0"/>
              </a:rPr>
              <a:t>Orbital myositis</a:t>
            </a:r>
          </a:p>
          <a:p>
            <a:r>
              <a:rPr lang="en-GB" sz="2600" dirty="0">
                <a:solidFill>
                  <a:schemeClr val="tx2">
                    <a:lumMod val="75000"/>
                  </a:schemeClr>
                </a:solidFill>
                <a:latin typeface="Times New Roman" pitchFamily="18" charset="0"/>
                <a:cs typeface="Times New Roman" pitchFamily="18" charset="0"/>
              </a:rPr>
              <a:t>Orbital trauma</a:t>
            </a:r>
          </a:p>
          <a:p>
            <a:r>
              <a:rPr lang="en-GB" sz="2600" dirty="0">
                <a:solidFill>
                  <a:schemeClr val="tx2">
                    <a:lumMod val="75000"/>
                  </a:schemeClr>
                </a:solidFill>
                <a:latin typeface="Times New Roman" pitchFamily="18" charset="0"/>
                <a:cs typeface="Times New Roman" pitchFamily="18" charset="0"/>
              </a:rPr>
              <a:t>Wegener’s granulomatosis</a:t>
            </a:r>
          </a:p>
          <a:p>
            <a:pPr>
              <a:buNone/>
            </a:pPr>
            <a:endParaRPr lang="en-GB" dirty="0">
              <a:solidFill>
                <a:schemeClr val="tx2">
                  <a:lumMod val="75000"/>
                </a:schemeClr>
              </a:solidFill>
              <a:latin typeface="Times New Roman" pitchFamily="18" charset="0"/>
              <a:cs typeface="Times New Roman" pitchFamily="18" charset="0"/>
            </a:endParaRPr>
          </a:p>
          <a:p>
            <a:endParaRPr lang="en-GB" dirty="0">
              <a:solidFill>
                <a:schemeClr val="tx2">
                  <a:lumMod val="75000"/>
                </a:schemeClr>
              </a:solidFill>
              <a:latin typeface="Times New Roman" pitchFamily="18" charset="0"/>
              <a:cs typeface="Times New Roman"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33400"/>
            <a:ext cx="8229600" cy="1066800"/>
          </a:xfrm>
        </p:spPr>
        <p:txBody>
          <a:bodyPr/>
          <a:lstStyle/>
          <a:p>
            <a:r>
              <a:rPr lang="en-GB" b="1" dirty="0">
                <a:latin typeface="Times New Roman" pitchFamily="18" charset="0"/>
                <a:cs typeface="Times New Roman" pitchFamily="18" charset="0"/>
              </a:rPr>
              <a:t>Lab studies..</a:t>
            </a:r>
          </a:p>
        </p:txBody>
      </p:sp>
      <p:sp>
        <p:nvSpPr>
          <p:cNvPr id="3" name="Content Placeholder 2"/>
          <p:cNvSpPr>
            <a:spLocks noGrp="1"/>
          </p:cNvSpPr>
          <p:nvPr>
            <p:ph idx="1"/>
          </p:nvPr>
        </p:nvSpPr>
        <p:spPr>
          <a:xfrm>
            <a:off x="0" y="1600200"/>
            <a:ext cx="9144000" cy="5257800"/>
          </a:xfrm>
        </p:spPr>
        <p:txBody>
          <a:bodyPr>
            <a:normAutofit/>
          </a:bodyPr>
          <a:lstStyle/>
          <a:p>
            <a:r>
              <a:rPr lang="en-GB" sz="2400" dirty="0">
                <a:latin typeface="Times New Roman" pitchFamily="18" charset="0"/>
                <a:cs typeface="Times New Roman" pitchFamily="18" charset="0"/>
              </a:rPr>
              <a:t>TLC,DLC</a:t>
            </a:r>
            <a:r>
              <a:rPr lang="en-GB" sz="2400" dirty="0">
                <a:solidFill>
                  <a:schemeClr val="accent2"/>
                </a:solidFill>
                <a:latin typeface="Times New Roman" pitchFamily="18" charset="0"/>
                <a:cs typeface="Times New Roman" pitchFamily="18" charset="0"/>
              </a:rPr>
              <a:t>(leucocytes count are raised)</a:t>
            </a:r>
            <a:r>
              <a:rPr lang="en-GB" sz="2400" dirty="0">
                <a:latin typeface="Times New Roman" pitchFamily="18" charset="0"/>
                <a:cs typeface="Times New Roman" pitchFamily="18" charset="0"/>
              </a:rPr>
              <a:t> but blood culture are frequently negative in adults.  </a:t>
            </a:r>
          </a:p>
          <a:p>
            <a:endParaRPr lang="en-GB" sz="1100" dirty="0">
              <a:latin typeface="Times New Roman" pitchFamily="18" charset="0"/>
              <a:cs typeface="Times New Roman" pitchFamily="18" charset="0"/>
            </a:endParaRPr>
          </a:p>
          <a:p>
            <a:r>
              <a:rPr lang="en-GB" sz="2400" dirty="0">
                <a:latin typeface="Times New Roman" pitchFamily="18" charset="0"/>
                <a:cs typeface="Times New Roman" pitchFamily="18" charset="0"/>
              </a:rPr>
              <a:t>Any discharge from skin breaks should be swabbed and sent to microbiology for culture. Throat swabs and samples of nasal secretions may also help diagnosis.</a:t>
            </a:r>
          </a:p>
          <a:p>
            <a:endParaRPr lang="en-GB" sz="1100" dirty="0">
              <a:latin typeface="Times New Roman" pitchFamily="18" charset="0"/>
              <a:cs typeface="Times New Roman" pitchFamily="18" charset="0"/>
            </a:endParaRPr>
          </a:p>
          <a:p>
            <a:r>
              <a:rPr lang="en-GB" sz="2400" dirty="0">
                <a:solidFill>
                  <a:schemeClr val="accent2"/>
                </a:solidFill>
                <a:latin typeface="Times New Roman" pitchFamily="18" charset="0"/>
                <a:cs typeface="Times New Roman" pitchFamily="18" charset="0"/>
              </a:rPr>
              <a:t>ESR </a:t>
            </a:r>
            <a:r>
              <a:rPr lang="en-GB" sz="2400" dirty="0">
                <a:latin typeface="Times New Roman" pitchFamily="18" charset="0"/>
                <a:cs typeface="Times New Roman" pitchFamily="18" charset="0"/>
              </a:rPr>
              <a:t>is elevated</a:t>
            </a:r>
          </a:p>
          <a:p>
            <a:endParaRPr lang="en-GB" sz="2800" dirty="0">
              <a:latin typeface="Times New Roman" pitchFamily="18" charset="0"/>
              <a:cs typeface="Times New Roman" pitchFamily="18" charset="0"/>
            </a:endParaRPr>
          </a:p>
          <a:p>
            <a:endParaRPr lang="en-GB" sz="2800" dirty="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pic>
        <p:nvPicPr>
          <p:cNvPr id="4098" name="Picture 2" descr="C:\Users\akshay\Desktop\download (8).jpg"/>
          <p:cNvPicPr>
            <a:picLocks noChangeAspect="1" noChangeArrowheads="1"/>
          </p:cNvPicPr>
          <p:nvPr/>
        </p:nvPicPr>
        <p:blipFill>
          <a:blip r:embed="rId2"/>
          <a:srcRect/>
          <a:stretch>
            <a:fillRect/>
          </a:stretch>
        </p:blipFill>
        <p:spPr bwMode="auto">
          <a:xfrm>
            <a:off x="3131840" y="3810000"/>
            <a:ext cx="5867400" cy="3048000"/>
          </a:xfrm>
          <a:prstGeom prst="rect">
            <a:avLst/>
          </a:prstGeo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867400"/>
          </a:xfrm>
        </p:spPr>
        <p:txBody>
          <a:bodyPr>
            <a:noAutofit/>
          </a:bodyPr>
          <a:lstStyle/>
          <a:p>
            <a:pPr algn="l"/>
            <a:r>
              <a:rPr lang="en-GB" sz="2400" dirty="0">
                <a:solidFill>
                  <a:schemeClr val="accent2"/>
                </a:solidFill>
                <a:latin typeface="Times New Roman" pitchFamily="18" charset="0"/>
                <a:cs typeface="Times New Roman" pitchFamily="18" charset="0"/>
              </a:rPr>
              <a:t>Ultrasonography</a:t>
            </a:r>
            <a:r>
              <a:rPr lang="en-GB" sz="2400" dirty="0">
                <a:latin typeface="Times New Roman" pitchFamily="18" charset="0"/>
                <a:cs typeface="Times New Roman" pitchFamily="18" charset="0"/>
              </a:rPr>
              <a:t> rules out orbital myositis and determines the location of orbital abscess and foreignbody</a:t>
            </a:r>
            <a:br>
              <a:rPr lang="en-GB" sz="2400" dirty="0">
                <a:latin typeface="Times New Roman" pitchFamily="18" charset="0"/>
                <a:cs typeface="Times New Roman" pitchFamily="18" charset="0"/>
              </a:rPr>
            </a:br>
            <a:br>
              <a:rPr lang="en-GB" sz="1100" dirty="0">
                <a:latin typeface="Times New Roman" pitchFamily="18" charset="0"/>
                <a:cs typeface="Times New Roman" pitchFamily="18" charset="0"/>
              </a:rPr>
            </a:br>
            <a:r>
              <a:rPr lang="en-GB" sz="2400" dirty="0">
                <a:solidFill>
                  <a:schemeClr val="accent2"/>
                </a:solidFill>
                <a:latin typeface="Times New Roman" pitchFamily="18" charset="0"/>
                <a:ea typeface="Calibri" panose="020F0502020204030204" pitchFamily="34" charset="0"/>
                <a:cs typeface="Times New Roman" pitchFamily="18" charset="0"/>
              </a:rPr>
              <a:t>CT </a:t>
            </a:r>
            <a:r>
              <a:rPr lang="en-GB" sz="2400" dirty="0">
                <a:latin typeface="Times New Roman" pitchFamily="18" charset="0"/>
                <a:ea typeface="Calibri" panose="020F0502020204030204" pitchFamily="34" charset="0"/>
                <a:cs typeface="Times New Roman" pitchFamily="18" charset="0"/>
              </a:rPr>
              <a:t>of the sinuses as well as the orbit ± brain is vital to confirm the diagnosis and exclude a subperiosteal or intracranial abscess.</a:t>
            </a:r>
            <a:br>
              <a:rPr lang="en-GB" sz="2400" dirty="0">
                <a:latin typeface="Times New Roman" pitchFamily="18" charset="0"/>
                <a:ea typeface="Calibri" panose="020F0502020204030204" pitchFamily="34" charset="0"/>
                <a:cs typeface="Times New Roman" pitchFamily="18" charset="0"/>
              </a:rPr>
            </a:br>
            <a:br>
              <a:rPr lang="en-IN" sz="1100" dirty="0">
                <a:latin typeface="Times New Roman" pitchFamily="18" charset="0"/>
                <a:cs typeface="Times New Roman" pitchFamily="18" charset="0"/>
              </a:rPr>
            </a:br>
            <a:r>
              <a:rPr lang="en-GB" sz="2400" dirty="0">
                <a:solidFill>
                  <a:schemeClr val="accent2"/>
                </a:solidFill>
                <a:latin typeface="Times New Roman" pitchFamily="18" charset="0"/>
                <a:cs typeface="Times New Roman" pitchFamily="18" charset="0"/>
              </a:rPr>
              <a:t>MRI</a:t>
            </a:r>
            <a:r>
              <a:rPr lang="en-GB" sz="2400" dirty="0">
                <a:latin typeface="Times New Roman" pitchFamily="18" charset="0"/>
                <a:cs typeface="Times New Roman" pitchFamily="18" charset="0"/>
              </a:rPr>
              <a:t>  is also sometimes performed</a:t>
            </a:r>
            <a:br>
              <a:rPr lang="en-GB" sz="2400" dirty="0">
                <a:latin typeface="Times New Roman" pitchFamily="18" charset="0"/>
                <a:cs typeface="Times New Roman" pitchFamily="18" charset="0"/>
              </a:rPr>
            </a:br>
            <a:br>
              <a:rPr lang="en-IN" sz="1100" dirty="0">
                <a:latin typeface="Times New Roman" pitchFamily="18" charset="0"/>
                <a:cs typeface="Times New Roman" pitchFamily="18" charset="0"/>
              </a:rPr>
            </a:br>
            <a:r>
              <a:rPr lang="en-GB" sz="2400" dirty="0">
                <a:solidFill>
                  <a:schemeClr val="accent2"/>
                </a:solidFill>
                <a:latin typeface="Times New Roman" pitchFamily="18" charset="0"/>
                <a:cs typeface="Times New Roman" pitchFamily="18" charset="0"/>
              </a:rPr>
              <a:t>Lumbar puncture</a:t>
            </a:r>
            <a:r>
              <a:rPr lang="en-GB" sz="2400" dirty="0">
                <a:latin typeface="Times New Roman" pitchFamily="18" charset="0"/>
                <a:cs typeface="Times New Roman" pitchFamily="18" charset="0"/>
              </a:rPr>
              <a:t> if meningeal or cerebral signs develop</a:t>
            </a:r>
            <a:r>
              <a:rPr lang="en-GB" sz="2400" dirty="0"/>
              <a:t>.</a:t>
            </a:r>
            <a:br>
              <a:rPr lang="en-IN" sz="2400" dirty="0"/>
            </a:br>
            <a:br>
              <a:rPr lang="en-IN" sz="2400" dirty="0"/>
            </a:br>
            <a:br>
              <a:rPr lang="en-IN" sz="2400" dirty="0"/>
            </a:br>
            <a:endParaRPr lang="en-IN" sz="2400" dirty="0"/>
          </a:p>
        </p:txBody>
      </p:sp>
    </p:spTree>
    <p:extLst>
      <p:ext uri="{BB962C8B-B14F-4D97-AF65-F5344CB8AC3E}">
        <p14:creationId xmlns:p14="http://schemas.microsoft.com/office/powerpoint/2010/main" val="36486259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GB" b="1" dirty="0">
                <a:latin typeface="Times New Roman" pitchFamily="18" charset="0"/>
                <a:cs typeface="Times New Roman" pitchFamily="18" charset="0"/>
              </a:rPr>
              <a:t>Medical Management</a:t>
            </a:r>
            <a:r>
              <a:rPr lang="en-GB" b="1" dirty="0"/>
              <a:t> </a:t>
            </a:r>
          </a:p>
        </p:txBody>
      </p:sp>
      <p:sp>
        <p:nvSpPr>
          <p:cNvPr id="3" name="Content Placeholder 2"/>
          <p:cNvSpPr>
            <a:spLocks noGrp="1"/>
          </p:cNvSpPr>
          <p:nvPr>
            <p:ph idx="1"/>
          </p:nvPr>
        </p:nvSpPr>
        <p:spPr>
          <a:xfrm>
            <a:off x="0" y="1600200"/>
            <a:ext cx="9144000" cy="4800600"/>
          </a:xfrm>
        </p:spPr>
        <p:txBody>
          <a:bodyPr>
            <a:normAutofit fontScale="85000" lnSpcReduction="20000"/>
          </a:bodyPr>
          <a:lstStyle/>
          <a:p>
            <a:pPr>
              <a:buNone/>
            </a:pPr>
            <a:r>
              <a:rPr lang="en-GB" sz="2400" dirty="0"/>
              <a:t>1 </a:t>
            </a:r>
            <a:r>
              <a:rPr lang="en-GB" sz="3100" dirty="0">
                <a:latin typeface="Times New Roman" pitchFamily="18" charset="0"/>
                <a:cs typeface="Times New Roman" pitchFamily="18" charset="0"/>
              </a:rPr>
              <a:t> </a:t>
            </a:r>
            <a:r>
              <a:rPr lang="en-GB" sz="3100" dirty="0">
                <a:solidFill>
                  <a:srgbClr val="FF0000"/>
                </a:solidFill>
                <a:latin typeface="Times New Roman" pitchFamily="18" charset="0"/>
                <a:cs typeface="Times New Roman" pitchFamily="18" charset="0"/>
              </a:rPr>
              <a:t>Hospital admission </a:t>
            </a:r>
            <a:r>
              <a:rPr lang="en-GB" sz="3100" dirty="0">
                <a:latin typeface="Times New Roman" pitchFamily="18" charset="0"/>
                <a:cs typeface="Times New Roman" pitchFamily="18" charset="0"/>
              </a:rPr>
              <a:t>with otolaryngological assessment and frequent ophthalmic review is mandatory.</a:t>
            </a:r>
          </a:p>
          <a:p>
            <a:pPr>
              <a:buNone/>
            </a:pPr>
            <a:r>
              <a:rPr lang="en-GB" sz="3100" dirty="0">
                <a:latin typeface="Times New Roman" pitchFamily="18" charset="0"/>
                <a:cs typeface="Times New Roman" pitchFamily="18" charset="0"/>
              </a:rPr>
              <a:t>2 </a:t>
            </a:r>
            <a:r>
              <a:rPr lang="en-GB" sz="3100" dirty="0">
                <a:solidFill>
                  <a:srgbClr val="FF0000"/>
                </a:solidFill>
                <a:latin typeface="Times New Roman" pitchFamily="18" charset="0"/>
                <a:cs typeface="Times New Roman" pitchFamily="18" charset="0"/>
              </a:rPr>
              <a:t>Antibiotic therapy </a:t>
            </a:r>
            <a:r>
              <a:rPr lang="en-GB" sz="3100" dirty="0">
                <a:latin typeface="Times New Roman" pitchFamily="18" charset="0"/>
                <a:cs typeface="Times New Roman" pitchFamily="18" charset="0"/>
              </a:rPr>
              <a:t>involves </a:t>
            </a:r>
            <a:r>
              <a:rPr lang="en-GB" sz="3100" b="1" dirty="0">
                <a:latin typeface="Times New Roman" pitchFamily="18" charset="0"/>
                <a:cs typeface="Times New Roman" pitchFamily="18" charset="0"/>
              </a:rPr>
              <a:t>intravenous ceftazidime</a:t>
            </a:r>
            <a:r>
              <a:rPr lang="en-GB" sz="3100" dirty="0">
                <a:latin typeface="Times New Roman" pitchFamily="18" charset="0"/>
                <a:cs typeface="Times New Roman" pitchFamily="18" charset="0"/>
              </a:rPr>
              <a:t>, with oral </a:t>
            </a:r>
            <a:r>
              <a:rPr lang="en-GB" sz="3100" b="1" dirty="0">
                <a:latin typeface="Times New Roman" pitchFamily="18" charset="0"/>
                <a:cs typeface="Times New Roman" pitchFamily="18" charset="0"/>
              </a:rPr>
              <a:t>metronidazole </a:t>
            </a:r>
            <a:r>
              <a:rPr lang="en-GB" sz="3100" dirty="0">
                <a:latin typeface="Times New Roman" pitchFamily="18" charset="0"/>
                <a:cs typeface="Times New Roman" pitchFamily="18" charset="0"/>
              </a:rPr>
              <a:t>to cover anaerobes. </a:t>
            </a:r>
            <a:r>
              <a:rPr lang="en-GB" sz="3100" b="1" dirty="0">
                <a:latin typeface="Times New Roman" pitchFamily="18" charset="0"/>
                <a:cs typeface="Times New Roman" pitchFamily="18" charset="0"/>
              </a:rPr>
              <a:t>Vancomycin</a:t>
            </a:r>
            <a:r>
              <a:rPr lang="en-GB" sz="3100" dirty="0">
                <a:latin typeface="Times New Roman" pitchFamily="18" charset="0"/>
                <a:cs typeface="Times New Roman" pitchFamily="18" charset="0"/>
              </a:rPr>
              <a:t> is a useful alternative in the context of</a:t>
            </a:r>
            <a:r>
              <a:rPr lang="en-GB" sz="3100" dirty="0">
                <a:solidFill>
                  <a:schemeClr val="accent2"/>
                </a:solidFill>
                <a:latin typeface="Times New Roman" pitchFamily="18" charset="0"/>
                <a:cs typeface="Times New Roman" pitchFamily="18" charset="0"/>
              </a:rPr>
              <a:t> penicillin allergy</a:t>
            </a:r>
            <a:r>
              <a:rPr lang="en-GB" sz="3100" dirty="0">
                <a:latin typeface="Times New Roman" pitchFamily="18" charset="0"/>
                <a:cs typeface="Times New Roman" pitchFamily="18" charset="0"/>
              </a:rPr>
              <a:t>.</a:t>
            </a:r>
          </a:p>
          <a:p>
            <a:pPr>
              <a:buNone/>
            </a:pPr>
            <a:r>
              <a:rPr lang="en-GB" sz="3100" dirty="0">
                <a:latin typeface="Times New Roman" pitchFamily="18" charset="0"/>
                <a:cs typeface="Times New Roman" pitchFamily="18" charset="0"/>
              </a:rPr>
              <a:t>   Intravenous antibiotic therapy should be continued </a:t>
            </a:r>
            <a:r>
              <a:rPr lang="en-GB" sz="3100" dirty="0">
                <a:solidFill>
                  <a:schemeClr val="accent2"/>
                </a:solidFill>
                <a:latin typeface="Times New Roman" pitchFamily="18" charset="0"/>
                <a:cs typeface="Times New Roman" pitchFamily="18" charset="0"/>
              </a:rPr>
              <a:t>until the patient has been apyrexial for 4 days, followed by 1-3 weeks of oral treatment</a:t>
            </a:r>
            <a:r>
              <a:rPr lang="en-GB" sz="3100" dirty="0">
                <a:latin typeface="Times New Roman" pitchFamily="18" charset="0"/>
                <a:cs typeface="Times New Roman" pitchFamily="18" charset="0"/>
              </a:rPr>
              <a:t>.</a:t>
            </a:r>
          </a:p>
          <a:p>
            <a:pPr>
              <a:buNone/>
            </a:pPr>
            <a:r>
              <a:rPr lang="en-GB" sz="3100" dirty="0">
                <a:latin typeface="Times New Roman" pitchFamily="18" charset="0"/>
                <a:cs typeface="Times New Roman" pitchFamily="18" charset="0"/>
              </a:rPr>
              <a:t>3 Monitoring of </a:t>
            </a:r>
            <a:r>
              <a:rPr lang="en-GB" sz="3100" dirty="0">
                <a:solidFill>
                  <a:srgbClr val="FF0000"/>
                </a:solidFill>
                <a:latin typeface="Times New Roman" pitchFamily="18" charset="0"/>
                <a:cs typeface="Times New Roman" pitchFamily="18" charset="0"/>
              </a:rPr>
              <a:t>optic nerve function </a:t>
            </a:r>
            <a:r>
              <a:rPr lang="en-GB" sz="3100" dirty="0">
                <a:latin typeface="Times New Roman" pitchFamily="18" charset="0"/>
                <a:cs typeface="Times New Roman" pitchFamily="18" charset="0"/>
              </a:rPr>
              <a:t>every 4 hours by testing</a:t>
            </a:r>
            <a:r>
              <a:rPr lang="en-GB" sz="3100" dirty="0">
                <a:solidFill>
                  <a:schemeClr val="accent2"/>
                </a:solidFill>
                <a:latin typeface="Times New Roman" pitchFamily="18" charset="0"/>
                <a:cs typeface="Times New Roman" pitchFamily="18" charset="0"/>
              </a:rPr>
              <a:t> pupillary reactions, visual acuity, colour vision and light brightness appreciation</a:t>
            </a:r>
          </a:p>
          <a:p>
            <a:pPr>
              <a:buNone/>
            </a:pPr>
            <a:r>
              <a:rPr lang="en-GB" sz="3100" dirty="0">
                <a:latin typeface="Times New Roman" pitchFamily="18" charset="0"/>
                <a:cs typeface="Times New Roman" pitchFamily="18" charset="0"/>
              </a:rPr>
              <a:t>4  </a:t>
            </a:r>
            <a:r>
              <a:rPr lang="en-GB" sz="3100" dirty="0">
                <a:solidFill>
                  <a:srgbClr val="FF0000"/>
                </a:solidFill>
                <a:latin typeface="Times New Roman" pitchFamily="18" charset="0"/>
                <a:cs typeface="Times New Roman" pitchFamily="18" charset="0"/>
              </a:rPr>
              <a:t>Anti inflammatory drugs &amp; analgesics</a:t>
            </a:r>
          </a:p>
          <a:p>
            <a:pPr>
              <a:buNone/>
            </a:pPr>
            <a:r>
              <a:rPr lang="en-GB" sz="3100" dirty="0">
                <a:latin typeface="Times New Roman" pitchFamily="18" charset="0"/>
                <a:cs typeface="Times New Roman" pitchFamily="18" charset="0"/>
              </a:rPr>
              <a:t>5  </a:t>
            </a:r>
            <a:r>
              <a:rPr lang="en-GB" sz="3100" dirty="0">
                <a:solidFill>
                  <a:srgbClr val="FF0000"/>
                </a:solidFill>
                <a:latin typeface="Times New Roman" pitchFamily="18" charset="0"/>
                <a:cs typeface="Times New Roman" pitchFamily="18" charset="0"/>
              </a:rPr>
              <a:t>Nasal decongestants </a:t>
            </a:r>
            <a:r>
              <a:rPr lang="en-GB" sz="3100" dirty="0">
                <a:latin typeface="Times New Roman" pitchFamily="18" charset="0"/>
                <a:cs typeface="Times New Roman" pitchFamily="18" charset="0"/>
              </a:rPr>
              <a:t>– drain the sinuses.</a:t>
            </a:r>
          </a:p>
          <a:p>
            <a:pPr>
              <a:buNone/>
            </a:pPr>
            <a:r>
              <a:rPr lang="en-GB" sz="3100" dirty="0">
                <a:latin typeface="Times New Roman" pitchFamily="18" charset="0"/>
                <a:cs typeface="Times New Roman" pitchFamily="18" charset="0"/>
              </a:rPr>
              <a:t>6  Pt with proptosis require </a:t>
            </a:r>
            <a:r>
              <a:rPr lang="en-GB" sz="3100" dirty="0">
                <a:solidFill>
                  <a:srgbClr val="FF0000"/>
                </a:solidFill>
                <a:latin typeface="Times New Roman" pitchFamily="18" charset="0"/>
                <a:cs typeface="Times New Roman" pitchFamily="18" charset="0"/>
              </a:rPr>
              <a:t>lubrication </a:t>
            </a:r>
            <a:r>
              <a:rPr lang="en-GB" sz="3100" dirty="0">
                <a:latin typeface="Times New Roman" pitchFamily="18" charset="0"/>
                <a:cs typeface="Times New Roman" pitchFamily="18" charset="0"/>
              </a:rPr>
              <a:t>of ocular surface</a:t>
            </a:r>
          </a:p>
          <a:p>
            <a:pPr>
              <a:buNone/>
            </a:pPr>
            <a:endParaRPr lang="en-GB" sz="3100" dirty="0">
              <a:latin typeface="Times New Roman" pitchFamily="18" charset="0"/>
              <a:cs typeface="Times New Roman" pitchFamily="18"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46796"/>
            <a:ext cx="8229600" cy="1066800"/>
          </a:xfrm>
        </p:spPr>
        <p:txBody>
          <a:bodyPr/>
          <a:lstStyle/>
          <a:p>
            <a:r>
              <a:rPr lang="en-GB" b="1" dirty="0">
                <a:latin typeface="Times New Roman" pitchFamily="18" charset="0"/>
                <a:cs typeface="Times New Roman" pitchFamily="18" charset="0"/>
              </a:rPr>
              <a:t>Surgical Management</a:t>
            </a:r>
          </a:p>
        </p:txBody>
      </p:sp>
      <p:sp>
        <p:nvSpPr>
          <p:cNvPr id="3" name="Content Placeholder 2"/>
          <p:cNvSpPr>
            <a:spLocks noGrp="1"/>
          </p:cNvSpPr>
          <p:nvPr>
            <p:ph idx="1"/>
          </p:nvPr>
        </p:nvSpPr>
        <p:spPr>
          <a:xfrm>
            <a:off x="0" y="1600200"/>
            <a:ext cx="8839200" cy="4525963"/>
          </a:xfrm>
        </p:spPr>
        <p:txBody>
          <a:bodyPr>
            <a:normAutofit/>
          </a:bodyPr>
          <a:lstStyle/>
          <a:p>
            <a:pPr>
              <a:buNone/>
            </a:pPr>
            <a:r>
              <a:rPr lang="en-GB" sz="2400" dirty="0">
                <a:latin typeface="Times New Roman" pitchFamily="18" charset="0"/>
                <a:cs typeface="Times New Roman" pitchFamily="18" charset="0"/>
              </a:rPr>
              <a:t>Surgical intervention in which the infected sinuses and orbital </a:t>
            </a:r>
          </a:p>
          <a:p>
            <a:pPr>
              <a:buNone/>
            </a:pPr>
            <a:r>
              <a:rPr lang="en-GB" sz="2400" dirty="0">
                <a:latin typeface="Times New Roman" pitchFamily="18" charset="0"/>
                <a:cs typeface="Times New Roman" pitchFamily="18" charset="0"/>
              </a:rPr>
              <a:t>collections are drained should be considered in the following circumstances:</a:t>
            </a:r>
          </a:p>
          <a:p>
            <a:pPr>
              <a:buFont typeface="Wingdings" pitchFamily="2" charset="2"/>
              <a:buChar char="q"/>
            </a:pPr>
            <a:r>
              <a:rPr lang="en-GB" sz="2400" dirty="0">
                <a:solidFill>
                  <a:srgbClr val="C00000"/>
                </a:solidFill>
                <a:latin typeface="Times New Roman" pitchFamily="18" charset="0"/>
                <a:cs typeface="Times New Roman" pitchFamily="18" charset="0"/>
              </a:rPr>
              <a:t> Lack of response to antibiotics.</a:t>
            </a:r>
          </a:p>
          <a:p>
            <a:pPr>
              <a:buFont typeface="Wingdings" pitchFamily="2" charset="2"/>
              <a:buChar char="q"/>
            </a:pPr>
            <a:r>
              <a:rPr lang="en-GB" sz="2400" dirty="0">
                <a:solidFill>
                  <a:srgbClr val="C00000"/>
                </a:solidFill>
                <a:latin typeface="Times New Roman" pitchFamily="18" charset="0"/>
                <a:cs typeface="Times New Roman" pitchFamily="18" charset="0"/>
              </a:rPr>
              <a:t> Subperiosteal or intracranial abscess.</a:t>
            </a:r>
          </a:p>
          <a:p>
            <a:pPr>
              <a:buFont typeface="Wingdings" pitchFamily="2" charset="2"/>
              <a:buChar char="q"/>
            </a:pPr>
            <a:r>
              <a:rPr lang="en-GB" sz="2400" dirty="0">
                <a:solidFill>
                  <a:srgbClr val="C00000"/>
                </a:solidFill>
                <a:latin typeface="Times New Roman" pitchFamily="18" charset="0"/>
                <a:cs typeface="Times New Roman" pitchFamily="18" charset="0"/>
              </a:rPr>
              <a:t> Atypical picture, which may merit a biopsy</a:t>
            </a:r>
          </a:p>
          <a:p>
            <a:pPr>
              <a:buFont typeface="Wingdings" pitchFamily="2" charset="2"/>
              <a:buChar char="q"/>
            </a:pPr>
            <a:r>
              <a:rPr lang="en-GB" sz="2400" dirty="0">
                <a:solidFill>
                  <a:srgbClr val="C00000"/>
                </a:solidFill>
                <a:latin typeface="Times New Roman" pitchFamily="18" charset="0"/>
                <a:cs typeface="Times New Roman" pitchFamily="18" charset="0"/>
              </a:rPr>
              <a:t> Progression of visual loss</a:t>
            </a:r>
          </a:p>
          <a:p>
            <a:pPr>
              <a:buNone/>
            </a:pPr>
            <a:endParaRPr lang="en-GB"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67646" y="1210816"/>
            <a:ext cx="4643846" cy="1524000"/>
          </a:xfrm>
        </p:spPr>
        <p:txBody>
          <a:bodyPr>
            <a:noAutofit/>
          </a:bodyPr>
          <a:lstStyle/>
          <a:p>
            <a:r>
              <a:rPr lang="en-US" b="1" dirty="0">
                <a:latin typeface="Times New Roman" pitchFamily="18" charset="0"/>
                <a:cs typeface="Times New Roman" pitchFamily="18" charset="0"/>
              </a:rPr>
              <a:t>Cavernous sinus Anatomy</a:t>
            </a:r>
            <a:endParaRPr lang="en-US" dirty="0">
              <a:latin typeface="Times New Roman" pitchFamily="18" charset="0"/>
              <a:cs typeface="Times New Roman" pitchFamily="18" charset="0"/>
            </a:endParaRPr>
          </a:p>
        </p:txBody>
      </p:sp>
      <p:sp>
        <p:nvSpPr>
          <p:cNvPr id="5" name="Content Placeholder 4"/>
          <p:cNvSpPr>
            <a:spLocks noGrp="1"/>
          </p:cNvSpPr>
          <p:nvPr>
            <p:ph idx="1"/>
          </p:nvPr>
        </p:nvSpPr>
        <p:spPr>
          <a:xfrm>
            <a:off x="-4354" y="3717032"/>
            <a:ext cx="9144000" cy="4449763"/>
          </a:xfrm>
        </p:spPr>
        <p:txBody>
          <a:bodyPr>
            <a:normAutofit/>
          </a:bodyPr>
          <a:lstStyle/>
          <a:p>
            <a:r>
              <a:rPr lang="en-US" sz="2400" dirty="0">
                <a:latin typeface="Times New Roman" pitchFamily="18" charset="0"/>
                <a:cs typeface="Times New Roman" pitchFamily="18" charset="0"/>
              </a:rPr>
              <a:t>Large venous space situated in the</a:t>
            </a:r>
            <a:r>
              <a:rPr lang="en-US" sz="2400" dirty="0">
                <a:solidFill>
                  <a:srgbClr val="C00000"/>
                </a:solidFill>
                <a:latin typeface="Times New Roman" pitchFamily="18" charset="0"/>
                <a:cs typeface="Times New Roman" pitchFamily="18" charset="0"/>
              </a:rPr>
              <a:t> middle cranial fossa</a:t>
            </a:r>
            <a:r>
              <a:rPr lang="en-US" sz="2400" dirty="0">
                <a:latin typeface="Times New Roman" pitchFamily="18" charset="0"/>
                <a:cs typeface="Times New Roman" pitchFamily="18" charset="0"/>
              </a:rPr>
              <a:t>, on either side of body of the </a:t>
            </a:r>
            <a:r>
              <a:rPr lang="en-US" sz="2400" dirty="0">
                <a:solidFill>
                  <a:srgbClr val="C00000"/>
                </a:solidFill>
                <a:latin typeface="Times New Roman" pitchFamily="18" charset="0"/>
                <a:cs typeface="Times New Roman" pitchFamily="18" charset="0"/>
              </a:rPr>
              <a:t>sphenoid bone</a:t>
            </a:r>
            <a:r>
              <a:rPr lang="en-US" sz="2400" dirty="0">
                <a:latin typeface="Times New Roman" pitchFamily="18" charset="0"/>
                <a:cs typeface="Times New Roman" pitchFamily="18" charset="0"/>
              </a:rPr>
              <a:t>. </a:t>
            </a:r>
          </a:p>
          <a:p>
            <a:pPr>
              <a:buNone/>
            </a:pPr>
            <a:endParaRPr lang="en-US" sz="2400" dirty="0">
              <a:latin typeface="Times New Roman" pitchFamily="18" charset="0"/>
              <a:cs typeface="Times New Roman" pitchFamily="18" charset="0"/>
            </a:endParaRPr>
          </a:p>
          <a:p>
            <a:r>
              <a:rPr lang="en-US" altLang="zh-CN" sz="2400" dirty="0">
                <a:latin typeface="Times New Roman" pitchFamily="18" charset="0"/>
                <a:cs typeface="Times New Roman" pitchFamily="18" charset="0"/>
              </a:rPr>
              <a:t>Each sinus is about </a:t>
            </a:r>
            <a:r>
              <a:rPr lang="en-US" altLang="zh-CN" sz="2400" dirty="0">
                <a:solidFill>
                  <a:srgbClr val="C00000"/>
                </a:solidFill>
                <a:latin typeface="Times New Roman" pitchFamily="18" charset="0"/>
                <a:cs typeface="Times New Roman" pitchFamily="18" charset="0"/>
              </a:rPr>
              <a:t>2 cm long and 1 cm wide.</a:t>
            </a:r>
          </a:p>
          <a:p>
            <a:pPr>
              <a:buNone/>
            </a:pPr>
            <a:endParaRPr lang="en-US" altLang="zh-CN"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Interior is divided into a number of spaces by</a:t>
            </a:r>
            <a:r>
              <a:rPr lang="en-US" sz="2400" dirty="0">
                <a:solidFill>
                  <a:srgbClr val="C00000"/>
                </a:solidFill>
                <a:latin typeface="Times New Roman" pitchFamily="18" charset="0"/>
                <a:cs typeface="Times New Roman" pitchFamily="18" charset="0"/>
              </a:rPr>
              <a:t> trabeculae</a:t>
            </a:r>
            <a:r>
              <a:rPr lang="en-US" sz="2800" dirty="0">
                <a:solidFill>
                  <a:srgbClr val="C00000"/>
                </a:solidFill>
                <a:cs typeface="Times New Roman" pitchFamily="18" charset="0"/>
              </a:rPr>
              <a:t>.</a:t>
            </a:r>
          </a:p>
          <a:p>
            <a:endParaRPr lang="en-US"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4098" name="Picture 2" descr="C:\Users\akshay\Desktop\download (3).jpg"/>
          <p:cNvPicPr>
            <a:picLocks noChangeAspect="1" noChangeArrowheads="1"/>
          </p:cNvPicPr>
          <p:nvPr/>
        </p:nvPicPr>
        <p:blipFill>
          <a:blip r:embed="rId2"/>
          <a:srcRect/>
          <a:stretch>
            <a:fillRect/>
          </a:stretch>
        </p:blipFill>
        <p:spPr bwMode="auto">
          <a:xfrm>
            <a:off x="-37745" y="533400"/>
            <a:ext cx="4495800" cy="2743200"/>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8464"/>
            <a:ext cx="8229600" cy="1066800"/>
          </a:xfrm>
        </p:spPr>
        <p:txBody>
          <a:bodyPr>
            <a:noAutofit/>
          </a:bodyPr>
          <a:lstStyle/>
          <a:p>
            <a:br>
              <a:rPr lang="en-US" sz="3200" b="1" dirty="0">
                <a:latin typeface="Times New Roman" pitchFamily="18" charset="0"/>
                <a:cs typeface="Times New Roman" pitchFamily="18" charset="0"/>
              </a:rPr>
            </a:br>
            <a:r>
              <a:rPr lang="en-US" b="1" dirty="0">
                <a:latin typeface="Times New Roman" pitchFamily="18" charset="0"/>
                <a:cs typeface="Times New Roman" pitchFamily="18" charset="0"/>
              </a:rPr>
              <a:t>Cavernous sinus Anatomy</a:t>
            </a:r>
            <a:br>
              <a:rPr lang="en-US" b="1" dirty="0">
                <a:latin typeface="Times New Roman" pitchFamily="18" charset="0"/>
                <a:cs typeface="Times New Roman" pitchFamily="18" charset="0"/>
              </a:rPr>
            </a:br>
            <a:r>
              <a:rPr lang="en-US" dirty="0">
                <a:latin typeface="Times New Roman" pitchFamily="18" charset="0"/>
                <a:cs typeface="Times New Roman" pitchFamily="18" charset="0"/>
              </a:rPr>
              <a:t>Boundries</a:t>
            </a:r>
            <a:br>
              <a:rPr lang="en-US" dirty="0">
                <a:cs typeface="Times New Roman" pitchFamily="18" charset="0"/>
              </a:rPr>
            </a:br>
            <a:endParaRPr lang="en-US" dirty="0">
              <a:cs typeface="Times New Roman" pitchFamily="18" charset="0"/>
            </a:endParaRPr>
          </a:p>
        </p:txBody>
      </p:sp>
      <p:sp>
        <p:nvSpPr>
          <p:cNvPr id="3" name="Content Placeholder 2"/>
          <p:cNvSpPr>
            <a:spLocks noGrp="1"/>
          </p:cNvSpPr>
          <p:nvPr>
            <p:ph sz="half" idx="1"/>
          </p:nvPr>
        </p:nvSpPr>
        <p:spPr>
          <a:xfrm>
            <a:off x="0" y="1793295"/>
            <a:ext cx="4648200" cy="4191000"/>
          </a:xfrm>
        </p:spPr>
        <p:txBody>
          <a:bodyPr>
            <a:normAutofit fontScale="25000" lnSpcReduction="20000"/>
          </a:bodyPr>
          <a:lstStyle/>
          <a:p>
            <a:pPr>
              <a:lnSpc>
                <a:spcPct val="120000"/>
              </a:lnSpc>
            </a:pPr>
            <a:r>
              <a:rPr lang="en-US" sz="8800" b="1" dirty="0">
                <a:solidFill>
                  <a:srgbClr val="0070C0"/>
                </a:solidFill>
                <a:latin typeface="Times New Roman" pitchFamily="18" charset="0"/>
                <a:cs typeface="Times New Roman" pitchFamily="18" charset="0"/>
              </a:rPr>
              <a:t>Anterior</a:t>
            </a:r>
            <a:r>
              <a:rPr lang="en-US" sz="8800" b="1" dirty="0">
                <a:latin typeface="Times New Roman" pitchFamily="18" charset="0"/>
                <a:cs typeface="Times New Roman" pitchFamily="18" charset="0"/>
              </a:rPr>
              <a:t> - </a:t>
            </a:r>
            <a:r>
              <a:rPr lang="en-US" sz="8800" dirty="0">
                <a:latin typeface="Times New Roman" pitchFamily="18" charset="0"/>
                <a:cs typeface="Times New Roman" pitchFamily="18" charset="0"/>
              </a:rPr>
              <a:t>superior orbital fissure and the apex of the orbit.</a:t>
            </a:r>
          </a:p>
          <a:p>
            <a:pPr>
              <a:lnSpc>
                <a:spcPct val="120000"/>
              </a:lnSpc>
            </a:pPr>
            <a:r>
              <a:rPr lang="en-US" sz="8800" b="1" dirty="0">
                <a:solidFill>
                  <a:srgbClr val="0070C0"/>
                </a:solidFill>
                <a:latin typeface="Times New Roman" pitchFamily="18" charset="0"/>
                <a:cs typeface="Times New Roman" pitchFamily="18" charset="0"/>
              </a:rPr>
              <a:t>Posterior</a:t>
            </a:r>
            <a:r>
              <a:rPr lang="en-US" sz="8800" b="1" dirty="0">
                <a:latin typeface="Times New Roman" pitchFamily="18" charset="0"/>
                <a:cs typeface="Times New Roman" pitchFamily="18" charset="0"/>
              </a:rPr>
              <a:t> - </a:t>
            </a:r>
            <a:r>
              <a:rPr lang="en-US" sz="8800" dirty="0">
                <a:latin typeface="Times New Roman" pitchFamily="18" charset="0"/>
                <a:cs typeface="Times New Roman" pitchFamily="18" charset="0"/>
              </a:rPr>
              <a:t>apex of petrous temporal bone and crus cerebri of midbrain.</a:t>
            </a:r>
          </a:p>
          <a:p>
            <a:pPr>
              <a:lnSpc>
                <a:spcPct val="120000"/>
              </a:lnSpc>
            </a:pPr>
            <a:r>
              <a:rPr lang="en-US" sz="8800" b="1" dirty="0">
                <a:solidFill>
                  <a:srgbClr val="0070C0"/>
                </a:solidFill>
                <a:latin typeface="Times New Roman" pitchFamily="18" charset="0"/>
                <a:cs typeface="Times New Roman" pitchFamily="18" charset="0"/>
              </a:rPr>
              <a:t>Medial</a:t>
            </a:r>
            <a:r>
              <a:rPr lang="en-US" sz="8800" b="1" dirty="0">
                <a:latin typeface="Times New Roman" pitchFamily="18" charset="0"/>
                <a:cs typeface="Times New Roman" pitchFamily="18" charset="0"/>
              </a:rPr>
              <a:t> –  </a:t>
            </a:r>
            <a:r>
              <a:rPr lang="en-US" sz="8800" dirty="0">
                <a:latin typeface="Times New Roman" pitchFamily="18" charset="0"/>
                <a:cs typeface="Times New Roman" pitchFamily="18" charset="0"/>
              </a:rPr>
              <a:t>Hypophysis cerebri and sphenoidal air sinus.</a:t>
            </a:r>
          </a:p>
          <a:p>
            <a:pPr>
              <a:lnSpc>
                <a:spcPct val="120000"/>
              </a:lnSpc>
            </a:pPr>
            <a:r>
              <a:rPr lang="en-US" sz="8800" b="1" dirty="0">
                <a:solidFill>
                  <a:srgbClr val="0070C0"/>
                </a:solidFill>
                <a:latin typeface="Times New Roman" pitchFamily="18" charset="0"/>
                <a:cs typeface="Times New Roman" pitchFamily="18" charset="0"/>
              </a:rPr>
              <a:t>Lateral</a:t>
            </a:r>
            <a:r>
              <a:rPr lang="en-US" sz="8800" dirty="0">
                <a:latin typeface="Times New Roman" pitchFamily="18" charset="0"/>
                <a:cs typeface="Times New Roman" pitchFamily="18" charset="0"/>
              </a:rPr>
              <a:t> – temporal lobe and uncus.</a:t>
            </a:r>
          </a:p>
          <a:p>
            <a:pPr>
              <a:lnSpc>
                <a:spcPct val="120000"/>
              </a:lnSpc>
            </a:pPr>
            <a:r>
              <a:rPr lang="en-US" sz="8800" b="1" dirty="0">
                <a:solidFill>
                  <a:srgbClr val="0070C0"/>
                </a:solidFill>
                <a:latin typeface="Times New Roman" pitchFamily="18" charset="0"/>
                <a:cs typeface="Times New Roman" pitchFamily="18" charset="0"/>
              </a:rPr>
              <a:t>Superior</a:t>
            </a:r>
            <a:r>
              <a:rPr lang="en-US" sz="8800" dirty="0">
                <a:solidFill>
                  <a:srgbClr val="0070C0"/>
                </a:solidFill>
                <a:latin typeface="Times New Roman" pitchFamily="18" charset="0"/>
                <a:cs typeface="Times New Roman" pitchFamily="18" charset="0"/>
              </a:rPr>
              <a:t> </a:t>
            </a:r>
            <a:r>
              <a:rPr lang="en-US" sz="8800" dirty="0">
                <a:latin typeface="Times New Roman" pitchFamily="18" charset="0"/>
                <a:cs typeface="Times New Roman" pitchFamily="18" charset="0"/>
              </a:rPr>
              <a:t>– optic tract, internal carotid artry and ant perforated substance.</a:t>
            </a:r>
          </a:p>
          <a:p>
            <a:pPr>
              <a:lnSpc>
                <a:spcPct val="120000"/>
              </a:lnSpc>
            </a:pPr>
            <a:r>
              <a:rPr lang="en-US" sz="8800" b="1" dirty="0">
                <a:solidFill>
                  <a:srgbClr val="0070C0"/>
                </a:solidFill>
                <a:latin typeface="Times New Roman" pitchFamily="18" charset="0"/>
                <a:cs typeface="Times New Roman" pitchFamily="18" charset="0"/>
              </a:rPr>
              <a:t>Inferior</a:t>
            </a:r>
            <a:r>
              <a:rPr lang="en-US" sz="8800" dirty="0">
                <a:latin typeface="Times New Roman" pitchFamily="18" charset="0"/>
                <a:cs typeface="Times New Roman" pitchFamily="18" charset="0"/>
              </a:rPr>
              <a:t> – foramen lacerum, junction of body and greater wing of sphenoid</a:t>
            </a:r>
            <a:r>
              <a:rPr lang="en-US" sz="8800" dirty="0">
                <a:cs typeface="Times New Roman" pitchFamily="18" charset="0"/>
              </a:rPr>
              <a:t>.  </a:t>
            </a:r>
          </a:p>
          <a:p>
            <a:pPr>
              <a:lnSpc>
                <a:spcPct val="120000"/>
              </a:lnSpc>
            </a:pPr>
            <a:endParaRPr lang="en-US" sz="3400" dirty="0">
              <a:cs typeface="Times New Roman" pitchFamily="18" charset="0"/>
            </a:endParaRPr>
          </a:p>
          <a:p>
            <a:pPr>
              <a:lnSpc>
                <a:spcPct val="120000"/>
              </a:lnSpc>
            </a:pPr>
            <a:endParaRPr lang="en-US" dirty="0">
              <a:latin typeface="Times New Roman" pitchFamily="18" charset="0"/>
              <a:cs typeface="Times New Roman" pitchFamily="18" charset="0"/>
            </a:endParaRPr>
          </a:p>
          <a:p>
            <a:pPr>
              <a:lnSpc>
                <a:spcPct val="120000"/>
              </a:lnSpc>
              <a:buNone/>
            </a:pPr>
            <a:endParaRPr lang="en-US" dirty="0">
              <a:latin typeface="Times New Roman" pitchFamily="18" charset="0"/>
              <a:cs typeface="Times New Roman" pitchFamily="18" charset="0"/>
            </a:endParaRPr>
          </a:p>
        </p:txBody>
      </p:sp>
      <p:pic>
        <p:nvPicPr>
          <p:cNvPr id="5" name="Picture 2" descr="C:\Users\intel pc\Downloads\6055-150x150.jpg"/>
          <p:cNvPicPr>
            <a:picLocks noGrp="1" noChangeAspect="1" noChangeArrowheads="1"/>
          </p:cNvPicPr>
          <p:nvPr>
            <p:ph sz="half" idx="2"/>
          </p:nvPr>
        </p:nvPicPr>
        <p:blipFill>
          <a:blip r:embed="rId2"/>
          <a:srcRect/>
          <a:stretch>
            <a:fillRect/>
          </a:stretch>
        </p:blipFill>
        <p:spPr>
          <a:xfrm>
            <a:off x="4724400" y="1447800"/>
            <a:ext cx="4419600" cy="4800600"/>
          </a:xfr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pPr algn="ctr" eaLnBrk="1" fontAlgn="auto" hangingPunct="1">
              <a:spcAft>
                <a:spcPts val="0"/>
              </a:spcAft>
              <a:defRPr/>
            </a:pPr>
            <a:br>
              <a:rPr lang="en-US" dirty="0">
                <a:latin typeface="Times New Roman" pitchFamily="18" charset="0"/>
                <a:cs typeface="Times New Roman" pitchFamily="18" charset="0"/>
              </a:rPr>
            </a:br>
            <a:r>
              <a:rPr lang="en-US" sz="4900" b="1" dirty="0">
                <a:latin typeface="Times New Roman" pitchFamily="18" charset="0"/>
                <a:cs typeface="Times New Roman" pitchFamily="18" charset="0"/>
              </a:rPr>
              <a:t>Contents</a:t>
            </a:r>
            <a:br>
              <a:rPr lang="en-US" b="1" dirty="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14339" name="Content Placeholder 2"/>
          <p:cNvSpPr>
            <a:spLocks noGrp="1"/>
          </p:cNvSpPr>
          <p:nvPr>
            <p:ph sz="half" idx="1"/>
          </p:nvPr>
        </p:nvSpPr>
        <p:spPr>
          <a:xfrm>
            <a:off x="-152400" y="1295400"/>
            <a:ext cx="4876800" cy="4876800"/>
          </a:xfrm>
        </p:spPr>
        <p:txBody>
          <a:bodyPr>
            <a:normAutofit fontScale="25000" lnSpcReduction="20000"/>
          </a:bodyPr>
          <a:lstStyle/>
          <a:p>
            <a:pPr eaLnBrk="1" hangingPunct="1">
              <a:lnSpc>
                <a:spcPct val="150000"/>
              </a:lnSpc>
              <a:buNone/>
            </a:pPr>
            <a:r>
              <a:rPr lang="en-US" sz="9600" b="1" dirty="0">
                <a:latin typeface="Times New Roman" pitchFamily="18" charset="0"/>
                <a:cs typeface="Times New Roman" pitchFamily="18" charset="0"/>
              </a:rPr>
              <a:t>    Superior to inferior </a:t>
            </a:r>
            <a:r>
              <a:rPr lang="en-US" sz="9600" dirty="0">
                <a:latin typeface="Times New Roman" pitchFamily="18" charset="0"/>
                <a:cs typeface="Times New Roman" pitchFamily="18" charset="0"/>
              </a:rPr>
              <a:t>(</a:t>
            </a:r>
            <a:r>
              <a:rPr lang="en-US" sz="9600" b="1" dirty="0">
                <a:latin typeface="Times New Roman" pitchFamily="18" charset="0"/>
                <a:cs typeface="Times New Roman" pitchFamily="18" charset="0"/>
              </a:rPr>
              <a:t>within the lateral wall of the sinus)</a:t>
            </a:r>
          </a:p>
          <a:p>
            <a:pPr lvl="1" eaLnBrk="1" hangingPunct="1">
              <a:lnSpc>
                <a:spcPct val="150000"/>
              </a:lnSpc>
            </a:pPr>
            <a:r>
              <a:rPr lang="en-US" sz="9600" dirty="0">
                <a:solidFill>
                  <a:srgbClr val="FF0000"/>
                </a:solidFill>
                <a:latin typeface="Times New Roman" pitchFamily="18" charset="0"/>
                <a:cs typeface="Times New Roman" pitchFamily="18" charset="0"/>
              </a:rPr>
              <a:t>Oculomotor nerve </a:t>
            </a:r>
            <a:r>
              <a:rPr lang="en-US" sz="9600" dirty="0">
                <a:latin typeface="Times New Roman" pitchFamily="18" charset="0"/>
                <a:cs typeface="Times New Roman" pitchFamily="18" charset="0"/>
              </a:rPr>
              <a:t>(CN III)</a:t>
            </a:r>
          </a:p>
          <a:p>
            <a:pPr lvl="1" eaLnBrk="1" hangingPunct="1">
              <a:lnSpc>
                <a:spcPct val="150000"/>
              </a:lnSpc>
            </a:pPr>
            <a:r>
              <a:rPr lang="en-US" sz="9600" dirty="0">
                <a:solidFill>
                  <a:srgbClr val="FF0000"/>
                </a:solidFill>
                <a:latin typeface="Times New Roman" pitchFamily="18" charset="0"/>
                <a:cs typeface="Times New Roman" pitchFamily="18" charset="0"/>
              </a:rPr>
              <a:t>Trochlear nerve</a:t>
            </a:r>
            <a:r>
              <a:rPr lang="en-US" sz="9600" dirty="0">
                <a:latin typeface="Times New Roman" pitchFamily="18" charset="0"/>
                <a:cs typeface="Times New Roman" pitchFamily="18" charset="0"/>
              </a:rPr>
              <a:t> (CN IV)</a:t>
            </a:r>
          </a:p>
          <a:p>
            <a:pPr lvl="1" eaLnBrk="1" hangingPunct="1">
              <a:lnSpc>
                <a:spcPct val="150000"/>
              </a:lnSpc>
            </a:pPr>
            <a:r>
              <a:rPr lang="en-US" sz="9600" dirty="0">
                <a:solidFill>
                  <a:srgbClr val="FF0000"/>
                </a:solidFill>
                <a:latin typeface="Times New Roman" pitchFamily="18" charset="0"/>
                <a:cs typeface="Times New Roman" pitchFamily="18" charset="0"/>
              </a:rPr>
              <a:t>Ophthalmic nerve</a:t>
            </a:r>
            <a:r>
              <a:rPr lang="en-US" sz="9600" dirty="0">
                <a:latin typeface="Times New Roman" pitchFamily="18" charset="0"/>
                <a:cs typeface="Times New Roman" pitchFamily="18" charset="0"/>
              </a:rPr>
              <a:t>, the V</a:t>
            </a:r>
            <a:r>
              <a:rPr lang="en-US" sz="9600" baseline="-25000" dirty="0">
                <a:latin typeface="Times New Roman" pitchFamily="18" charset="0"/>
                <a:cs typeface="Times New Roman" pitchFamily="18" charset="0"/>
              </a:rPr>
              <a:t>1</a:t>
            </a:r>
            <a:r>
              <a:rPr lang="en-US" sz="9600" dirty="0">
                <a:latin typeface="Times New Roman" pitchFamily="18" charset="0"/>
                <a:cs typeface="Times New Roman" pitchFamily="18" charset="0"/>
              </a:rPr>
              <a:t> branch of the trigeminal nerve (CN V)</a:t>
            </a:r>
          </a:p>
          <a:p>
            <a:pPr lvl="1" eaLnBrk="1" hangingPunct="1">
              <a:lnSpc>
                <a:spcPct val="150000"/>
              </a:lnSpc>
            </a:pPr>
            <a:r>
              <a:rPr lang="en-US" sz="9600" dirty="0">
                <a:solidFill>
                  <a:srgbClr val="FF0000"/>
                </a:solidFill>
                <a:latin typeface="Times New Roman" pitchFamily="18" charset="0"/>
                <a:cs typeface="Times New Roman" pitchFamily="18" charset="0"/>
              </a:rPr>
              <a:t>Maxillary nerve</a:t>
            </a:r>
            <a:r>
              <a:rPr lang="en-US" sz="9600" dirty="0">
                <a:latin typeface="Times New Roman" pitchFamily="18" charset="0"/>
                <a:cs typeface="Times New Roman" pitchFamily="18" charset="0"/>
              </a:rPr>
              <a:t>, the V</a:t>
            </a:r>
            <a:r>
              <a:rPr lang="en-US" sz="9600" baseline="-25000" dirty="0">
                <a:latin typeface="Times New Roman" pitchFamily="18" charset="0"/>
                <a:cs typeface="Times New Roman" pitchFamily="18" charset="0"/>
              </a:rPr>
              <a:t>2</a:t>
            </a:r>
            <a:r>
              <a:rPr lang="en-US" sz="9600" dirty="0">
                <a:latin typeface="Times New Roman" pitchFamily="18" charset="0"/>
                <a:cs typeface="Times New Roman" pitchFamily="18" charset="0"/>
              </a:rPr>
              <a:t> branch of CN V</a:t>
            </a:r>
          </a:p>
          <a:p>
            <a:pPr lvl="1" eaLnBrk="1" hangingPunct="1">
              <a:lnSpc>
                <a:spcPct val="150000"/>
              </a:lnSpc>
            </a:pPr>
            <a:r>
              <a:rPr lang="en-US" sz="9600" dirty="0">
                <a:solidFill>
                  <a:srgbClr val="FF0000"/>
                </a:solidFill>
                <a:latin typeface="Times New Roman" pitchFamily="18" charset="0"/>
                <a:cs typeface="Times New Roman" pitchFamily="18" charset="0"/>
              </a:rPr>
              <a:t>Trigeminal ganglion</a:t>
            </a:r>
          </a:p>
          <a:p>
            <a:pPr eaLnBrk="1" hangingPunct="1">
              <a:lnSpc>
                <a:spcPct val="150000"/>
              </a:lnSpc>
              <a:buFont typeface="Wingdings 2" pitchFamily="18" charset="2"/>
              <a:buNone/>
            </a:pPr>
            <a:endParaRPr lang="en-US" sz="2400" dirty="0">
              <a:latin typeface="Times New Roman" pitchFamily="18" charset="0"/>
              <a:cs typeface="Times New Roman" pitchFamily="18" charset="0"/>
            </a:endParaRPr>
          </a:p>
          <a:p>
            <a:pPr eaLnBrk="1" hangingPunct="1">
              <a:lnSpc>
                <a:spcPct val="150000"/>
              </a:lnSpc>
              <a:buFont typeface="Wingdings 2" pitchFamily="18" charset="2"/>
              <a:buNone/>
            </a:pPr>
            <a:endParaRPr lang="en-US" sz="2000" dirty="0">
              <a:latin typeface="Times New Roman" pitchFamily="18" charset="0"/>
              <a:cs typeface="Times New Roman" pitchFamily="18" charset="0"/>
            </a:endParaRPr>
          </a:p>
        </p:txBody>
      </p:sp>
      <p:pic>
        <p:nvPicPr>
          <p:cNvPr id="14340" name="Picture 2" descr="C:\Users\intel pc\Downloads\cavernous_sinus.png"/>
          <p:cNvPicPr>
            <a:picLocks noGrp="1" noChangeAspect="1" noChangeArrowheads="1"/>
          </p:cNvPicPr>
          <p:nvPr>
            <p:ph sz="half" idx="2"/>
          </p:nvPr>
        </p:nvPicPr>
        <p:blipFill>
          <a:blip r:embed="rId2"/>
          <a:stretch>
            <a:fillRect/>
          </a:stretch>
        </p:blipFill>
        <p:spPr>
          <a:xfrm>
            <a:off x="4572000" y="990600"/>
            <a:ext cx="4572000" cy="5867400"/>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6705600" cy="1020762"/>
          </a:xfrm>
        </p:spPr>
        <p:txBody>
          <a:bodyPr/>
          <a:lstStyle/>
          <a:p>
            <a:pPr algn="ctr" eaLnBrk="1" fontAlgn="auto" hangingPunct="1">
              <a:spcAft>
                <a:spcPts val="0"/>
              </a:spcAft>
              <a:defRPr/>
            </a:pPr>
            <a:r>
              <a:rPr lang="en-US" b="1" dirty="0">
                <a:latin typeface="Times New Roman" pitchFamily="18" charset="0"/>
                <a:cs typeface="Times New Roman" pitchFamily="18" charset="0"/>
              </a:rPr>
              <a:t>Contents</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0" y="1600200"/>
            <a:ext cx="4648200" cy="4525963"/>
          </a:xfrm>
        </p:spPr>
        <p:txBody>
          <a:bodyPr>
            <a:normAutofit/>
          </a:bodyPr>
          <a:lstStyle/>
          <a:p>
            <a:pPr>
              <a:lnSpc>
                <a:spcPct val="150000"/>
              </a:lnSpc>
              <a:buNone/>
              <a:defRPr/>
            </a:pPr>
            <a:r>
              <a:rPr lang="en-US" sz="2400" dirty="0">
                <a:latin typeface="Times New Roman" pitchFamily="18" charset="0"/>
                <a:cs typeface="Times New Roman" pitchFamily="18" charset="0"/>
              </a:rPr>
              <a:t>    Structures through the centre of the sinus are the</a:t>
            </a:r>
            <a:r>
              <a:rPr lang="en-US" sz="2400" dirty="0">
                <a:solidFill>
                  <a:srgbClr val="FF0000"/>
                </a:solidFill>
                <a:latin typeface="Times New Roman" pitchFamily="18" charset="0"/>
                <a:cs typeface="Times New Roman" pitchFamily="18" charset="0"/>
              </a:rPr>
              <a:t>  internal carotid artery </a:t>
            </a:r>
            <a:r>
              <a:rPr lang="en-US" sz="2400" dirty="0">
                <a:latin typeface="Times New Roman" pitchFamily="18" charset="0"/>
                <a:cs typeface="Times New Roman" pitchFamily="18" charset="0"/>
              </a:rPr>
              <a:t>with the sympathetic plexus around it and the</a:t>
            </a:r>
            <a:r>
              <a:rPr lang="en-US" sz="2400" dirty="0">
                <a:solidFill>
                  <a:srgbClr val="FF0000"/>
                </a:solidFill>
                <a:latin typeface="Times New Roman" pitchFamily="18" charset="0"/>
                <a:cs typeface="Times New Roman" pitchFamily="18" charset="0"/>
              </a:rPr>
              <a:t> Abducens nerve</a:t>
            </a:r>
            <a:r>
              <a:rPr lang="en-US" sz="2400" dirty="0">
                <a:latin typeface="Times New Roman" pitchFamily="18" charset="0"/>
                <a:cs typeface="Times New Roman" pitchFamily="18" charset="0"/>
              </a:rPr>
              <a:t> (CN VI) which runs  inferolateral to the </a:t>
            </a:r>
            <a:r>
              <a:rPr lang="en-US" sz="2400" dirty="0">
                <a:solidFill>
                  <a:srgbClr val="FF0000"/>
                </a:solidFill>
                <a:latin typeface="Times New Roman" pitchFamily="18" charset="0"/>
                <a:cs typeface="Times New Roman" pitchFamily="18" charset="0"/>
              </a:rPr>
              <a:t>internal carotid artery</a:t>
            </a:r>
            <a:r>
              <a:rPr lang="en-US" sz="2400" dirty="0">
                <a:latin typeface="Times New Roman" pitchFamily="18" charset="0"/>
                <a:cs typeface="Times New Roman" pitchFamily="18" charset="0"/>
              </a:rPr>
              <a:t> </a:t>
            </a:r>
            <a:endParaRPr lang="en-US" sz="2400" dirty="0">
              <a:solidFill>
                <a:srgbClr val="FF0000"/>
              </a:solidFill>
              <a:latin typeface="Times New Roman" pitchFamily="18" charset="0"/>
              <a:cs typeface="Times New Roman" pitchFamily="18" charset="0"/>
            </a:endParaRPr>
          </a:p>
          <a:p>
            <a:pPr eaLnBrk="1" fontAlgn="auto" hangingPunct="1">
              <a:lnSpc>
                <a:spcPct val="160000"/>
              </a:lnSpc>
              <a:spcAft>
                <a:spcPts val="0"/>
              </a:spcAft>
              <a:buNone/>
              <a:defRPr/>
            </a:pPr>
            <a:endParaRPr lang="en-US" sz="2000" dirty="0">
              <a:latin typeface="Times New Roman" pitchFamily="18" charset="0"/>
              <a:cs typeface="Times New Roman" pitchFamily="18" charset="0"/>
            </a:endParaRPr>
          </a:p>
        </p:txBody>
      </p:sp>
      <p:pic>
        <p:nvPicPr>
          <p:cNvPr id="15364" name="Picture 2" descr="C:\Users\intel pc\Downloads\Cavernous_Sinus_Schematic.jpg"/>
          <p:cNvPicPr>
            <a:picLocks noGrp="1" noChangeAspect="1" noChangeArrowheads="1"/>
          </p:cNvPicPr>
          <p:nvPr>
            <p:ph sz="half" idx="2"/>
          </p:nvPr>
        </p:nvPicPr>
        <p:blipFill>
          <a:blip r:embed="rId2"/>
          <a:stretch>
            <a:fillRect/>
          </a:stretch>
        </p:blipFill>
        <p:spPr>
          <a:xfrm>
            <a:off x="4419600" y="1295400"/>
            <a:ext cx="4724400" cy="4800600"/>
          </a:xfr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GB" b="1" dirty="0">
                <a:latin typeface="Times New Roman" pitchFamily="18" charset="0"/>
                <a:cs typeface="Times New Roman" pitchFamily="18" charset="0"/>
              </a:rPr>
              <a:t>Tributries (from orbit)</a:t>
            </a:r>
          </a:p>
        </p:txBody>
      </p:sp>
      <p:pic>
        <p:nvPicPr>
          <p:cNvPr id="4" name="Content Placeholder 5" descr="img230.jpg"/>
          <p:cNvPicPr>
            <a:picLocks noGrp="1" noChangeAspect="1"/>
          </p:cNvPicPr>
          <p:nvPr>
            <p:ph sz="half" idx="1"/>
          </p:nvPr>
        </p:nvPicPr>
        <p:blipFill>
          <a:blip r:embed="rId2" cstate="print"/>
          <a:stretch>
            <a:fillRect/>
          </a:stretch>
        </p:blipFill>
        <p:spPr bwMode="auto">
          <a:xfrm>
            <a:off x="0" y="1219200"/>
            <a:ext cx="4876800" cy="5638800"/>
          </a:xfrm>
          <a:prstGeom prst="rect">
            <a:avLst/>
          </a:prstGeom>
          <a:noFill/>
          <a:ln w="9525">
            <a:noFill/>
            <a:miter lim="800000"/>
            <a:headEnd/>
            <a:tailEnd/>
          </a:ln>
        </p:spPr>
      </p:pic>
      <p:sp>
        <p:nvSpPr>
          <p:cNvPr id="5" name="Content Placeholder 4"/>
          <p:cNvSpPr>
            <a:spLocks noGrp="1"/>
          </p:cNvSpPr>
          <p:nvPr>
            <p:ph sz="half" idx="2"/>
          </p:nvPr>
        </p:nvSpPr>
        <p:spPr>
          <a:xfrm>
            <a:off x="4876800" y="2971800"/>
            <a:ext cx="4419600" cy="4525963"/>
          </a:xfrm>
        </p:spPr>
        <p:txBody>
          <a:bodyPr>
            <a:normAutofit/>
          </a:bodyPr>
          <a:lstStyle/>
          <a:p>
            <a:r>
              <a:rPr lang="en-GB" sz="2400" dirty="0">
                <a:solidFill>
                  <a:schemeClr val="accent6">
                    <a:lumMod val="50000"/>
                  </a:schemeClr>
                </a:solidFill>
                <a:latin typeface="Times New Roman" pitchFamily="18" charset="0"/>
                <a:cs typeface="Times New Roman" pitchFamily="18" charset="0"/>
              </a:rPr>
              <a:t>Sup ophthalmic vein</a:t>
            </a:r>
          </a:p>
          <a:p>
            <a:r>
              <a:rPr lang="en-GB" sz="2400" dirty="0">
                <a:solidFill>
                  <a:schemeClr val="accent6">
                    <a:lumMod val="50000"/>
                  </a:schemeClr>
                </a:solidFill>
                <a:latin typeface="Times New Roman" pitchFamily="18" charset="0"/>
                <a:cs typeface="Times New Roman" pitchFamily="18" charset="0"/>
              </a:rPr>
              <a:t>Inf ophthalmic vein</a:t>
            </a:r>
          </a:p>
          <a:p>
            <a:r>
              <a:rPr lang="en-GB" sz="2400" dirty="0">
                <a:solidFill>
                  <a:schemeClr val="accent6">
                    <a:lumMod val="50000"/>
                  </a:schemeClr>
                </a:solidFill>
                <a:latin typeface="Times New Roman" pitchFamily="18" charset="0"/>
                <a:cs typeface="Times New Roman" pitchFamily="18" charset="0"/>
              </a:rPr>
              <a:t>Central vein of retina</a:t>
            </a:r>
          </a:p>
          <a:p>
            <a:r>
              <a:rPr lang="en-GB" sz="2400" dirty="0">
                <a:solidFill>
                  <a:schemeClr val="accent6">
                    <a:lumMod val="50000"/>
                  </a:schemeClr>
                </a:solidFill>
                <a:latin typeface="Times New Roman" pitchFamily="18" charset="0"/>
                <a:cs typeface="Times New Roman" pitchFamily="18" charset="0"/>
              </a:rPr>
              <a:t>Medial ophthalmic vein</a:t>
            </a:r>
            <a:r>
              <a:rPr lang="en-GB" dirty="0">
                <a:solidFill>
                  <a:schemeClr val="accent6">
                    <a:lumMod val="50000"/>
                  </a:schemeClr>
                </a:solidFill>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GB" b="1" dirty="0">
                <a:latin typeface="Times New Roman" pitchFamily="18" charset="0"/>
                <a:cs typeface="Times New Roman" pitchFamily="18" charset="0"/>
              </a:rPr>
              <a:t>From brain</a:t>
            </a:r>
            <a:r>
              <a:rPr lang="en-GB" b="1" dirty="0"/>
              <a:t>..</a:t>
            </a:r>
          </a:p>
        </p:txBody>
      </p:sp>
      <p:sp>
        <p:nvSpPr>
          <p:cNvPr id="4" name="Content Placeholder 3"/>
          <p:cNvSpPr>
            <a:spLocks noGrp="1"/>
          </p:cNvSpPr>
          <p:nvPr>
            <p:ph sz="half" idx="2"/>
          </p:nvPr>
        </p:nvSpPr>
        <p:spPr>
          <a:xfrm>
            <a:off x="4724400" y="1828800"/>
            <a:ext cx="4267200" cy="4191000"/>
          </a:xfrm>
        </p:spPr>
        <p:txBody>
          <a:bodyPr/>
          <a:lstStyle/>
          <a:p>
            <a:r>
              <a:rPr lang="en-GB" sz="2400" dirty="0">
                <a:solidFill>
                  <a:schemeClr val="accent6">
                    <a:lumMod val="50000"/>
                  </a:schemeClr>
                </a:solidFill>
                <a:latin typeface="Times New Roman" pitchFamily="18" charset="0"/>
                <a:cs typeface="Times New Roman" pitchFamily="18" charset="0"/>
              </a:rPr>
              <a:t>Superficial middle cerebral vein </a:t>
            </a:r>
          </a:p>
          <a:p>
            <a:r>
              <a:rPr lang="en-GB" sz="2400" dirty="0">
                <a:solidFill>
                  <a:schemeClr val="accent6">
                    <a:lumMod val="50000"/>
                  </a:schemeClr>
                </a:solidFill>
                <a:latin typeface="Times New Roman" pitchFamily="18" charset="0"/>
                <a:cs typeface="Times New Roman" pitchFamily="18" charset="0"/>
              </a:rPr>
              <a:t>Inferior cerebral vein from temporal lobe</a:t>
            </a:r>
            <a:r>
              <a:rPr lang="en-GB" dirty="0"/>
              <a:t>.</a:t>
            </a:r>
          </a:p>
        </p:txBody>
      </p:sp>
      <p:pic>
        <p:nvPicPr>
          <p:cNvPr id="5" name="Content Placeholder 5" descr="img241.jpg"/>
          <p:cNvPicPr>
            <a:picLocks noGrp="1" noChangeAspect="1"/>
          </p:cNvPicPr>
          <p:nvPr>
            <p:ph sz="half" idx="1"/>
          </p:nvPr>
        </p:nvPicPr>
        <p:blipFill>
          <a:blip r:embed="rId2" cstate="print"/>
          <a:srcRect/>
          <a:stretch>
            <a:fillRect/>
          </a:stretch>
        </p:blipFill>
        <p:spPr>
          <a:xfrm>
            <a:off x="0" y="1447800"/>
            <a:ext cx="4800600" cy="5410200"/>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31837"/>
            <a:ext cx="8229600" cy="1066800"/>
          </a:xfrm>
        </p:spPr>
        <p:txBody>
          <a:bodyPr/>
          <a:lstStyle/>
          <a:p>
            <a:r>
              <a:rPr lang="en-GB" b="1" dirty="0">
                <a:latin typeface="Times New Roman" pitchFamily="18" charset="0"/>
                <a:cs typeface="Times New Roman" pitchFamily="18" charset="0"/>
              </a:rPr>
              <a:t>From Meninges</a:t>
            </a:r>
            <a:r>
              <a:rPr lang="en-GB" b="1" dirty="0"/>
              <a:t> </a:t>
            </a:r>
          </a:p>
        </p:txBody>
      </p:sp>
      <p:sp>
        <p:nvSpPr>
          <p:cNvPr id="7" name="Content Placeholder 6"/>
          <p:cNvSpPr>
            <a:spLocks noGrp="1"/>
          </p:cNvSpPr>
          <p:nvPr>
            <p:ph idx="1"/>
          </p:nvPr>
        </p:nvSpPr>
        <p:spPr>
          <a:xfrm>
            <a:off x="0" y="1600200"/>
            <a:ext cx="9144000" cy="4525963"/>
          </a:xfrm>
        </p:spPr>
        <p:txBody>
          <a:bodyPr>
            <a:normAutofit/>
          </a:bodyPr>
          <a:lstStyle/>
          <a:p>
            <a:pPr>
              <a:lnSpc>
                <a:spcPct val="150000"/>
              </a:lnSpc>
            </a:pPr>
            <a:r>
              <a:rPr lang="en-GB" sz="2400" dirty="0">
                <a:solidFill>
                  <a:schemeClr val="accent6">
                    <a:lumMod val="50000"/>
                  </a:schemeClr>
                </a:solidFill>
                <a:latin typeface="Times New Roman" pitchFamily="18" charset="0"/>
                <a:cs typeface="Times New Roman" pitchFamily="18" charset="0"/>
              </a:rPr>
              <a:t>Spheno pareital sinus</a:t>
            </a:r>
          </a:p>
          <a:p>
            <a:pPr>
              <a:lnSpc>
                <a:spcPct val="150000"/>
              </a:lnSpc>
            </a:pPr>
            <a:r>
              <a:rPr lang="en-GB" sz="2400" dirty="0">
                <a:solidFill>
                  <a:schemeClr val="accent6">
                    <a:lumMod val="50000"/>
                  </a:schemeClr>
                </a:solidFill>
                <a:latin typeface="Times New Roman" pitchFamily="18" charset="0"/>
                <a:cs typeface="Times New Roman" pitchFamily="18" charset="0"/>
              </a:rPr>
              <a:t>Frontal trunk of middle mengial vein</a:t>
            </a:r>
            <a:r>
              <a:rPr lang="en-GB" sz="2400" dirty="0">
                <a:latin typeface="Times New Roman" pitchFamily="18" charset="0"/>
                <a:cs typeface="Times New Roman" pitchFamily="18" charset="0"/>
              </a:rPr>
              <a:t> may drain either into pterygoid plexus or into the sphenoparietal sinus or cavernous sinus</a:t>
            </a:r>
            <a:r>
              <a:rPr lang="en-GB" sz="2400" dirty="0"/>
              <a: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3994"/>
            <a:ext cx="8229600" cy="1143000"/>
          </a:xfrm>
        </p:spPr>
        <p:txBody>
          <a:bodyPr/>
          <a:lstStyle/>
          <a:p>
            <a:r>
              <a:rPr lang="en-GB" b="1" dirty="0">
                <a:latin typeface="Times New Roman" pitchFamily="18" charset="0"/>
                <a:cs typeface="Times New Roman" pitchFamily="18" charset="0"/>
              </a:rPr>
              <a:t>Draining channels</a:t>
            </a:r>
          </a:p>
        </p:txBody>
      </p:sp>
      <p:sp>
        <p:nvSpPr>
          <p:cNvPr id="3" name="Content Placeholder 2"/>
          <p:cNvSpPr>
            <a:spLocks noGrp="1"/>
          </p:cNvSpPr>
          <p:nvPr>
            <p:ph sz="half" idx="2"/>
          </p:nvPr>
        </p:nvSpPr>
        <p:spPr>
          <a:xfrm>
            <a:off x="0" y="1524000"/>
            <a:ext cx="4495800" cy="4991100"/>
          </a:xfrm>
        </p:spPr>
        <p:txBody>
          <a:bodyPr>
            <a:noAutofit/>
          </a:bodyPr>
          <a:lstStyle/>
          <a:p>
            <a:pPr>
              <a:buNone/>
            </a:pPr>
            <a:r>
              <a:rPr lang="en-US" dirty="0">
                <a:latin typeface="Times New Roman" pitchFamily="18" charset="0"/>
                <a:cs typeface="Times New Roman" pitchFamily="18" charset="0"/>
              </a:rPr>
              <a:t>1) Into </a:t>
            </a:r>
            <a:r>
              <a:rPr lang="en-US" dirty="0">
                <a:solidFill>
                  <a:schemeClr val="accent1"/>
                </a:solidFill>
                <a:latin typeface="Times New Roman" pitchFamily="18" charset="0"/>
                <a:cs typeface="Times New Roman" pitchFamily="18" charset="0"/>
              </a:rPr>
              <a:t>Transverse sinus </a:t>
            </a:r>
            <a:r>
              <a:rPr lang="en-US" dirty="0">
                <a:latin typeface="Times New Roman" pitchFamily="18" charset="0"/>
                <a:cs typeface="Times New Roman" pitchFamily="18" charset="0"/>
              </a:rPr>
              <a:t>through the superior Petrosal sinus.</a:t>
            </a:r>
          </a:p>
          <a:p>
            <a:pPr marL="0" indent="0">
              <a:buNone/>
            </a:pPr>
            <a:r>
              <a:rPr lang="en-US" dirty="0">
                <a:latin typeface="Times New Roman" pitchFamily="18" charset="0"/>
                <a:cs typeface="Times New Roman" pitchFamily="18" charset="0"/>
              </a:rPr>
              <a:t>2) Into </a:t>
            </a:r>
            <a:r>
              <a:rPr lang="en-US" dirty="0">
                <a:solidFill>
                  <a:schemeClr val="accent1"/>
                </a:solidFill>
                <a:latin typeface="Times New Roman" pitchFamily="18" charset="0"/>
                <a:cs typeface="Times New Roman" pitchFamily="18" charset="0"/>
              </a:rPr>
              <a:t>Internal jugular vein </a:t>
            </a:r>
            <a:r>
              <a:rPr lang="en-US" dirty="0">
                <a:latin typeface="Times New Roman" pitchFamily="18" charset="0"/>
                <a:cs typeface="Times New Roman" pitchFamily="18" charset="0"/>
              </a:rPr>
              <a:t>through inferior Petrosal sinus and through plexus around Internal carotid artery.</a:t>
            </a:r>
          </a:p>
          <a:p>
            <a:pPr marL="0" indent="0">
              <a:buNone/>
            </a:pPr>
            <a:r>
              <a:rPr lang="en-US" dirty="0">
                <a:latin typeface="Times New Roman" pitchFamily="18" charset="0"/>
                <a:cs typeface="Times New Roman" pitchFamily="18" charset="0"/>
              </a:rPr>
              <a:t>3) </a:t>
            </a:r>
            <a:r>
              <a:rPr lang="en-US" dirty="0">
                <a:solidFill>
                  <a:schemeClr val="accent1"/>
                </a:solidFill>
                <a:latin typeface="Times New Roman" pitchFamily="18" charset="0"/>
                <a:cs typeface="Times New Roman" pitchFamily="18" charset="0"/>
              </a:rPr>
              <a:t>Pterygoid plexus </a:t>
            </a:r>
            <a:r>
              <a:rPr lang="en-US" dirty="0">
                <a:latin typeface="Times New Roman" pitchFamily="18" charset="0"/>
                <a:cs typeface="Times New Roman" pitchFamily="18" charset="0"/>
              </a:rPr>
              <a:t>through emissary veins</a:t>
            </a:r>
          </a:p>
          <a:p>
            <a:pPr marL="0" indent="0">
              <a:buNone/>
            </a:pPr>
            <a:r>
              <a:rPr lang="en-US" dirty="0">
                <a:latin typeface="Times New Roman" pitchFamily="18" charset="0"/>
                <a:cs typeface="Times New Roman" pitchFamily="18" charset="0"/>
              </a:rPr>
              <a:t>4) Right and left cavernous sinus communicates with each other through </a:t>
            </a:r>
            <a:r>
              <a:rPr lang="en-US" dirty="0">
                <a:solidFill>
                  <a:schemeClr val="accent1"/>
                </a:solidFill>
                <a:latin typeface="Times New Roman" pitchFamily="18" charset="0"/>
                <a:cs typeface="Times New Roman" pitchFamily="18" charset="0"/>
              </a:rPr>
              <a:t>Intercavernus</a:t>
            </a:r>
            <a:r>
              <a:rPr lang="en-US" dirty="0">
                <a:latin typeface="Times New Roman" pitchFamily="18" charset="0"/>
                <a:cs typeface="Times New Roman" pitchFamily="18" charset="0"/>
              </a:rPr>
              <a:t>  </a:t>
            </a:r>
            <a:r>
              <a:rPr lang="en-US" dirty="0">
                <a:solidFill>
                  <a:schemeClr val="accent1"/>
                </a:solidFill>
                <a:latin typeface="Times New Roman" pitchFamily="18" charset="0"/>
                <a:cs typeface="Times New Roman" pitchFamily="18" charset="0"/>
              </a:rPr>
              <a:t>sinus</a:t>
            </a:r>
            <a:r>
              <a:rPr lang="en-US" dirty="0">
                <a:latin typeface="Times New Roman" pitchFamily="18" charset="0"/>
                <a:cs typeface="Times New Roman" pitchFamily="18" charset="0"/>
              </a:rPr>
              <a:t> and through basilar plexus of veins.</a:t>
            </a:r>
            <a:endParaRPr lang="en-GB" dirty="0">
              <a:latin typeface="Times New Roman" pitchFamily="18" charset="0"/>
              <a:cs typeface="Times New Roman" pitchFamily="18" charset="0"/>
            </a:endParaRPr>
          </a:p>
        </p:txBody>
      </p:sp>
      <p:sp>
        <p:nvSpPr>
          <p:cNvPr id="5" name="Text Placeholder 4"/>
          <p:cNvSpPr>
            <a:spLocks noGrp="1"/>
          </p:cNvSpPr>
          <p:nvPr>
            <p:ph type="body" sz="quarter" idx="3"/>
          </p:nvPr>
        </p:nvSpPr>
        <p:spPr/>
        <p:txBody>
          <a:bodyPr/>
          <a:lstStyle/>
          <a:p>
            <a:endParaRPr lang="en-GB"/>
          </a:p>
        </p:txBody>
      </p:sp>
      <p:pic>
        <p:nvPicPr>
          <p:cNvPr id="7" name="Picture 2" descr="C:\Documents and Settings\SANDIP\Desktop\venous drainage\img242.jpg"/>
          <p:cNvPicPr>
            <a:picLocks noGrp="1" noChangeAspect="1" noChangeArrowheads="1"/>
          </p:cNvPicPr>
          <p:nvPr>
            <p:ph sz="quarter" idx="4"/>
          </p:nvPr>
        </p:nvPicPr>
        <p:blipFill>
          <a:blip r:embed="rId2" cstate="print"/>
          <a:srcRect/>
          <a:stretch>
            <a:fillRect/>
          </a:stretch>
        </p:blipFill>
        <p:spPr bwMode="auto">
          <a:xfrm>
            <a:off x="4341812" y="1181100"/>
            <a:ext cx="4802188" cy="5334000"/>
          </a:xfrm>
          <a:prstGeom prst="rect">
            <a:avLst/>
          </a:prstGeom>
          <a:noFill/>
          <a:ln w="9525">
            <a:noFill/>
            <a:miter lim="800000"/>
            <a:headEnd/>
            <a:tailEnd/>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p:cNvSpPr>
            <a:spLocks noGrp="1"/>
          </p:cNvSpPr>
          <p:nvPr>
            <p:ph type="title"/>
          </p:nvPr>
        </p:nvSpPr>
        <p:spPr>
          <a:xfrm>
            <a:off x="0" y="381000"/>
            <a:ext cx="5943600" cy="666750"/>
          </a:xfrm>
        </p:spPr>
        <p:txBody>
          <a:bodyPr>
            <a:noAutofit/>
          </a:bodyPr>
          <a:lstStyle/>
          <a:p>
            <a:pPr algn="ctr"/>
            <a:r>
              <a:rPr lang="en-US" b="1" dirty="0">
                <a:latin typeface="Times New Roman" pitchFamily="18" charset="0"/>
                <a:cs typeface="Times New Roman" pitchFamily="18" charset="0"/>
              </a:rPr>
              <a:t>Communications and source of infections</a:t>
            </a:r>
          </a:p>
        </p:txBody>
      </p:sp>
      <p:sp>
        <p:nvSpPr>
          <p:cNvPr id="6" name="Content Placeholder 5"/>
          <p:cNvSpPr>
            <a:spLocks noGrp="1"/>
          </p:cNvSpPr>
          <p:nvPr>
            <p:ph sz="half" idx="1"/>
          </p:nvPr>
        </p:nvSpPr>
        <p:spPr>
          <a:xfrm>
            <a:off x="0" y="1371600"/>
            <a:ext cx="9144000" cy="5486400"/>
          </a:xfrm>
        </p:spPr>
        <p:txBody>
          <a:bodyPr>
            <a:noAutofit/>
          </a:bodyPr>
          <a:lstStyle/>
          <a:p>
            <a:pPr marL="274320" indent="-274320" fontAlgn="auto">
              <a:lnSpc>
                <a:spcPct val="150000"/>
              </a:lnSpc>
              <a:spcAft>
                <a:spcPts val="0"/>
              </a:spcAft>
              <a:buClr>
                <a:schemeClr val="accent3"/>
              </a:buClr>
              <a:buNone/>
              <a:defRPr/>
            </a:pPr>
            <a:r>
              <a:rPr lang="en-US" sz="2000" dirty="0">
                <a:latin typeface="Times New Roman" pitchFamily="18" charset="0"/>
                <a:cs typeface="Times New Roman" pitchFamily="18" charset="0"/>
              </a:rPr>
              <a:t>All communications are </a:t>
            </a:r>
            <a:r>
              <a:rPr lang="en-US" sz="2000" dirty="0">
                <a:solidFill>
                  <a:schemeClr val="accent6">
                    <a:lumMod val="50000"/>
                  </a:schemeClr>
                </a:solidFill>
                <a:latin typeface="Times New Roman" pitchFamily="18" charset="0"/>
                <a:cs typeface="Times New Roman" pitchFamily="18" charset="0"/>
              </a:rPr>
              <a:t>valveless and blood can flow through them in either directions</a:t>
            </a:r>
          </a:p>
          <a:p>
            <a:pPr marL="274320" indent="-274320" fontAlgn="auto">
              <a:lnSpc>
                <a:spcPct val="150000"/>
              </a:lnSpc>
              <a:spcAft>
                <a:spcPts val="0"/>
              </a:spcAft>
              <a:buClr>
                <a:schemeClr val="accent3"/>
              </a:buClr>
              <a:buNone/>
              <a:defRPr/>
            </a:pPr>
            <a:r>
              <a:rPr lang="en-US" sz="2000" dirty="0">
                <a:solidFill>
                  <a:schemeClr val="tx2"/>
                </a:solidFill>
                <a:latin typeface="Times New Roman" pitchFamily="18" charset="0"/>
                <a:cs typeface="Times New Roman" pitchFamily="18" charset="0"/>
              </a:rPr>
              <a:t>Anteriorly</a:t>
            </a:r>
            <a:r>
              <a:rPr lang="en-US" sz="2000" dirty="0">
                <a:latin typeface="Times New Roman" pitchFamily="18" charset="0"/>
                <a:cs typeface="Times New Roman" pitchFamily="18" charset="0"/>
              </a:rPr>
              <a:t> </a:t>
            </a:r>
            <a:r>
              <a:rPr lang="en-US" sz="2000" dirty="0">
                <a:solidFill>
                  <a:schemeClr val="accent6">
                    <a:lumMod val="50000"/>
                  </a:schemeClr>
                </a:solidFill>
                <a:latin typeface="Times New Roman" pitchFamily="18" charset="0"/>
                <a:cs typeface="Times New Roman" pitchFamily="18" charset="0"/>
              </a:rPr>
              <a:t>superior and inferior ophthalmic vein</a:t>
            </a:r>
            <a:r>
              <a:rPr lang="en-US" sz="2000" dirty="0">
                <a:latin typeface="Times New Roman" pitchFamily="18" charset="0"/>
                <a:cs typeface="Times New Roman" pitchFamily="18" charset="0"/>
              </a:rPr>
              <a:t> receive blood from face, nose, paranasal sinus and orbit therefore infection may spread from infected facial wounds, erysipelas, squeezing of styes, furuncles, orbital cellulitis and sinusitis.</a:t>
            </a:r>
          </a:p>
          <a:p>
            <a:pPr marL="274320" indent="-274320" fontAlgn="auto">
              <a:lnSpc>
                <a:spcPct val="150000"/>
              </a:lnSpc>
              <a:spcAft>
                <a:spcPts val="0"/>
              </a:spcAft>
              <a:buClr>
                <a:schemeClr val="accent3"/>
              </a:buClr>
              <a:buNone/>
              <a:defRPr/>
            </a:pPr>
            <a:r>
              <a:rPr lang="en-US" sz="2000" dirty="0">
                <a:solidFill>
                  <a:schemeClr val="tx2"/>
                </a:solidFill>
                <a:latin typeface="Times New Roman" pitchFamily="18" charset="0"/>
                <a:cs typeface="Times New Roman" pitchFamily="18" charset="0"/>
              </a:rPr>
              <a:t>Posteriorly</a:t>
            </a:r>
            <a:r>
              <a:rPr lang="en-US" sz="2000" dirty="0">
                <a:latin typeface="Times New Roman" pitchFamily="18" charset="0"/>
                <a:cs typeface="Times New Roman" pitchFamily="18" charset="0"/>
              </a:rPr>
              <a:t>  </a:t>
            </a:r>
            <a:r>
              <a:rPr lang="en-US" sz="2000" dirty="0">
                <a:solidFill>
                  <a:schemeClr val="accent6">
                    <a:lumMod val="50000"/>
                  </a:schemeClr>
                </a:solidFill>
                <a:latin typeface="Times New Roman" pitchFamily="18" charset="0"/>
                <a:cs typeface="Times New Roman" pitchFamily="18" charset="0"/>
              </a:rPr>
              <a:t>Labyrinthine veins</a:t>
            </a:r>
            <a:r>
              <a:rPr lang="en-US" sz="2000" dirty="0">
                <a:latin typeface="Times New Roman" pitchFamily="18" charset="0"/>
                <a:cs typeface="Times New Roman" pitchFamily="18" charset="0"/>
              </a:rPr>
              <a:t> opening into inferior petrosal sinuses bring infections from middle ear</a:t>
            </a:r>
          </a:p>
          <a:p>
            <a:pPr marL="274320" indent="-274320" fontAlgn="auto">
              <a:lnSpc>
                <a:spcPct val="150000"/>
              </a:lnSpc>
              <a:spcAft>
                <a:spcPts val="0"/>
              </a:spcAft>
              <a:buClr>
                <a:schemeClr val="accent3"/>
              </a:buClr>
              <a:buNone/>
              <a:defRPr/>
            </a:pPr>
            <a:r>
              <a:rPr lang="en-US" sz="2000" dirty="0">
                <a:solidFill>
                  <a:schemeClr val="tx2"/>
                </a:solidFill>
                <a:latin typeface="Times New Roman" pitchFamily="18" charset="0"/>
                <a:cs typeface="Times New Roman" pitchFamily="18" charset="0"/>
              </a:rPr>
              <a:t>Superorly </a:t>
            </a:r>
            <a:r>
              <a:rPr lang="en-US" sz="2000" dirty="0">
                <a:latin typeface="Times New Roman" pitchFamily="18" charset="0"/>
                <a:cs typeface="Times New Roman" pitchFamily="18" charset="0"/>
              </a:rPr>
              <a:t> it communicates with </a:t>
            </a:r>
            <a:r>
              <a:rPr lang="en-US" sz="2000" dirty="0">
                <a:solidFill>
                  <a:schemeClr val="accent6">
                    <a:lumMod val="50000"/>
                  </a:schemeClr>
                </a:solidFill>
                <a:latin typeface="Times New Roman" pitchFamily="18" charset="0"/>
                <a:cs typeface="Times New Roman" pitchFamily="18" charset="0"/>
              </a:rPr>
              <a:t>veins from cerebrum</a:t>
            </a:r>
            <a:r>
              <a:rPr lang="en-US" sz="2000" dirty="0">
                <a:latin typeface="Times New Roman" pitchFamily="18" charset="0"/>
                <a:cs typeface="Times New Roman" pitchFamily="18" charset="0"/>
              </a:rPr>
              <a:t> and may be infected from meningitis and cerebral abscesses</a:t>
            </a:r>
          </a:p>
          <a:p>
            <a:pPr marL="274320" indent="-274320" fontAlgn="auto">
              <a:lnSpc>
                <a:spcPct val="150000"/>
              </a:lnSpc>
              <a:spcAft>
                <a:spcPts val="0"/>
              </a:spcAft>
              <a:buClr>
                <a:schemeClr val="accent3"/>
              </a:buClr>
              <a:buNone/>
              <a:defRPr/>
            </a:pPr>
            <a:r>
              <a:rPr lang="en-US" sz="2000" dirty="0">
                <a:solidFill>
                  <a:schemeClr val="tx2"/>
                </a:solidFill>
                <a:latin typeface="Times New Roman" pitchFamily="18" charset="0"/>
                <a:cs typeface="Times New Roman" pitchFamily="18" charset="0"/>
              </a:rPr>
              <a:t>Inferiorly </a:t>
            </a:r>
            <a:r>
              <a:rPr lang="en-US" sz="2000" dirty="0">
                <a:latin typeface="Times New Roman" pitchFamily="18" charset="0"/>
                <a:cs typeface="Times New Roman" pitchFamily="18" charset="0"/>
              </a:rPr>
              <a:t>it communicates with </a:t>
            </a:r>
            <a:r>
              <a:rPr lang="en-US" sz="2000" dirty="0">
                <a:solidFill>
                  <a:schemeClr val="accent6">
                    <a:lumMod val="50000"/>
                  </a:schemeClr>
                </a:solidFill>
                <a:latin typeface="Times New Roman" pitchFamily="18" charset="0"/>
                <a:cs typeface="Times New Roman" pitchFamily="18" charset="0"/>
              </a:rPr>
              <a:t>pterygoid plexus and pterygoid plexus also drains the tonsillar region.</a:t>
            </a:r>
          </a:p>
          <a:p>
            <a:pPr marL="274320" indent="-274320" fontAlgn="auto">
              <a:lnSpc>
                <a:spcPct val="150000"/>
              </a:lnSpc>
              <a:spcAft>
                <a:spcPts val="0"/>
              </a:spcAft>
              <a:buClr>
                <a:schemeClr val="accent3"/>
              </a:buClr>
              <a:buNone/>
              <a:defRPr/>
            </a:pPr>
            <a:r>
              <a:rPr lang="en-US" sz="2000" dirty="0">
                <a:solidFill>
                  <a:schemeClr val="tx2"/>
                </a:solidFill>
                <a:latin typeface="Times New Roman" pitchFamily="18" charset="0"/>
                <a:cs typeface="Times New Roman" pitchFamily="18" charset="0"/>
              </a:rPr>
              <a:t>Medially </a:t>
            </a:r>
            <a:r>
              <a:rPr lang="en-US" sz="2000" dirty="0">
                <a:latin typeface="Times New Roman" pitchFamily="18" charset="0"/>
                <a:cs typeface="Times New Roman" pitchFamily="18" charset="0"/>
              </a:rPr>
              <a:t> infection from one side transfers to other side by </a:t>
            </a:r>
            <a:r>
              <a:rPr lang="en-US" sz="2000" dirty="0">
                <a:solidFill>
                  <a:schemeClr val="accent6">
                    <a:lumMod val="50000"/>
                  </a:schemeClr>
                </a:solidFill>
                <a:latin typeface="Times New Roman" pitchFamily="18" charset="0"/>
                <a:cs typeface="Times New Roman" pitchFamily="18" charset="0"/>
              </a:rPr>
              <a:t>intercavernous sinuses.</a:t>
            </a:r>
          </a:p>
          <a:p>
            <a:pPr marL="274320" indent="-274320" fontAlgn="auto">
              <a:lnSpc>
                <a:spcPct val="150000"/>
              </a:lnSpc>
              <a:spcAft>
                <a:spcPts val="0"/>
              </a:spcAft>
              <a:buClr>
                <a:schemeClr val="accent3"/>
              </a:buClr>
              <a:buNone/>
              <a:defRPr/>
            </a:pPr>
            <a:endParaRPr lang="en-US" sz="2000" dirty="0">
              <a:cs typeface="Times New Roman" pitchFamily="18" charset="0"/>
            </a:endParaRPr>
          </a:p>
          <a:p>
            <a:pPr marL="274320" indent="-274320" fontAlgn="auto">
              <a:lnSpc>
                <a:spcPct val="150000"/>
              </a:lnSpc>
              <a:spcAft>
                <a:spcPts val="0"/>
              </a:spcAft>
              <a:buClr>
                <a:schemeClr val="accent3"/>
              </a:buClr>
              <a:buNone/>
              <a:defRPr/>
            </a:pPr>
            <a:endParaRPr lang="en-US" sz="2000" dirty="0">
              <a:solidFill>
                <a:schemeClr val="tx2"/>
              </a:solidFill>
              <a:cs typeface="Times New Roman" pitchFamily="18" charset="0"/>
            </a:endParaRPr>
          </a:p>
        </p:txBody>
      </p:sp>
      <p:pic>
        <p:nvPicPr>
          <p:cNvPr id="2050" name="Picture 2" descr="C:\Users\akshay\Desktop\download (6).jpg"/>
          <p:cNvPicPr>
            <a:picLocks noChangeAspect="1" noChangeArrowheads="1"/>
          </p:cNvPicPr>
          <p:nvPr/>
        </p:nvPicPr>
        <p:blipFill>
          <a:blip r:embed="rId2"/>
          <a:srcRect/>
          <a:stretch>
            <a:fillRect/>
          </a:stretch>
        </p:blipFill>
        <p:spPr bwMode="auto">
          <a:xfrm>
            <a:off x="5943600" y="0"/>
            <a:ext cx="3200400" cy="1447800"/>
          </a:xfrm>
          <a:prstGeom prst="rect">
            <a:avLst/>
          </a:prstGeom>
          <a:noFill/>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a:latin typeface="Times New Roman" pitchFamily="18" charset="0"/>
                <a:cs typeface="Times New Roman" pitchFamily="18" charset="0"/>
              </a:rPr>
              <a:t>Cavernous sinus thrombosis</a:t>
            </a:r>
            <a:br>
              <a:rPr lang="en-GB" dirty="0"/>
            </a:br>
            <a:endParaRPr lang="en-GB" dirty="0"/>
          </a:p>
        </p:txBody>
      </p:sp>
      <p:sp>
        <p:nvSpPr>
          <p:cNvPr id="3" name="Content Placeholder 2"/>
          <p:cNvSpPr>
            <a:spLocks noGrp="1"/>
          </p:cNvSpPr>
          <p:nvPr>
            <p:ph idx="1"/>
          </p:nvPr>
        </p:nvSpPr>
        <p:spPr>
          <a:xfrm>
            <a:off x="0" y="1600200"/>
            <a:ext cx="9144000" cy="4525963"/>
          </a:xfrm>
        </p:spPr>
        <p:txBody>
          <a:bodyPr>
            <a:normAutofit/>
          </a:bodyPr>
          <a:lstStyle/>
          <a:p>
            <a:r>
              <a:rPr lang="en-US" sz="2400" dirty="0">
                <a:latin typeface="Times New Roman" pitchFamily="18" charset="0"/>
                <a:cs typeface="Times New Roman" pitchFamily="18" charset="0"/>
              </a:rPr>
              <a:t>Cavernous Sinus Thrombosis, as the name states, is the</a:t>
            </a:r>
            <a:r>
              <a:rPr lang="en-US" sz="2400" dirty="0">
                <a:solidFill>
                  <a:schemeClr val="accent5">
                    <a:lumMod val="75000"/>
                  </a:schemeClr>
                </a:solidFill>
                <a:latin typeface="Times New Roman" pitchFamily="18" charset="0"/>
                <a:cs typeface="Times New Roman" pitchFamily="18" charset="0"/>
              </a:rPr>
              <a:t> formation of blood clot (thrombus) in the cavernous sinus</a:t>
            </a:r>
            <a:r>
              <a:rPr lang="en-US" sz="2400" dirty="0">
                <a:latin typeface="Times New Roman" pitchFamily="18" charset="0"/>
                <a:cs typeface="Times New Roman" pitchFamily="18" charset="0"/>
              </a:rPr>
              <a:t>.</a:t>
            </a:r>
          </a:p>
          <a:p>
            <a:endParaRPr lang="en-GB"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It is important to know that CST</a:t>
            </a:r>
            <a:r>
              <a:rPr lang="en-US" sz="2400" dirty="0">
                <a:solidFill>
                  <a:schemeClr val="accent2">
                    <a:lumMod val="50000"/>
                  </a:schemeClr>
                </a:solidFill>
                <a:latin typeface="Times New Roman" pitchFamily="18" charset="0"/>
                <a:cs typeface="Times New Roman" pitchFamily="18" charset="0"/>
              </a:rPr>
              <a:t> affects cranial nerves III, IV and VI</a:t>
            </a:r>
            <a:r>
              <a:rPr lang="en-US" sz="2400" dirty="0">
                <a:latin typeface="Times New Roman" pitchFamily="18" charset="0"/>
                <a:cs typeface="Times New Roman" pitchFamily="18" charset="0"/>
              </a:rPr>
              <a:t>, which are necessary for eye movement, and</a:t>
            </a:r>
            <a:r>
              <a:rPr lang="en-US" sz="2400" dirty="0">
                <a:solidFill>
                  <a:schemeClr val="accent2">
                    <a:lumMod val="50000"/>
                  </a:schemeClr>
                </a:solidFill>
                <a:latin typeface="Times New Roman" pitchFamily="18" charset="0"/>
                <a:cs typeface="Times New Roman" pitchFamily="18" charset="0"/>
              </a:rPr>
              <a:t> cranial nerve V</a:t>
            </a:r>
            <a:r>
              <a:rPr lang="en-US" sz="2400" dirty="0">
                <a:latin typeface="Times New Roman" pitchFamily="18" charset="0"/>
                <a:cs typeface="Times New Roman" pitchFamily="18" charset="0"/>
              </a:rPr>
              <a:t>, which gives sensation to the top and middle portion of the face. Therefore, it is a serious, life-threatening infection that requires aggressive medical and surgical intervention</a:t>
            </a:r>
            <a:r>
              <a:rPr lang="en-US" sz="2800" dirty="0"/>
              <a:t>.</a:t>
            </a:r>
            <a:endParaRPr lang="en-GB" sz="2800" dirty="0"/>
          </a:p>
          <a:p>
            <a:endParaRPr lang="en-GB"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67944" y="739267"/>
            <a:ext cx="5334000" cy="1295400"/>
          </a:xfrm>
        </p:spPr>
        <p:txBody>
          <a:bodyPr/>
          <a:lstStyle/>
          <a:p>
            <a:r>
              <a:rPr lang="en-US" b="1" dirty="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Etiology of CST</a:t>
            </a:r>
          </a:p>
        </p:txBody>
      </p:sp>
      <p:sp>
        <p:nvSpPr>
          <p:cNvPr id="6" name="Content Placeholder 5"/>
          <p:cNvSpPr>
            <a:spLocks noGrp="1"/>
          </p:cNvSpPr>
          <p:nvPr>
            <p:ph sz="half" idx="2"/>
          </p:nvPr>
        </p:nvSpPr>
        <p:spPr>
          <a:xfrm>
            <a:off x="0" y="2484438"/>
            <a:ext cx="9144000" cy="4683125"/>
          </a:xfrm>
        </p:spPr>
        <p:txBody>
          <a:bodyPr>
            <a:noAutofit/>
          </a:bodyPr>
          <a:lstStyle/>
          <a:p>
            <a:pPr>
              <a:buNone/>
            </a:pPr>
            <a:r>
              <a:rPr lang="en-US" dirty="0">
                <a:latin typeface="Times New Roman" pitchFamily="18" charset="0"/>
                <a:cs typeface="Times New Roman" pitchFamily="18" charset="0"/>
              </a:rPr>
              <a:t>Cavernous sinus thrombosis is usually caused by a bacterial infection spreading from the</a:t>
            </a:r>
            <a:r>
              <a:rPr lang="en-US" dirty="0">
                <a:solidFill>
                  <a:schemeClr val="tx2"/>
                </a:solidFill>
                <a:latin typeface="Times New Roman" pitchFamily="18" charset="0"/>
                <a:cs typeface="Times New Roman" pitchFamily="18" charset="0"/>
              </a:rPr>
              <a:t> face, sinuses or teeth. </a:t>
            </a:r>
            <a:r>
              <a:rPr lang="en-US" dirty="0">
                <a:latin typeface="Times New Roman" pitchFamily="18" charset="0"/>
                <a:cs typeface="Times New Roman" pitchFamily="18" charset="0"/>
              </a:rPr>
              <a:t>The most common bacterial culprit is </a:t>
            </a:r>
            <a:r>
              <a:rPr lang="en-US" dirty="0">
                <a:solidFill>
                  <a:schemeClr val="tx2"/>
                </a:solidFill>
                <a:latin typeface="Times New Roman" pitchFamily="18" charset="0"/>
                <a:cs typeface="Times New Roman" pitchFamily="18" charset="0"/>
              </a:rPr>
              <a:t>staphylococcus aureus and streptococcus</a:t>
            </a:r>
            <a:r>
              <a:rPr lang="en-US" dirty="0">
                <a:latin typeface="Times New Roman" pitchFamily="18" charset="0"/>
                <a:cs typeface="Times New Roman" pitchFamily="18" charset="0"/>
              </a:rPr>
              <a:t> is the second leading cause and rarely</a:t>
            </a:r>
            <a:r>
              <a:rPr lang="en-US" dirty="0">
                <a:solidFill>
                  <a:schemeClr val="tx2"/>
                </a:solidFill>
                <a:latin typeface="Times New Roman" pitchFamily="18" charset="0"/>
                <a:cs typeface="Times New Roman" pitchFamily="18" charset="0"/>
              </a:rPr>
              <a:t> aspergillus fumigatus and mucormycosis</a:t>
            </a:r>
          </a:p>
          <a:p>
            <a:pPr>
              <a:buNone/>
            </a:pPr>
            <a:endParaRPr lang="en-US" sz="1100" dirty="0">
              <a:solidFill>
                <a:schemeClr val="tx2"/>
              </a:solidFill>
              <a:latin typeface="Times New Roman" pitchFamily="18" charset="0"/>
              <a:cs typeface="Times New Roman" pitchFamily="18" charset="0"/>
            </a:endParaRPr>
          </a:p>
          <a:p>
            <a:pPr>
              <a:buNone/>
            </a:pPr>
            <a:r>
              <a:rPr lang="en-US" dirty="0">
                <a:latin typeface="Times New Roman" pitchFamily="18" charset="0"/>
                <a:cs typeface="Times New Roman" pitchFamily="18" charset="0"/>
              </a:rPr>
              <a:t>Infections that can lead to septic CST include</a:t>
            </a:r>
            <a:r>
              <a:rPr lang="en-US" dirty="0">
                <a:solidFill>
                  <a:schemeClr val="tx2"/>
                </a:solidFill>
                <a:latin typeface="Times New Roman" pitchFamily="18" charset="0"/>
                <a:cs typeface="Times New Roman" pitchFamily="18" charset="0"/>
              </a:rPr>
              <a:t> sinusitis, boils, dental infections, facial cellulitis and ear infections.</a:t>
            </a:r>
          </a:p>
          <a:p>
            <a:pPr>
              <a:buNone/>
            </a:pPr>
            <a:endParaRPr lang="en-US" sz="1100" dirty="0">
              <a:solidFill>
                <a:schemeClr val="tx2"/>
              </a:solidFill>
              <a:latin typeface="Times New Roman" pitchFamily="18" charset="0"/>
              <a:cs typeface="Times New Roman" pitchFamily="18" charset="0"/>
            </a:endParaRPr>
          </a:p>
          <a:p>
            <a:pPr>
              <a:buNone/>
            </a:pPr>
            <a:r>
              <a:rPr lang="en-US" dirty="0">
                <a:latin typeface="Times New Roman" pitchFamily="18" charset="0"/>
                <a:cs typeface="Times New Roman" pitchFamily="18" charset="0"/>
              </a:rPr>
              <a:t>Other aseptic causes includes</a:t>
            </a:r>
            <a:r>
              <a:rPr lang="en-US" dirty="0">
                <a:solidFill>
                  <a:schemeClr val="tx2"/>
                </a:solidFill>
                <a:latin typeface="Times New Roman" pitchFamily="18" charset="0"/>
                <a:cs typeface="Times New Roman" pitchFamily="18" charset="0"/>
              </a:rPr>
              <a:t> trauma, neurosurgery, pregnancy, sickle cell disease, polycythemia and OCP .</a:t>
            </a:r>
          </a:p>
        </p:txBody>
      </p:sp>
      <p:sp>
        <p:nvSpPr>
          <p:cNvPr id="8" name="Content Placeholder 7"/>
          <p:cNvSpPr>
            <a:spLocks noGrp="1"/>
          </p:cNvSpPr>
          <p:nvPr>
            <p:ph sz="quarter" idx="4"/>
          </p:nvPr>
        </p:nvSpPr>
        <p:spPr>
          <a:xfrm>
            <a:off x="8077200" y="2174875"/>
            <a:ext cx="609600" cy="3951288"/>
          </a:xfrm>
        </p:spPr>
        <p:txBody>
          <a:bodyPr>
            <a:noAutofit/>
          </a:bodyPr>
          <a:lstStyle/>
          <a:p>
            <a:pPr>
              <a:buNone/>
            </a:pPr>
            <a:endParaRPr lang="en-US" sz="1600" b="1" dirty="0">
              <a:latin typeface="Times New Roman" pitchFamily="18" charset="0"/>
              <a:cs typeface="Times New Roman" pitchFamily="18" charset="0"/>
            </a:endParaRPr>
          </a:p>
          <a:p>
            <a:endParaRPr lang="en-US" sz="1600" b="1" dirty="0">
              <a:latin typeface="Times New Roman" pitchFamily="18" charset="0"/>
              <a:cs typeface="Times New Roman" pitchFamily="18" charset="0"/>
            </a:endParaRPr>
          </a:p>
        </p:txBody>
      </p:sp>
      <p:pic>
        <p:nvPicPr>
          <p:cNvPr id="5122" name="Picture 2" descr="C:\Users\akshay\Desktop\download (4).jpg"/>
          <p:cNvPicPr>
            <a:picLocks noChangeAspect="1" noChangeArrowheads="1"/>
          </p:cNvPicPr>
          <p:nvPr/>
        </p:nvPicPr>
        <p:blipFill>
          <a:blip r:embed="rId2"/>
          <a:srcRect/>
          <a:stretch>
            <a:fillRect/>
          </a:stretch>
        </p:blipFill>
        <p:spPr bwMode="auto">
          <a:xfrm>
            <a:off x="0" y="-1"/>
            <a:ext cx="3886200" cy="2560035"/>
          </a:xfrm>
          <a:prstGeom prst="rect">
            <a:avLst/>
          </a:prstGeom>
          <a:noFill/>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17"/>
            <a:ext cx="8229600" cy="944562"/>
          </a:xfrm>
        </p:spPr>
        <p:txBody>
          <a:bodyPr/>
          <a:lstStyle/>
          <a:p>
            <a:r>
              <a:rPr lang="en-GB" b="1" dirty="0">
                <a:latin typeface="Times New Roman" pitchFamily="18" charset="0"/>
                <a:cs typeface="Times New Roman" pitchFamily="18" charset="0"/>
              </a:rPr>
              <a:t>HISTORY</a:t>
            </a:r>
          </a:p>
        </p:txBody>
      </p:sp>
      <p:sp>
        <p:nvSpPr>
          <p:cNvPr id="3" name="Content Placeholder 2"/>
          <p:cNvSpPr>
            <a:spLocks noGrp="1"/>
          </p:cNvSpPr>
          <p:nvPr>
            <p:ph idx="1"/>
          </p:nvPr>
        </p:nvSpPr>
        <p:spPr>
          <a:xfrm>
            <a:off x="0" y="942384"/>
            <a:ext cx="9144000" cy="5763215"/>
          </a:xfrm>
        </p:spPr>
        <p:txBody>
          <a:bodyPr>
            <a:noAutofit/>
          </a:bodyPr>
          <a:lstStyle/>
          <a:p>
            <a:pPr lvl="0"/>
            <a:r>
              <a:rPr lang="en-US" sz="2100" dirty="0">
                <a:latin typeface="Times New Roman" pitchFamily="18" charset="0"/>
                <a:cs typeface="Times New Roman" pitchFamily="18" charset="0"/>
              </a:rPr>
              <a:t>History of the patient:-</a:t>
            </a:r>
            <a:endParaRPr lang="en-GB" sz="2100" dirty="0">
              <a:latin typeface="Times New Roman" pitchFamily="18" charset="0"/>
              <a:cs typeface="Times New Roman" pitchFamily="18" charset="0"/>
            </a:endParaRPr>
          </a:p>
          <a:p>
            <a:pPr lvl="1"/>
            <a:r>
              <a:rPr lang="en-US" sz="2100" dirty="0">
                <a:latin typeface="Times New Roman" pitchFamily="18" charset="0"/>
                <a:cs typeface="Times New Roman" pitchFamily="18" charset="0"/>
              </a:rPr>
              <a:t>Patients generally have </a:t>
            </a:r>
            <a:r>
              <a:rPr lang="en-US" sz="2100" dirty="0">
                <a:solidFill>
                  <a:schemeClr val="accent2">
                    <a:lumMod val="50000"/>
                  </a:schemeClr>
                </a:solidFill>
                <a:latin typeface="Times New Roman" pitchFamily="18" charset="0"/>
                <a:cs typeface="Times New Roman" pitchFamily="18" charset="0"/>
              </a:rPr>
              <a:t>sinusitis or a midface infection </a:t>
            </a:r>
            <a:r>
              <a:rPr lang="en-US" sz="2100" dirty="0">
                <a:latin typeface="Times New Roman" pitchFamily="18" charset="0"/>
                <a:cs typeface="Times New Roman" pitchFamily="18" charset="0"/>
              </a:rPr>
              <a:t>(most commonly a furuncle)</a:t>
            </a:r>
          </a:p>
          <a:p>
            <a:pPr lvl="1">
              <a:buNone/>
            </a:pPr>
            <a:endParaRPr lang="en-GB" sz="2100" dirty="0">
              <a:latin typeface="Times New Roman" pitchFamily="18" charset="0"/>
              <a:cs typeface="Times New Roman" pitchFamily="18" charset="0"/>
            </a:endParaRPr>
          </a:p>
          <a:p>
            <a:pPr lvl="1"/>
            <a:r>
              <a:rPr lang="en-US" sz="2100" dirty="0">
                <a:solidFill>
                  <a:schemeClr val="accent2">
                    <a:lumMod val="50000"/>
                  </a:schemeClr>
                </a:solidFill>
                <a:latin typeface="Times New Roman" pitchFamily="18" charset="0"/>
                <a:cs typeface="Times New Roman" pitchFamily="18" charset="0"/>
              </a:rPr>
              <a:t>Headache, fever and malaise</a:t>
            </a:r>
            <a:r>
              <a:rPr lang="en-US" sz="2100" dirty="0">
                <a:latin typeface="Times New Roman" pitchFamily="18" charset="0"/>
                <a:cs typeface="Times New Roman" pitchFamily="18" charset="0"/>
              </a:rPr>
              <a:t> typically precede the development of ocular findings. As the infection tracts posteriorly, patients complain of orbital pain and fullness accompanied by periorbital edema and visual disturbances.</a:t>
            </a:r>
          </a:p>
          <a:p>
            <a:pPr lvl="1">
              <a:buNone/>
            </a:pPr>
            <a:endParaRPr lang="en-GB" sz="2100" dirty="0">
              <a:latin typeface="Times New Roman" pitchFamily="18" charset="0"/>
              <a:cs typeface="Times New Roman" pitchFamily="18" charset="0"/>
            </a:endParaRPr>
          </a:p>
          <a:p>
            <a:pPr lvl="1"/>
            <a:r>
              <a:rPr lang="en-US" sz="2100" dirty="0">
                <a:latin typeface="Times New Roman" pitchFamily="18" charset="0"/>
                <a:cs typeface="Times New Roman" pitchFamily="18" charset="0"/>
              </a:rPr>
              <a:t>In some patients, periorbital findings do not develop early on, and the clinical picture is subtle.</a:t>
            </a:r>
          </a:p>
          <a:p>
            <a:pPr lvl="1"/>
            <a:endParaRPr lang="en-GB" sz="2100" dirty="0">
              <a:latin typeface="Times New Roman" pitchFamily="18" charset="0"/>
              <a:cs typeface="Times New Roman" pitchFamily="18" charset="0"/>
            </a:endParaRPr>
          </a:p>
          <a:p>
            <a:r>
              <a:rPr lang="en-US" sz="2100" dirty="0">
                <a:latin typeface="Times New Roman" pitchFamily="18" charset="0"/>
                <a:cs typeface="Times New Roman" pitchFamily="18" charset="0"/>
              </a:rPr>
              <a:t>Without effective therapy, signs appear in the contralateral eye by spreading through the</a:t>
            </a:r>
            <a:r>
              <a:rPr lang="en-US" sz="2100" dirty="0">
                <a:solidFill>
                  <a:schemeClr val="accent2">
                    <a:lumMod val="50000"/>
                  </a:schemeClr>
                </a:solidFill>
                <a:latin typeface="Times New Roman" pitchFamily="18" charset="0"/>
                <a:cs typeface="Times New Roman" pitchFamily="18" charset="0"/>
              </a:rPr>
              <a:t> communicating veins</a:t>
            </a:r>
            <a:r>
              <a:rPr lang="en-US" sz="2100" dirty="0">
                <a:latin typeface="Times New Roman" pitchFamily="18" charset="0"/>
                <a:cs typeface="Times New Roman" pitchFamily="18" charset="0"/>
              </a:rPr>
              <a:t> to the contra lateral cavernous sinus. This is </a:t>
            </a:r>
            <a:r>
              <a:rPr lang="en-US" sz="2100" dirty="0">
                <a:solidFill>
                  <a:srgbClr val="FF0000"/>
                </a:solidFill>
                <a:latin typeface="Times New Roman" pitchFamily="18" charset="0"/>
                <a:cs typeface="Times New Roman" pitchFamily="18" charset="0"/>
              </a:rPr>
              <a:t>pathognomonic </a:t>
            </a:r>
            <a:r>
              <a:rPr lang="en-US" sz="2100" dirty="0">
                <a:latin typeface="Times New Roman" pitchFamily="18" charset="0"/>
                <a:cs typeface="Times New Roman" pitchFamily="18" charset="0"/>
              </a:rPr>
              <a:t>of CST. The patient rapidly develops mental status changes from CNS involvement and/or sepsis. Death follows shortly thereafter</a:t>
            </a:r>
            <a:endParaRPr lang="en-GB" sz="2100" dirty="0">
              <a:latin typeface="Times New Roman" pitchFamily="18" charset="0"/>
              <a:cs typeface="Times New Roman" pitchFamily="18"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GB" b="1" dirty="0">
                <a:latin typeface="Times New Roman" pitchFamily="18" charset="0"/>
                <a:cs typeface="Times New Roman" pitchFamily="18" charset="0"/>
              </a:rPr>
              <a:t>PRESENTATION</a:t>
            </a:r>
          </a:p>
        </p:txBody>
      </p:sp>
      <p:sp>
        <p:nvSpPr>
          <p:cNvPr id="3" name="Content Placeholder 2"/>
          <p:cNvSpPr>
            <a:spLocks noGrp="1"/>
          </p:cNvSpPr>
          <p:nvPr>
            <p:ph idx="1"/>
          </p:nvPr>
        </p:nvSpPr>
        <p:spPr>
          <a:xfrm>
            <a:off x="0" y="990600"/>
            <a:ext cx="9144000" cy="5135563"/>
          </a:xfrm>
        </p:spPr>
        <p:txBody>
          <a:bodyPr>
            <a:normAutofit fontScale="62500" lnSpcReduction="20000"/>
          </a:bodyPr>
          <a:lstStyle/>
          <a:p>
            <a:pPr lvl="0">
              <a:buNone/>
            </a:pPr>
            <a:endParaRPr lang="en-GB" dirty="0"/>
          </a:p>
          <a:p>
            <a:pPr>
              <a:buNone/>
            </a:pPr>
            <a:r>
              <a:rPr lang="en-US" sz="3800" dirty="0">
                <a:latin typeface="Times New Roman" pitchFamily="18" charset="0"/>
                <a:cs typeface="Times New Roman" pitchFamily="18" charset="0"/>
              </a:rPr>
              <a:t>Clinical picture presents the following systemic, ocular and nervous symptoms:</a:t>
            </a:r>
            <a:endParaRPr lang="en-GB" sz="3800" dirty="0">
              <a:latin typeface="Times New Roman" pitchFamily="18" charset="0"/>
              <a:cs typeface="Times New Roman" pitchFamily="18" charset="0"/>
            </a:endParaRPr>
          </a:p>
          <a:p>
            <a:pPr>
              <a:buNone/>
            </a:pPr>
            <a:r>
              <a:rPr lang="en-US" sz="3800" dirty="0">
                <a:latin typeface="Times New Roman" pitchFamily="18" charset="0"/>
                <a:cs typeface="Times New Roman" pitchFamily="18" charset="0"/>
              </a:rPr>
              <a:t> </a:t>
            </a:r>
            <a:r>
              <a:rPr lang="en-US" sz="3800" dirty="0">
                <a:solidFill>
                  <a:srgbClr val="FF0000"/>
                </a:solidFill>
                <a:latin typeface="Times New Roman" pitchFamily="18" charset="0"/>
                <a:cs typeface="Times New Roman" pitchFamily="18" charset="0"/>
              </a:rPr>
              <a:t>Initial sign and symptoms</a:t>
            </a:r>
            <a:r>
              <a:rPr lang="en-US" sz="3800" dirty="0">
                <a:latin typeface="Times New Roman" pitchFamily="18" charset="0"/>
                <a:cs typeface="Times New Roman" pitchFamily="18" charset="0"/>
              </a:rPr>
              <a:t>:</a:t>
            </a:r>
          </a:p>
          <a:p>
            <a:pPr lvl="1"/>
            <a:r>
              <a:rPr lang="en-US" sz="3800" dirty="0">
                <a:latin typeface="Times New Roman" pitchFamily="18" charset="0"/>
                <a:cs typeface="Times New Roman" pitchFamily="18" charset="0"/>
              </a:rPr>
              <a:t>The earliest clinical sign is congestion of the eye on the unaffected side </a:t>
            </a:r>
          </a:p>
          <a:p>
            <a:pPr>
              <a:buNone/>
            </a:pPr>
            <a:endParaRPr lang="en-GB" sz="3800" dirty="0">
              <a:latin typeface="Times New Roman" pitchFamily="18" charset="0"/>
              <a:cs typeface="Times New Roman" pitchFamily="18" charset="0"/>
            </a:endParaRPr>
          </a:p>
          <a:p>
            <a:pPr lvl="0">
              <a:buNone/>
            </a:pPr>
            <a:r>
              <a:rPr lang="en-US" sz="3800" dirty="0">
                <a:solidFill>
                  <a:schemeClr val="accent2"/>
                </a:solidFill>
                <a:latin typeface="Times New Roman" pitchFamily="18" charset="0"/>
                <a:cs typeface="Times New Roman" pitchFamily="18" charset="0"/>
              </a:rPr>
              <a:t> Nervous symptoms</a:t>
            </a:r>
            <a:r>
              <a:rPr lang="en-US" sz="3800" dirty="0">
                <a:latin typeface="Times New Roman" pitchFamily="18" charset="0"/>
                <a:cs typeface="Times New Roman" pitchFamily="18" charset="0"/>
              </a:rPr>
              <a:t>:-</a:t>
            </a:r>
            <a:endParaRPr lang="en-GB" sz="3800" dirty="0">
              <a:latin typeface="Times New Roman" pitchFamily="18" charset="0"/>
              <a:cs typeface="Times New Roman" pitchFamily="18" charset="0"/>
            </a:endParaRPr>
          </a:p>
          <a:p>
            <a:pPr lvl="0"/>
            <a:r>
              <a:rPr lang="en-US" sz="3800" dirty="0">
                <a:solidFill>
                  <a:schemeClr val="accent3">
                    <a:lumMod val="75000"/>
                  </a:schemeClr>
                </a:solidFill>
                <a:latin typeface="Times New Roman" pitchFamily="18" charset="0"/>
                <a:cs typeface="Times New Roman" pitchFamily="18" charset="0"/>
              </a:rPr>
              <a:t>Severe pain</a:t>
            </a:r>
            <a:r>
              <a:rPr lang="en-US" sz="3800" dirty="0">
                <a:latin typeface="Times New Roman" pitchFamily="18" charset="0"/>
                <a:cs typeface="Times New Roman" pitchFamily="18" charset="0"/>
              </a:rPr>
              <a:t> in the eye and forehead in the area of distribution of Ophthalmic nerve.</a:t>
            </a:r>
            <a:endParaRPr lang="en-GB" sz="3800" dirty="0">
              <a:latin typeface="Times New Roman" pitchFamily="18" charset="0"/>
              <a:cs typeface="Times New Roman" pitchFamily="18" charset="0"/>
            </a:endParaRPr>
          </a:p>
          <a:p>
            <a:pPr lvl="0"/>
            <a:r>
              <a:rPr lang="en-US" sz="3800" dirty="0">
                <a:latin typeface="Times New Roman" pitchFamily="18" charset="0"/>
                <a:cs typeface="Times New Roman" pitchFamily="18" charset="0"/>
              </a:rPr>
              <a:t>Involvement of the third, fourth and sixth cranial nerves individually and sequentially resulting in the</a:t>
            </a:r>
            <a:r>
              <a:rPr lang="en-US" sz="3800" dirty="0">
                <a:solidFill>
                  <a:schemeClr val="accent3">
                    <a:lumMod val="75000"/>
                  </a:schemeClr>
                </a:solidFill>
                <a:latin typeface="Times New Roman" pitchFamily="18" charset="0"/>
                <a:cs typeface="Times New Roman" pitchFamily="18" charset="0"/>
              </a:rPr>
              <a:t> paralysis of the muscles supplied and eventually total ophthalmoplegia</a:t>
            </a:r>
            <a:r>
              <a:rPr lang="en-US" sz="3800" dirty="0">
                <a:latin typeface="Times New Roman" pitchFamily="18" charset="0"/>
                <a:cs typeface="Times New Roman" pitchFamily="18" charset="0"/>
              </a:rPr>
              <a:t>. </a:t>
            </a:r>
          </a:p>
          <a:p>
            <a:pPr lvl="0"/>
            <a:r>
              <a:rPr lang="en-IN" sz="3800" dirty="0">
                <a:latin typeface="Times New Roman" pitchFamily="18" charset="0"/>
                <a:cs typeface="Times New Roman" pitchFamily="18" charset="0"/>
              </a:rPr>
              <a:t>Sixth nerve palsy is the most common </a:t>
            </a:r>
          </a:p>
          <a:p>
            <a:pPr lvl="0"/>
            <a:r>
              <a:rPr lang="en-US" sz="3800" dirty="0">
                <a:latin typeface="Times New Roman" pitchFamily="18" charset="0"/>
                <a:cs typeface="Times New Roman" pitchFamily="18" charset="0"/>
              </a:rPr>
              <a:t>Paralysis of the V cranial nerve results in the</a:t>
            </a:r>
            <a:r>
              <a:rPr lang="en-US" sz="3800" dirty="0">
                <a:solidFill>
                  <a:schemeClr val="accent3">
                    <a:lumMod val="75000"/>
                  </a:schemeClr>
                </a:solidFill>
                <a:latin typeface="Times New Roman" pitchFamily="18" charset="0"/>
                <a:cs typeface="Times New Roman" pitchFamily="18" charset="0"/>
              </a:rPr>
              <a:t> loss of sensation in the top and the middle portion of the face.</a:t>
            </a:r>
            <a:endParaRPr lang="en-GB" sz="3800" dirty="0">
              <a:solidFill>
                <a:schemeClr val="accent3">
                  <a:lumMod val="75000"/>
                </a:schemeClr>
              </a:solidFill>
              <a:latin typeface="Times New Roman" pitchFamily="18" charset="0"/>
              <a:cs typeface="Times New Roman" pitchFamily="18" charset="0"/>
            </a:endParaRPr>
          </a:p>
          <a:p>
            <a:endParaRPr lang="en-GB"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274638"/>
            <a:ext cx="5105400" cy="1143000"/>
          </a:xfrm>
        </p:spPr>
        <p:txBody>
          <a:bodyPr/>
          <a:lstStyle/>
          <a:p>
            <a:r>
              <a:rPr lang="en-GB" b="1" dirty="0">
                <a:latin typeface="Times New Roman" pitchFamily="18" charset="0"/>
                <a:cs typeface="Times New Roman" pitchFamily="18" charset="0"/>
              </a:rPr>
              <a:t>PRESENTATION</a:t>
            </a:r>
          </a:p>
        </p:txBody>
      </p:sp>
      <p:sp>
        <p:nvSpPr>
          <p:cNvPr id="3" name="Content Placeholder 2"/>
          <p:cNvSpPr>
            <a:spLocks noGrp="1"/>
          </p:cNvSpPr>
          <p:nvPr>
            <p:ph idx="1"/>
          </p:nvPr>
        </p:nvSpPr>
        <p:spPr>
          <a:xfrm>
            <a:off x="0" y="2209800"/>
            <a:ext cx="9144000" cy="3916363"/>
          </a:xfrm>
        </p:spPr>
        <p:txBody>
          <a:bodyPr>
            <a:normAutofit lnSpcReduction="10000"/>
          </a:bodyPr>
          <a:lstStyle/>
          <a:p>
            <a:pPr lvl="0">
              <a:buNone/>
            </a:pPr>
            <a:r>
              <a:rPr lang="en-US" sz="2100" dirty="0">
                <a:solidFill>
                  <a:schemeClr val="accent2"/>
                </a:solidFill>
                <a:latin typeface="Times New Roman" pitchFamily="18" charset="0"/>
                <a:cs typeface="Times New Roman" pitchFamily="18" charset="0"/>
              </a:rPr>
              <a:t>Ocular symptoms</a:t>
            </a:r>
            <a:r>
              <a:rPr lang="en-US" sz="2100" dirty="0">
                <a:latin typeface="Times New Roman" pitchFamily="18" charset="0"/>
                <a:cs typeface="Times New Roman" pitchFamily="18" charset="0"/>
              </a:rPr>
              <a:t>:-</a:t>
            </a:r>
            <a:endParaRPr lang="en-GB" sz="2100" dirty="0">
              <a:latin typeface="Times New Roman" pitchFamily="18" charset="0"/>
              <a:cs typeface="Times New Roman" pitchFamily="18" charset="0"/>
            </a:endParaRPr>
          </a:p>
          <a:p>
            <a:pPr lvl="0"/>
            <a:r>
              <a:rPr lang="en-US" sz="2100" dirty="0">
                <a:latin typeface="Times New Roman" pitchFamily="18" charset="0"/>
                <a:cs typeface="Times New Roman" pitchFamily="18" charset="0"/>
              </a:rPr>
              <a:t>Eyelids get swollen leading to</a:t>
            </a:r>
            <a:r>
              <a:rPr lang="en-US" sz="2100" dirty="0">
                <a:solidFill>
                  <a:schemeClr val="accent3">
                    <a:lumMod val="75000"/>
                  </a:schemeClr>
                </a:solidFill>
                <a:latin typeface="Times New Roman" pitchFamily="18" charset="0"/>
                <a:cs typeface="Times New Roman" pitchFamily="18" charset="0"/>
              </a:rPr>
              <a:t> ptosis with chemosis and proptosis of the eyeball</a:t>
            </a:r>
            <a:r>
              <a:rPr lang="en-US" sz="2100" dirty="0">
                <a:latin typeface="Times New Roman" pitchFamily="18" charset="0"/>
                <a:cs typeface="Times New Roman" pitchFamily="18" charset="0"/>
              </a:rPr>
              <a:t>.</a:t>
            </a:r>
          </a:p>
          <a:p>
            <a:pPr lvl="0"/>
            <a:r>
              <a:rPr lang="en-US" sz="2100" dirty="0">
                <a:latin typeface="Times New Roman" pitchFamily="18" charset="0"/>
                <a:cs typeface="Times New Roman" pitchFamily="18" charset="0"/>
              </a:rPr>
              <a:t>Reduced </a:t>
            </a:r>
            <a:r>
              <a:rPr lang="en-US" sz="2100" dirty="0">
                <a:solidFill>
                  <a:schemeClr val="accent3">
                    <a:lumMod val="75000"/>
                  </a:schemeClr>
                </a:solidFill>
                <a:latin typeface="Times New Roman" pitchFamily="18" charset="0"/>
                <a:cs typeface="Times New Roman" pitchFamily="18" charset="0"/>
              </a:rPr>
              <a:t>corneal sensations</a:t>
            </a:r>
            <a:r>
              <a:rPr lang="en-US" sz="2100" dirty="0">
                <a:latin typeface="Times New Roman" pitchFamily="18" charset="0"/>
                <a:cs typeface="Times New Roman" pitchFamily="18" charset="0"/>
              </a:rPr>
              <a:t>.</a:t>
            </a:r>
          </a:p>
          <a:p>
            <a:pPr lvl="0"/>
            <a:endParaRPr lang="en-GB" sz="100" dirty="0">
              <a:latin typeface="Times New Roman" pitchFamily="18" charset="0"/>
              <a:cs typeface="Times New Roman" pitchFamily="18" charset="0"/>
            </a:endParaRPr>
          </a:p>
          <a:p>
            <a:pPr lvl="0"/>
            <a:r>
              <a:rPr lang="en-US" sz="2100" dirty="0">
                <a:solidFill>
                  <a:schemeClr val="accent3">
                    <a:lumMod val="75000"/>
                  </a:schemeClr>
                </a:solidFill>
                <a:latin typeface="Times New Roman" pitchFamily="18" charset="0"/>
                <a:cs typeface="Times New Roman" pitchFamily="18" charset="0"/>
              </a:rPr>
              <a:t>Pupils become dilated </a:t>
            </a:r>
            <a:r>
              <a:rPr lang="en-US" sz="2100" dirty="0">
                <a:latin typeface="Times New Roman" pitchFamily="18" charset="0"/>
                <a:cs typeface="Times New Roman" pitchFamily="18" charset="0"/>
              </a:rPr>
              <a:t>with reduced or absent pupillary response</a:t>
            </a:r>
            <a:endParaRPr lang="en-GB" sz="2100" dirty="0">
              <a:latin typeface="Times New Roman" pitchFamily="18" charset="0"/>
              <a:cs typeface="Times New Roman" pitchFamily="18" charset="0"/>
            </a:endParaRPr>
          </a:p>
          <a:p>
            <a:pPr lvl="0"/>
            <a:r>
              <a:rPr lang="en-US" sz="2100" dirty="0">
                <a:solidFill>
                  <a:schemeClr val="accent3">
                    <a:lumMod val="75000"/>
                  </a:schemeClr>
                </a:solidFill>
                <a:latin typeface="Times New Roman" pitchFamily="18" charset="0"/>
                <a:cs typeface="Times New Roman" pitchFamily="18" charset="0"/>
              </a:rPr>
              <a:t>Optic disc shows congestion and oedema.</a:t>
            </a:r>
            <a:r>
              <a:rPr lang="en-IN" sz="2100" dirty="0">
                <a:solidFill>
                  <a:schemeClr val="accent3">
                    <a:lumMod val="75000"/>
                  </a:schemeClr>
                </a:solidFill>
                <a:latin typeface="Times New Roman" pitchFamily="18" charset="0"/>
                <a:cs typeface="Times New Roman" pitchFamily="18" charset="0"/>
              </a:rPr>
              <a:t> </a:t>
            </a:r>
          </a:p>
          <a:p>
            <a:pPr lvl="0"/>
            <a:r>
              <a:rPr lang="en-IN" sz="2100" dirty="0">
                <a:solidFill>
                  <a:schemeClr val="accent3">
                    <a:lumMod val="75000"/>
                  </a:schemeClr>
                </a:solidFill>
                <a:latin typeface="Times New Roman" pitchFamily="18" charset="0"/>
                <a:cs typeface="Times New Roman" pitchFamily="18" charset="0"/>
              </a:rPr>
              <a:t> Papilledema, retinal hemorrhages, decreased visual acuity and blindness </a:t>
            </a:r>
            <a:r>
              <a:rPr lang="en-IN" sz="2100" dirty="0">
                <a:latin typeface="Times New Roman" pitchFamily="18" charset="0"/>
                <a:cs typeface="Times New Roman" pitchFamily="18" charset="0"/>
              </a:rPr>
              <a:t>may occur</a:t>
            </a:r>
            <a:endParaRPr lang="en-GB" sz="2100" dirty="0">
              <a:latin typeface="Times New Roman" pitchFamily="18" charset="0"/>
              <a:cs typeface="Times New Roman" pitchFamily="18" charset="0"/>
            </a:endParaRPr>
          </a:p>
          <a:p>
            <a:pPr lvl="0"/>
            <a:r>
              <a:rPr lang="en-US" sz="2100" dirty="0">
                <a:solidFill>
                  <a:schemeClr val="accent3">
                    <a:lumMod val="75000"/>
                  </a:schemeClr>
                </a:solidFill>
                <a:latin typeface="Times New Roman" pitchFamily="18" charset="0"/>
                <a:cs typeface="Times New Roman" pitchFamily="18" charset="0"/>
              </a:rPr>
              <a:t>Exophthalmos</a:t>
            </a:r>
            <a:r>
              <a:rPr lang="en-US" sz="2100" dirty="0">
                <a:latin typeface="Times New Roman" pitchFamily="18" charset="0"/>
                <a:cs typeface="Times New Roman" pitchFamily="18" charset="0"/>
              </a:rPr>
              <a:t>   </a:t>
            </a:r>
          </a:p>
          <a:p>
            <a:pPr lvl="0">
              <a:buNone/>
            </a:pPr>
            <a:r>
              <a:rPr lang="en-US" sz="2100" dirty="0">
                <a:solidFill>
                  <a:schemeClr val="accent2"/>
                </a:solidFill>
                <a:latin typeface="Times New Roman" pitchFamily="18" charset="0"/>
                <a:cs typeface="Times New Roman" pitchFamily="18" charset="0"/>
              </a:rPr>
              <a:t>Systemic signs</a:t>
            </a:r>
            <a:r>
              <a:rPr lang="en-US" sz="2100" dirty="0">
                <a:latin typeface="Times New Roman" pitchFamily="18" charset="0"/>
                <a:cs typeface="Times New Roman" pitchFamily="18" charset="0"/>
              </a:rPr>
              <a:t> indicative of sepsis:-</a:t>
            </a:r>
            <a:endParaRPr lang="en-GB" sz="2100" dirty="0">
              <a:latin typeface="Times New Roman" pitchFamily="18" charset="0"/>
              <a:cs typeface="Times New Roman" pitchFamily="18" charset="0"/>
            </a:endParaRPr>
          </a:p>
          <a:p>
            <a:pPr lvl="0"/>
            <a:r>
              <a:rPr lang="en-US" sz="2100" dirty="0">
                <a:latin typeface="Times New Roman" pitchFamily="18" charset="0"/>
                <a:cs typeface="Times New Roman" pitchFamily="18" charset="0"/>
              </a:rPr>
              <a:t>Chills, Fever, Shock, Delirium and coma appears as late findings.</a:t>
            </a:r>
            <a:endParaRPr lang="en-GB" sz="2100" dirty="0">
              <a:latin typeface="Times New Roman" pitchFamily="18" charset="0"/>
              <a:cs typeface="Times New Roman" pitchFamily="18" charset="0"/>
            </a:endParaRPr>
          </a:p>
          <a:p>
            <a:pPr>
              <a:buNone/>
            </a:pPr>
            <a:endParaRPr lang="en-GB" dirty="0"/>
          </a:p>
        </p:txBody>
      </p:sp>
      <p:pic>
        <p:nvPicPr>
          <p:cNvPr id="5122" name="Picture 2" descr="C:\Users\akshay\Desktop\images (1).jpg"/>
          <p:cNvPicPr>
            <a:picLocks noChangeAspect="1" noChangeArrowheads="1"/>
          </p:cNvPicPr>
          <p:nvPr/>
        </p:nvPicPr>
        <p:blipFill>
          <a:blip r:embed="rId2"/>
          <a:srcRect/>
          <a:stretch>
            <a:fillRect/>
          </a:stretch>
        </p:blipFill>
        <p:spPr bwMode="auto">
          <a:xfrm>
            <a:off x="0" y="-1"/>
            <a:ext cx="3581400" cy="2228427"/>
          </a:xfrm>
          <a:prstGeom prst="rect">
            <a:avLst/>
          </a:prstGeom>
          <a:noFill/>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229600" cy="1066800"/>
          </a:xfrm>
        </p:spPr>
        <p:txBody>
          <a:bodyPr>
            <a:normAutofit fontScale="90000"/>
          </a:bodyPr>
          <a:lstStyle/>
          <a:p>
            <a:pPr lvl="0"/>
            <a:r>
              <a:rPr lang="en-US" sz="4900" b="1" dirty="0">
                <a:latin typeface="Times New Roman" pitchFamily="18" charset="0"/>
                <a:cs typeface="Times New Roman" pitchFamily="18" charset="0"/>
              </a:rPr>
              <a:t>Differential Diagnosis:</a:t>
            </a:r>
            <a:r>
              <a:rPr lang="en-US" sz="4900" dirty="0">
                <a:solidFill>
                  <a:srgbClr val="FF0000"/>
                </a:solidFill>
              </a:rPr>
              <a:t>-</a:t>
            </a:r>
            <a:br>
              <a:rPr lang="en-GB" dirty="0"/>
            </a:br>
            <a:endParaRPr lang="en-GB" dirty="0"/>
          </a:p>
        </p:txBody>
      </p:sp>
      <p:sp>
        <p:nvSpPr>
          <p:cNvPr id="3" name="Content Placeholder 2"/>
          <p:cNvSpPr>
            <a:spLocks noGrp="1"/>
          </p:cNvSpPr>
          <p:nvPr>
            <p:ph idx="1"/>
          </p:nvPr>
        </p:nvSpPr>
        <p:spPr>
          <a:xfrm>
            <a:off x="0" y="1371600"/>
            <a:ext cx="9144000" cy="5486400"/>
          </a:xfrm>
        </p:spPr>
        <p:txBody>
          <a:bodyPr>
            <a:normAutofit/>
          </a:bodyPr>
          <a:lstStyle/>
          <a:p>
            <a:pPr lvl="0">
              <a:buNone/>
            </a:pPr>
            <a:r>
              <a:rPr lang="en-US" sz="2400" dirty="0">
                <a:latin typeface="Times New Roman" pitchFamily="18" charset="0"/>
                <a:cs typeface="Times New Roman" pitchFamily="18" charset="0"/>
              </a:rPr>
              <a:t>CST needs to be differentiated from…</a:t>
            </a:r>
            <a:endParaRPr lang="en-GB" sz="2400" dirty="0">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Cellulitis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Epidural Hematoma</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Epidural and subdural infections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Glaucoma, Acute angle closure cases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Orbital infections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Periorbital infections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Sinusitis</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Subarachnoid hemorrhage</a:t>
            </a:r>
            <a:endParaRPr lang="en-GB" sz="2400" dirty="0">
              <a:solidFill>
                <a:schemeClr val="tx2">
                  <a:lumMod val="75000"/>
                </a:schemeClr>
              </a:solidFill>
              <a:latin typeface="Times New Roman" pitchFamily="18" charset="0"/>
              <a:cs typeface="Times New Roman" pitchFamily="18" charset="0"/>
            </a:endParaRPr>
          </a:p>
          <a:p>
            <a:pPr lvl="0"/>
            <a:r>
              <a:rPr lang="en-US" sz="2400" dirty="0">
                <a:solidFill>
                  <a:schemeClr val="tx2">
                    <a:lumMod val="75000"/>
                  </a:schemeClr>
                </a:solidFill>
                <a:latin typeface="Times New Roman" pitchFamily="18" charset="0"/>
                <a:cs typeface="Times New Roman" pitchFamily="18" charset="0"/>
              </a:rPr>
              <a:t>Subdural hematoma</a:t>
            </a:r>
            <a:endParaRPr lang="en-GB" sz="2400" dirty="0">
              <a:solidFill>
                <a:schemeClr val="tx2">
                  <a:lumMod val="75000"/>
                </a:schemeClr>
              </a:solidFill>
              <a:latin typeface="Times New Roman" pitchFamily="18" charset="0"/>
              <a:cs typeface="Times New Roman" pitchFamily="18" charset="0"/>
            </a:endParaRPr>
          </a:p>
          <a:p>
            <a:endParaRPr lang="en-GB" sz="2400" dirty="0">
              <a:solidFill>
                <a:schemeClr val="tx2">
                  <a:lumMod val="75000"/>
                </a:schemeClr>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04800" y="1219200"/>
          <a:ext cx="8229600" cy="40690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777240">
                <a:tc>
                  <a:txBody>
                    <a:bodyPr/>
                    <a:lstStyle/>
                    <a:p>
                      <a:r>
                        <a:rPr lang="en-GB" sz="2000" dirty="0">
                          <a:latin typeface="Times New Roman" pitchFamily="18" charset="0"/>
                          <a:cs typeface="Times New Roman" pitchFamily="18" charset="0"/>
                        </a:rPr>
                        <a:t>Clinical features</a:t>
                      </a:r>
                    </a:p>
                  </a:txBody>
                  <a:tcPr/>
                </a:tc>
                <a:tc>
                  <a:txBody>
                    <a:bodyPr/>
                    <a:lstStyle/>
                    <a:p>
                      <a:r>
                        <a:rPr lang="en-GB" sz="2000" dirty="0">
                          <a:latin typeface="Times New Roman" pitchFamily="18" charset="0"/>
                          <a:cs typeface="Times New Roman" pitchFamily="18" charset="0"/>
                        </a:rPr>
                        <a:t>Orbital</a:t>
                      </a:r>
                      <a:r>
                        <a:rPr lang="en-GB" sz="2000" baseline="0" dirty="0">
                          <a:latin typeface="Times New Roman" pitchFamily="18" charset="0"/>
                          <a:cs typeface="Times New Roman" pitchFamily="18" charset="0"/>
                        </a:rPr>
                        <a:t> cellulitis</a:t>
                      </a:r>
                      <a:endParaRPr lang="en-GB" sz="2000" dirty="0">
                        <a:latin typeface="Times New Roman" pitchFamily="18" charset="0"/>
                        <a:cs typeface="Times New Roman" pitchFamily="18" charset="0"/>
                      </a:endParaRPr>
                    </a:p>
                  </a:txBody>
                  <a:tcPr/>
                </a:tc>
                <a:tc>
                  <a:txBody>
                    <a:bodyPr/>
                    <a:lstStyle/>
                    <a:p>
                      <a:r>
                        <a:rPr lang="en-GB" sz="2000" dirty="0">
                          <a:latin typeface="Times New Roman" pitchFamily="18" charset="0"/>
                          <a:cs typeface="Times New Roman" pitchFamily="18" charset="0"/>
                        </a:rPr>
                        <a:t>Cavernous sinus thrombosis</a:t>
                      </a:r>
                    </a:p>
                  </a:txBody>
                  <a:tcPr/>
                </a:tc>
                <a:extLst>
                  <a:ext uri="{0D108BD9-81ED-4DB2-BD59-A6C34878D82A}">
                    <a16:rowId xmlns:a16="http://schemas.microsoft.com/office/drawing/2014/main" val="10000"/>
                  </a:ext>
                </a:extLst>
              </a:tr>
              <a:tr h="370840">
                <a:tc>
                  <a:txBody>
                    <a:bodyPr/>
                    <a:lstStyle/>
                    <a:p>
                      <a:r>
                        <a:rPr lang="en-GB" sz="2000" dirty="0">
                          <a:latin typeface="Times New Roman" pitchFamily="18" charset="0"/>
                          <a:cs typeface="Times New Roman" pitchFamily="18" charset="0"/>
                        </a:rPr>
                        <a:t>laterality</a:t>
                      </a:r>
                    </a:p>
                  </a:txBody>
                  <a:tcPr/>
                </a:tc>
                <a:tc>
                  <a:txBody>
                    <a:bodyPr/>
                    <a:lstStyle/>
                    <a:p>
                      <a:r>
                        <a:rPr lang="en-GB" sz="2000" dirty="0">
                          <a:latin typeface="Times New Roman" pitchFamily="18" charset="0"/>
                          <a:cs typeface="Times New Roman" pitchFamily="18" charset="0"/>
                        </a:rPr>
                        <a:t>unilateral</a:t>
                      </a:r>
                    </a:p>
                  </a:txBody>
                  <a:tcPr/>
                </a:tc>
                <a:tc>
                  <a:txBody>
                    <a:bodyPr/>
                    <a:lstStyle/>
                    <a:p>
                      <a:r>
                        <a:rPr lang="en-GB" sz="2000" dirty="0">
                          <a:latin typeface="Times New Roman" pitchFamily="18" charset="0"/>
                          <a:cs typeface="Times New Roman" pitchFamily="18" charset="0"/>
                        </a:rPr>
                        <a:t>Initially unilateral becomes bilateral</a:t>
                      </a:r>
                    </a:p>
                  </a:txBody>
                  <a:tcPr/>
                </a:tc>
                <a:extLst>
                  <a:ext uri="{0D108BD9-81ED-4DB2-BD59-A6C34878D82A}">
                    <a16:rowId xmlns:a16="http://schemas.microsoft.com/office/drawing/2014/main" val="10001"/>
                  </a:ext>
                </a:extLst>
              </a:tr>
              <a:tr h="370840">
                <a:tc>
                  <a:txBody>
                    <a:bodyPr/>
                    <a:lstStyle/>
                    <a:p>
                      <a:r>
                        <a:rPr lang="en-GB" sz="2000" dirty="0">
                          <a:latin typeface="Times New Roman" pitchFamily="18" charset="0"/>
                          <a:cs typeface="Times New Roman" pitchFamily="18" charset="0"/>
                        </a:rPr>
                        <a:t>Degree of proptosis</a:t>
                      </a:r>
                    </a:p>
                  </a:txBody>
                  <a:tcPr/>
                </a:tc>
                <a:tc>
                  <a:txBody>
                    <a:bodyPr/>
                    <a:lstStyle/>
                    <a:p>
                      <a:r>
                        <a:rPr lang="en-GB" sz="2000" dirty="0">
                          <a:latin typeface="Times New Roman" pitchFamily="18" charset="0"/>
                          <a:cs typeface="Times New Roman" pitchFamily="18" charset="0"/>
                        </a:rPr>
                        <a:t>marked</a:t>
                      </a:r>
                    </a:p>
                  </a:txBody>
                  <a:tcPr/>
                </a:tc>
                <a:tc>
                  <a:txBody>
                    <a:bodyPr/>
                    <a:lstStyle/>
                    <a:p>
                      <a:r>
                        <a:rPr lang="en-GB" sz="2000" dirty="0">
                          <a:latin typeface="Times New Roman" pitchFamily="18" charset="0"/>
                          <a:cs typeface="Times New Roman" pitchFamily="18" charset="0"/>
                        </a:rPr>
                        <a:t>moderate</a:t>
                      </a:r>
                    </a:p>
                  </a:txBody>
                  <a:tcPr/>
                </a:tc>
                <a:extLst>
                  <a:ext uri="{0D108BD9-81ED-4DB2-BD59-A6C34878D82A}">
                    <a16:rowId xmlns:a16="http://schemas.microsoft.com/office/drawing/2014/main" val="10002"/>
                  </a:ext>
                </a:extLst>
              </a:tr>
              <a:tr h="370840">
                <a:tc>
                  <a:txBody>
                    <a:bodyPr/>
                    <a:lstStyle/>
                    <a:p>
                      <a:r>
                        <a:rPr lang="en-GB" sz="2000" dirty="0">
                          <a:latin typeface="Times New Roman" pitchFamily="18" charset="0"/>
                          <a:cs typeface="Times New Roman" pitchFamily="18" charset="0"/>
                        </a:rPr>
                        <a:t>Ocular movements</a:t>
                      </a:r>
                    </a:p>
                  </a:txBody>
                  <a:tcPr/>
                </a:tc>
                <a:tc>
                  <a:txBody>
                    <a:bodyPr/>
                    <a:lstStyle/>
                    <a:p>
                      <a:r>
                        <a:rPr lang="en-GB" sz="2000" dirty="0">
                          <a:latin typeface="Times New Roman" pitchFamily="18" charset="0"/>
                          <a:cs typeface="Times New Roman" pitchFamily="18" charset="0"/>
                        </a:rPr>
                        <a:t>Marked limitation</a:t>
                      </a:r>
                    </a:p>
                  </a:txBody>
                  <a:tcPr/>
                </a:tc>
                <a:tc>
                  <a:txBody>
                    <a:bodyPr/>
                    <a:lstStyle/>
                    <a:p>
                      <a:r>
                        <a:rPr lang="en-GB" sz="2000" dirty="0">
                          <a:latin typeface="Times New Roman" pitchFamily="18" charset="0"/>
                          <a:cs typeface="Times New Roman" pitchFamily="18" charset="0"/>
                        </a:rPr>
                        <a:t>Complete limitation</a:t>
                      </a:r>
                      <a:r>
                        <a:rPr lang="en-GB" sz="2000" baseline="0" dirty="0">
                          <a:latin typeface="Times New Roman" pitchFamily="18" charset="0"/>
                          <a:cs typeface="Times New Roman" pitchFamily="18" charset="0"/>
                        </a:rPr>
                        <a:t> to palsy</a:t>
                      </a:r>
                      <a:endParaRPr lang="en-GB"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70840">
                <a:tc>
                  <a:txBody>
                    <a:bodyPr/>
                    <a:lstStyle/>
                    <a:p>
                      <a:r>
                        <a:rPr lang="en-GB" sz="2000" dirty="0">
                          <a:latin typeface="Times New Roman" pitchFamily="18" charset="0"/>
                          <a:cs typeface="Times New Roman" pitchFamily="18" charset="0"/>
                        </a:rPr>
                        <a:t>Edema in mastoid region</a:t>
                      </a:r>
                    </a:p>
                  </a:txBody>
                  <a:tcPr/>
                </a:tc>
                <a:tc>
                  <a:txBody>
                    <a:bodyPr/>
                    <a:lstStyle/>
                    <a:p>
                      <a:r>
                        <a:rPr lang="en-GB" sz="2000" dirty="0">
                          <a:latin typeface="Times New Roman" pitchFamily="18" charset="0"/>
                          <a:cs typeface="Times New Roman" pitchFamily="18" charset="0"/>
                        </a:rPr>
                        <a:t>absent</a:t>
                      </a:r>
                    </a:p>
                  </a:txBody>
                  <a:tcPr/>
                </a:tc>
                <a:tc>
                  <a:txBody>
                    <a:bodyPr/>
                    <a:lstStyle/>
                    <a:p>
                      <a:r>
                        <a:rPr lang="en-GB" sz="2000" dirty="0">
                          <a:latin typeface="Times New Roman" pitchFamily="18" charset="0"/>
                          <a:cs typeface="Times New Roman" pitchFamily="18" charset="0"/>
                        </a:rPr>
                        <a:t>present</a:t>
                      </a:r>
                    </a:p>
                  </a:txBody>
                  <a:tcPr/>
                </a:tc>
                <a:extLst>
                  <a:ext uri="{0D108BD9-81ED-4DB2-BD59-A6C34878D82A}">
                    <a16:rowId xmlns:a16="http://schemas.microsoft.com/office/drawing/2014/main" val="10004"/>
                  </a:ext>
                </a:extLst>
              </a:tr>
              <a:tr h="370840">
                <a:tc>
                  <a:txBody>
                    <a:bodyPr/>
                    <a:lstStyle/>
                    <a:p>
                      <a:r>
                        <a:rPr lang="en-GB" sz="2000" dirty="0">
                          <a:latin typeface="Times New Roman" pitchFamily="18" charset="0"/>
                          <a:cs typeface="Times New Roman" pitchFamily="18" charset="0"/>
                        </a:rPr>
                        <a:t>General symptoms</a:t>
                      </a:r>
                    </a:p>
                  </a:txBody>
                  <a:tcPr/>
                </a:tc>
                <a:tc>
                  <a:txBody>
                    <a:bodyPr/>
                    <a:lstStyle/>
                    <a:p>
                      <a:r>
                        <a:rPr lang="en-GB" sz="2000" dirty="0">
                          <a:latin typeface="Times New Roman" pitchFamily="18" charset="0"/>
                          <a:cs typeface="Times New Roman" pitchFamily="18" charset="0"/>
                        </a:rPr>
                        <a:t>mild</a:t>
                      </a:r>
                    </a:p>
                  </a:txBody>
                  <a:tcPr/>
                </a:tc>
                <a:tc>
                  <a:txBody>
                    <a:bodyPr/>
                    <a:lstStyle/>
                    <a:p>
                      <a:r>
                        <a:rPr lang="en-GB" sz="2000" dirty="0">
                          <a:latin typeface="Times New Roman" pitchFamily="18" charset="0"/>
                          <a:cs typeface="Times New Roman" pitchFamily="18" charset="0"/>
                        </a:rPr>
                        <a:t>marked</a:t>
                      </a:r>
                    </a:p>
                  </a:txBody>
                  <a:tcPr/>
                </a:tc>
                <a:extLst>
                  <a:ext uri="{0D108BD9-81ED-4DB2-BD59-A6C34878D82A}">
                    <a16:rowId xmlns:a16="http://schemas.microsoft.com/office/drawing/2014/main" val="10005"/>
                  </a:ext>
                </a:extLst>
              </a:tr>
              <a:tr h="370840">
                <a:tc>
                  <a:txBody>
                    <a:bodyPr/>
                    <a:lstStyle/>
                    <a:p>
                      <a:r>
                        <a:rPr lang="en-GB" sz="2000" dirty="0">
                          <a:latin typeface="Times New Roman" pitchFamily="18" charset="0"/>
                          <a:cs typeface="Times New Roman" pitchFamily="18" charset="0"/>
                        </a:rPr>
                        <a:t>Source of infection</a:t>
                      </a:r>
                    </a:p>
                  </a:txBody>
                  <a:tcPr/>
                </a:tc>
                <a:tc>
                  <a:txBody>
                    <a:bodyPr/>
                    <a:lstStyle/>
                    <a:p>
                      <a:r>
                        <a:rPr lang="en-GB" sz="2000" dirty="0">
                          <a:latin typeface="Times New Roman" pitchFamily="18" charset="0"/>
                          <a:cs typeface="Times New Roman" pitchFamily="18" charset="0"/>
                        </a:rPr>
                        <a:t>Usually</a:t>
                      </a:r>
                      <a:r>
                        <a:rPr lang="en-GB" sz="2000" baseline="0" dirty="0">
                          <a:latin typeface="Times New Roman" pitchFamily="18" charset="0"/>
                          <a:cs typeface="Times New Roman" pitchFamily="18" charset="0"/>
                        </a:rPr>
                        <a:t> ethmoiditis</a:t>
                      </a:r>
                      <a:endParaRPr lang="en-GB" sz="2000" dirty="0">
                        <a:latin typeface="Times New Roman" pitchFamily="18" charset="0"/>
                        <a:cs typeface="Times New Roman" pitchFamily="18" charset="0"/>
                      </a:endParaRPr>
                    </a:p>
                  </a:txBody>
                  <a:tcPr/>
                </a:tc>
                <a:tc>
                  <a:txBody>
                    <a:bodyPr/>
                    <a:lstStyle/>
                    <a:p>
                      <a:r>
                        <a:rPr lang="en-GB" sz="2000" dirty="0">
                          <a:latin typeface="Times New Roman" pitchFamily="18" charset="0"/>
                          <a:cs typeface="Times New Roman" pitchFamily="18" charset="0"/>
                        </a:rPr>
                        <a:t> orbit,</a:t>
                      </a:r>
                      <a:r>
                        <a:rPr lang="en-GB" sz="2000" baseline="0" dirty="0">
                          <a:latin typeface="Times New Roman" pitchFamily="18" charset="0"/>
                          <a:cs typeface="Times New Roman" pitchFamily="18" charset="0"/>
                        </a:rPr>
                        <a:t> nose, tonsillar, mastoid.</a:t>
                      </a:r>
                      <a:endParaRPr lang="en-GB" sz="20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latin typeface="Times New Roman" pitchFamily="18" charset="0"/>
                <a:cs typeface="Times New Roman" pitchFamily="18" charset="0"/>
              </a:rPr>
              <a:t>Complication of Cavernous Sinus thrombosis</a:t>
            </a:r>
            <a:br>
              <a:rPr lang="en-US" sz="3200" b="1" dirty="0">
                <a:solidFill>
                  <a:srgbClr val="FF0000"/>
                </a:solidFill>
                <a:latin typeface="Times New Roman" pitchFamily="18" charset="0"/>
                <a:cs typeface="Times New Roman" pitchFamily="18" charset="0"/>
              </a:rPr>
            </a:br>
            <a:r>
              <a:rPr lang="en-US" sz="3200" b="1" dirty="0">
                <a:solidFill>
                  <a:srgbClr val="FF0000"/>
                </a:solidFill>
                <a:latin typeface="Times New Roman" pitchFamily="18" charset="0"/>
                <a:cs typeface="Times New Roman" pitchFamily="18" charset="0"/>
              </a:rPr>
              <a:t> </a:t>
            </a:r>
          </a:p>
        </p:txBody>
      </p:sp>
      <p:sp>
        <p:nvSpPr>
          <p:cNvPr id="3" name="Content Placeholder 2"/>
          <p:cNvSpPr>
            <a:spLocks noGrp="1"/>
          </p:cNvSpPr>
          <p:nvPr>
            <p:ph idx="1"/>
          </p:nvPr>
        </p:nvSpPr>
        <p:spPr>
          <a:xfrm>
            <a:off x="107504" y="2234883"/>
            <a:ext cx="9144000" cy="5257800"/>
          </a:xfrm>
        </p:spPr>
        <p:txBody>
          <a:bodyPr>
            <a:normAutofit/>
          </a:bodyPr>
          <a:lstStyle/>
          <a:p>
            <a:pPr>
              <a:lnSpc>
                <a:spcPct val="150000"/>
              </a:lnSpc>
            </a:pPr>
            <a:r>
              <a:rPr lang="en-US" sz="2400" dirty="0">
                <a:latin typeface="Times New Roman" pitchFamily="18" charset="0"/>
                <a:cs typeface="Times New Roman" pitchFamily="18" charset="0"/>
              </a:rPr>
              <a:t>Intracranial extension of infection may result in </a:t>
            </a:r>
            <a:r>
              <a:rPr lang="en-US" sz="2400" dirty="0">
                <a:solidFill>
                  <a:schemeClr val="accent3">
                    <a:lumMod val="75000"/>
                  </a:schemeClr>
                </a:solidFill>
                <a:latin typeface="Times New Roman" pitchFamily="18" charset="0"/>
                <a:cs typeface="Times New Roman" pitchFamily="18" charset="0"/>
              </a:rPr>
              <a:t>meningitis, encephalitis, brain abscess, pituitary infection, and epidural and subdural empyema</a:t>
            </a:r>
            <a:r>
              <a:rPr lang="en-US" sz="2400" dirty="0">
                <a:latin typeface="Times New Roman" pitchFamily="18" charset="0"/>
                <a:cs typeface="Times New Roman" pitchFamily="18" charset="0"/>
              </a:rPr>
              <a:t>. </a:t>
            </a:r>
          </a:p>
          <a:p>
            <a:pPr>
              <a:lnSpc>
                <a:spcPct val="150000"/>
              </a:lnSpc>
            </a:pPr>
            <a:r>
              <a:rPr lang="en-US" sz="2400" dirty="0">
                <a:solidFill>
                  <a:schemeClr val="accent3">
                    <a:lumMod val="75000"/>
                  </a:schemeClr>
                </a:solidFill>
                <a:latin typeface="Times New Roman" pitchFamily="18" charset="0"/>
                <a:cs typeface="Times New Roman" pitchFamily="18" charset="0"/>
              </a:rPr>
              <a:t>Cortical vein thrombosis </a:t>
            </a:r>
            <a:r>
              <a:rPr lang="en-US" sz="2400" dirty="0">
                <a:latin typeface="Times New Roman" pitchFamily="18" charset="0"/>
                <a:cs typeface="Times New Roman" pitchFamily="18" charset="0"/>
              </a:rPr>
              <a:t>can result in hemorrhagic infarction. </a:t>
            </a:r>
          </a:p>
          <a:p>
            <a:pPr>
              <a:lnSpc>
                <a:spcPct val="150000"/>
              </a:lnSpc>
            </a:pPr>
            <a:r>
              <a:rPr lang="en-US" sz="2400" dirty="0">
                <a:latin typeface="Times New Roman" pitchFamily="18" charset="0"/>
                <a:cs typeface="Times New Roman" pitchFamily="18" charset="0"/>
              </a:rPr>
              <a:t>Extension of the thrombus to other sinuses can occur</a:t>
            </a:r>
            <a:r>
              <a:rPr lang="en-US" sz="2400" dirty="0">
                <a:cs typeface="Times New Roman" pitchFamily="18" charset="0"/>
              </a:rPr>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GB" b="1" dirty="0">
                <a:latin typeface="Times New Roman" pitchFamily="18" charset="0"/>
                <a:cs typeface="Times New Roman" pitchFamily="18" charset="0"/>
              </a:rPr>
              <a:t>INVESTIGATIONS</a:t>
            </a:r>
          </a:p>
        </p:txBody>
      </p:sp>
      <p:sp>
        <p:nvSpPr>
          <p:cNvPr id="3" name="Content Placeholder 2"/>
          <p:cNvSpPr>
            <a:spLocks noGrp="1"/>
          </p:cNvSpPr>
          <p:nvPr>
            <p:ph idx="1"/>
          </p:nvPr>
        </p:nvSpPr>
        <p:spPr>
          <a:xfrm>
            <a:off x="0" y="1600200"/>
            <a:ext cx="9144000" cy="5257800"/>
          </a:xfrm>
        </p:spPr>
        <p:txBody>
          <a:bodyPr>
            <a:normAutofit/>
          </a:bodyPr>
          <a:lstStyle/>
          <a:p>
            <a:pPr lvl="0">
              <a:buNone/>
            </a:pPr>
            <a:r>
              <a:rPr lang="en-US" sz="2400" dirty="0">
                <a:solidFill>
                  <a:srgbClr val="FF0000"/>
                </a:solidFill>
                <a:latin typeface="Times New Roman" pitchFamily="18" charset="0"/>
                <a:cs typeface="Times New Roman" pitchFamily="18" charset="0"/>
              </a:rPr>
              <a:t>Lab Studies:-</a:t>
            </a:r>
            <a:endParaRPr lang="en-GB" sz="2400" dirty="0">
              <a:solidFill>
                <a:srgbClr val="FF0000"/>
              </a:solidFill>
              <a:latin typeface="Times New Roman" pitchFamily="18" charset="0"/>
              <a:cs typeface="Times New Roman" pitchFamily="18" charset="0"/>
            </a:endParaRPr>
          </a:p>
          <a:p>
            <a:r>
              <a:rPr lang="en-US" sz="2400" dirty="0">
                <a:latin typeface="Times New Roman" pitchFamily="18" charset="0"/>
                <a:cs typeface="Times New Roman" pitchFamily="18" charset="0"/>
              </a:rPr>
              <a:t>CST is a clinical diagnosis and lab studies are seldom specific. Blood tests like </a:t>
            </a:r>
            <a:r>
              <a:rPr lang="en-US" sz="2400" dirty="0">
                <a:solidFill>
                  <a:srgbClr val="7030A0"/>
                </a:solidFill>
                <a:latin typeface="Times New Roman" pitchFamily="18" charset="0"/>
                <a:cs typeface="Times New Roman" pitchFamily="18" charset="0"/>
              </a:rPr>
              <a:t>CBC and Blood cultures</a:t>
            </a:r>
          </a:p>
          <a:p>
            <a:r>
              <a:rPr lang="en-US" sz="2400" dirty="0">
                <a:latin typeface="Times New Roman" pitchFamily="18" charset="0"/>
                <a:cs typeface="Times New Roman" pitchFamily="18" charset="0"/>
              </a:rPr>
              <a:t>Serum studies </a:t>
            </a:r>
            <a:r>
              <a:rPr lang="en-US" sz="2400" dirty="0">
                <a:solidFill>
                  <a:srgbClr val="7030A0"/>
                </a:solidFill>
                <a:latin typeface="Times New Roman" pitchFamily="18" charset="0"/>
                <a:cs typeface="Times New Roman" pitchFamily="18" charset="0"/>
              </a:rPr>
              <a:t>like ESR,CRP,ACE,ANCA</a:t>
            </a:r>
            <a:endParaRPr lang="en-GB" sz="2400" dirty="0">
              <a:solidFill>
                <a:srgbClr val="7030A0"/>
              </a:solidFill>
              <a:latin typeface="Times New Roman" pitchFamily="18" charset="0"/>
              <a:cs typeface="Times New Roman" pitchFamily="18" charset="0"/>
            </a:endParaRPr>
          </a:p>
          <a:p>
            <a:pPr lvl="0">
              <a:buNone/>
            </a:pPr>
            <a:r>
              <a:rPr lang="en-US" sz="2400" dirty="0">
                <a:solidFill>
                  <a:srgbClr val="FF0000"/>
                </a:solidFill>
                <a:latin typeface="Times New Roman" pitchFamily="18" charset="0"/>
                <a:cs typeface="Times New Roman" pitchFamily="18" charset="0"/>
              </a:rPr>
              <a:t>Imaging studies:-</a:t>
            </a:r>
            <a:endParaRPr lang="en-GB" sz="2400" dirty="0">
              <a:solidFill>
                <a:srgbClr val="FF0000"/>
              </a:solidFill>
              <a:latin typeface="Times New Roman" pitchFamily="18" charset="0"/>
              <a:cs typeface="Times New Roman" pitchFamily="18" charset="0"/>
            </a:endParaRPr>
          </a:p>
          <a:p>
            <a:pPr lvl="0"/>
            <a:r>
              <a:rPr lang="en-US" sz="2400" dirty="0">
                <a:solidFill>
                  <a:srgbClr val="7030A0"/>
                </a:solidFill>
                <a:latin typeface="Times New Roman" pitchFamily="18" charset="0"/>
                <a:cs typeface="Times New Roman" pitchFamily="18" charset="0"/>
              </a:rPr>
              <a:t>MRI</a:t>
            </a:r>
          </a:p>
          <a:p>
            <a:pPr lvl="0"/>
            <a:r>
              <a:rPr lang="en-US" sz="2400" dirty="0">
                <a:solidFill>
                  <a:srgbClr val="7030A0"/>
                </a:solidFill>
                <a:latin typeface="Times New Roman" pitchFamily="18" charset="0"/>
                <a:cs typeface="Times New Roman" pitchFamily="18" charset="0"/>
              </a:rPr>
              <a:t>CT</a:t>
            </a:r>
            <a:endParaRPr lang="en-GB" sz="2400" dirty="0">
              <a:solidFill>
                <a:srgbClr val="7030A0"/>
              </a:solidFill>
              <a:latin typeface="Times New Roman" pitchFamily="18" charset="0"/>
              <a:cs typeface="Times New Roman" pitchFamily="18" charset="0"/>
            </a:endParaRPr>
          </a:p>
          <a:p>
            <a:pPr lvl="0"/>
            <a:r>
              <a:rPr lang="en-US" sz="2400" dirty="0">
                <a:solidFill>
                  <a:srgbClr val="7030A0"/>
                </a:solidFill>
                <a:latin typeface="Times New Roman" pitchFamily="18" charset="0"/>
                <a:cs typeface="Times New Roman" pitchFamily="18" charset="0"/>
              </a:rPr>
              <a:t>Carotid angiography</a:t>
            </a:r>
            <a:endParaRPr lang="en-GB" sz="2400" dirty="0">
              <a:solidFill>
                <a:srgbClr val="7030A0"/>
              </a:solidFill>
              <a:latin typeface="Times New Roman" pitchFamily="18" charset="0"/>
              <a:cs typeface="Times New Roman" pitchFamily="18" charset="0"/>
            </a:endParaRPr>
          </a:p>
          <a:p>
            <a:pPr lvl="0"/>
            <a:r>
              <a:rPr lang="en-US" sz="2400" dirty="0">
                <a:solidFill>
                  <a:srgbClr val="7030A0"/>
                </a:solidFill>
                <a:latin typeface="Times New Roman" pitchFamily="18" charset="0"/>
                <a:cs typeface="Times New Roman" pitchFamily="18" charset="0"/>
              </a:rPr>
              <a:t>Orbital venography.</a:t>
            </a:r>
            <a:endParaRPr lang="en-GB" sz="2400" dirty="0">
              <a:solidFill>
                <a:srgbClr val="7030A0"/>
              </a:solidFill>
              <a:latin typeface="Times New Roman" pitchFamily="18" charset="0"/>
              <a:cs typeface="Times New Roman" pitchFamily="18" charset="0"/>
            </a:endParaRPr>
          </a:p>
          <a:p>
            <a:pPr>
              <a:buNone/>
            </a:pPr>
            <a:endParaRPr lang="en-GB" sz="2800" dirty="0"/>
          </a:p>
        </p:txBody>
      </p:sp>
      <p:pic>
        <p:nvPicPr>
          <p:cNvPr id="6146" name="Picture 2" descr="C:\Users\akshay\Desktop\download (9).jpg"/>
          <p:cNvPicPr>
            <a:picLocks noChangeAspect="1" noChangeArrowheads="1"/>
          </p:cNvPicPr>
          <p:nvPr/>
        </p:nvPicPr>
        <p:blipFill>
          <a:blip r:embed="rId2"/>
          <a:srcRect/>
          <a:stretch>
            <a:fillRect/>
          </a:stretch>
        </p:blipFill>
        <p:spPr bwMode="auto">
          <a:xfrm>
            <a:off x="3505200" y="3505199"/>
            <a:ext cx="5638800" cy="3368633"/>
          </a:xfrm>
          <a:prstGeom prst="rect">
            <a:avLst/>
          </a:prstGeom>
          <a:noFill/>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b="1" dirty="0">
                <a:solidFill>
                  <a:srgbClr val="FF0000"/>
                </a:solidFill>
                <a:latin typeface="Times New Roman" pitchFamily="18" charset="0"/>
                <a:cs typeface="Times New Roman" pitchFamily="18" charset="0"/>
              </a:rPr>
              <a:t>TREATMENT OF CAVERNOUS SINUS THROMBOSIS</a:t>
            </a:r>
            <a:br>
              <a:rPr lang="en-US"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endParaRPr lang="en-US"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0" y="2286000"/>
            <a:ext cx="8839200" cy="4572000"/>
          </a:xfrm>
        </p:spPr>
        <p:txBody>
          <a:bodyPr>
            <a:noAutofit/>
          </a:bodyPr>
          <a:lstStyle/>
          <a:p>
            <a:pPr>
              <a:lnSpc>
                <a:spcPct val="120000"/>
              </a:lnSpc>
              <a:buNone/>
            </a:pPr>
            <a:r>
              <a:rPr lang="en-IN" sz="2400" dirty="0">
                <a:latin typeface="Times New Roman" pitchFamily="18" charset="0"/>
                <a:cs typeface="Times New Roman" pitchFamily="18" charset="0"/>
              </a:rPr>
              <a:t>     Because it is often difficult to distinguish septic and non-septic causes of CST, the initial management is the same. Only when aseptic aetiology is ruled out definitively an antibiotics be withdrawn. In practice, therefore, the treatments are the same for both aseptic and septic disease.</a:t>
            </a:r>
          </a:p>
          <a:p>
            <a:pPr>
              <a:lnSpc>
                <a:spcPct val="120000"/>
              </a:lnSpc>
              <a:buNone/>
            </a:pPr>
            <a:endParaRPr lang="en-US" sz="2000" b="1" dirty="0">
              <a:latin typeface="Times New Roman" pitchFamily="18" charset="0"/>
              <a:cs typeface="Times New Roman" pitchFamily="18"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GB" b="1" dirty="0">
                <a:latin typeface="Times New Roman" pitchFamily="18" charset="0"/>
                <a:cs typeface="Times New Roman" pitchFamily="18" charset="0"/>
              </a:rPr>
              <a:t>Antibiotics</a:t>
            </a:r>
          </a:p>
        </p:txBody>
      </p:sp>
      <p:sp>
        <p:nvSpPr>
          <p:cNvPr id="3" name="Content Placeholder 2"/>
          <p:cNvSpPr>
            <a:spLocks noGrp="1"/>
          </p:cNvSpPr>
          <p:nvPr>
            <p:ph idx="1"/>
          </p:nvPr>
        </p:nvSpPr>
        <p:spPr>
          <a:xfrm>
            <a:off x="0" y="1524000"/>
            <a:ext cx="9144000" cy="4525963"/>
          </a:xfrm>
        </p:spPr>
        <p:txBody>
          <a:bodyPr>
            <a:normAutofit fontScale="25000" lnSpcReduction="20000"/>
          </a:bodyPr>
          <a:lstStyle/>
          <a:p>
            <a:pPr>
              <a:buFont typeface="Wingdings" pitchFamily="2" charset="2"/>
              <a:buChar char="§"/>
            </a:pPr>
            <a:r>
              <a:rPr lang="en-IN" sz="9600" dirty="0">
                <a:latin typeface="Times New Roman" pitchFamily="18" charset="0"/>
                <a:cs typeface="Times New Roman" pitchFamily="18" charset="0"/>
              </a:rPr>
              <a:t>Initial antimicrobial therapy include</a:t>
            </a:r>
            <a:r>
              <a:rPr lang="en-IN" sz="9600" dirty="0">
                <a:solidFill>
                  <a:srgbClr val="7030A0"/>
                </a:solidFill>
                <a:latin typeface="Times New Roman" pitchFamily="18" charset="0"/>
                <a:cs typeface="Times New Roman" pitchFamily="18" charset="0"/>
              </a:rPr>
              <a:t> nafcillin or oxacillin</a:t>
            </a:r>
            <a:r>
              <a:rPr lang="en-IN" sz="9600" dirty="0">
                <a:latin typeface="Times New Roman" pitchFamily="18" charset="0"/>
                <a:cs typeface="Times New Roman" pitchFamily="18" charset="0"/>
              </a:rPr>
              <a:t> 1 to 2 g q 4 to 6 h combined with a</a:t>
            </a:r>
            <a:r>
              <a:rPr lang="en-IN" sz="9600" dirty="0">
                <a:solidFill>
                  <a:srgbClr val="7030A0"/>
                </a:solidFill>
                <a:latin typeface="Times New Roman" pitchFamily="18" charset="0"/>
                <a:cs typeface="Times New Roman" pitchFamily="18" charset="0"/>
              </a:rPr>
              <a:t> 3rd-generation cephalosporin</a:t>
            </a:r>
            <a:r>
              <a:rPr lang="en-IN" sz="9600" dirty="0">
                <a:latin typeface="Times New Roman" pitchFamily="18" charset="0"/>
                <a:cs typeface="Times New Roman" pitchFamily="18" charset="0"/>
              </a:rPr>
              <a:t> (eg, ceftriaxone 1 g q 12 h)</a:t>
            </a:r>
          </a:p>
          <a:p>
            <a:pPr>
              <a:buFont typeface="Wingdings" pitchFamily="2" charset="2"/>
              <a:buChar char="q"/>
            </a:pPr>
            <a:endParaRPr lang="en-US" dirty="0"/>
          </a:p>
          <a:p>
            <a:pPr>
              <a:buFont typeface="Wingdings" pitchFamily="2" charset="2"/>
              <a:buChar char="§"/>
            </a:pPr>
            <a:endParaRPr lang="en-IN" sz="4400" dirty="0">
              <a:latin typeface="Times New Roman" pitchFamily="18" charset="0"/>
              <a:cs typeface="Times New Roman" pitchFamily="18" charset="0"/>
            </a:endParaRPr>
          </a:p>
          <a:p>
            <a:pPr>
              <a:buFont typeface="Wingdings" pitchFamily="2" charset="2"/>
              <a:buChar char="§"/>
            </a:pPr>
            <a:r>
              <a:rPr lang="en-IN" sz="9600" dirty="0">
                <a:latin typeface="Times New Roman" pitchFamily="18" charset="0"/>
                <a:cs typeface="Times New Roman" pitchFamily="18" charset="0"/>
              </a:rPr>
              <a:t> A drug for anaerobes (eg, </a:t>
            </a:r>
            <a:r>
              <a:rPr lang="en-IN" sz="9600" dirty="0">
                <a:solidFill>
                  <a:srgbClr val="7030A0"/>
                </a:solidFill>
                <a:latin typeface="Times New Roman" pitchFamily="18" charset="0"/>
                <a:cs typeface="Times New Roman" pitchFamily="18" charset="0"/>
              </a:rPr>
              <a:t>metronidazole</a:t>
            </a:r>
            <a:br>
              <a:rPr lang="en-IN" sz="9600" cap="all" dirty="0">
                <a:latin typeface="Times New Roman" pitchFamily="18" charset="0"/>
                <a:cs typeface="Times New Roman" pitchFamily="18" charset="0"/>
              </a:rPr>
            </a:br>
            <a:r>
              <a:rPr lang="en-IN" sz="9600" dirty="0">
                <a:latin typeface="Times New Roman" pitchFamily="18" charset="0"/>
                <a:cs typeface="Times New Roman" pitchFamily="18" charset="0"/>
              </a:rPr>
              <a:t> 500 mg q 8 h) should be added if an underlying sinusitis or dental infection is present.</a:t>
            </a:r>
          </a:p>
          <a:p>
            <a:pPr>
              <a:buFont typeface="Wingdings" pitchFamily="2" charset="2"/>
              <a:buChar char="§"/>
            </a:pPr>
            <a:endParaRPr lang="en-US" sz="4400" dirty="0">
              <a:latin typeface="Times New Roman" pitchFamily="18" charset="0"/>
              <a:cs typeface="Times New Roman" pitchFamily="18" charset="0"/>
            </a:endParaRPr>
          </a:p>
          <a:p>
            <a:pPr fontAlgn="base">
              <a:buFont typeface="Wingdings" pitchFamily="2" charset="2"/>
              <a:buChar char="§"/>
            </a:pPr>
            <a:r>
              <a:rPr lang="en-IN" sz="9600" dirty="0">
                <a:solidFill>
                  <a:srgbClr val="7030A0"/>
                </a:solidFill>
                <a:latin typeface="Times New Roman" pitchFamily="18" charset="0"/>
                <a:cs typeface="Times New Roman" pitchFamily="18" charset="0"/>
              </a:rPr>
              <a:t>Vancomycin</a:t>
            </a:r>
            <a:r>
              <a:rPr lang="en-IN" sz="9600" dirty="0">
                <a:latin typeface="Times New Roman" pitchFamily="18" charset="0"/>
                <a:cs typeface="Times New Roman" pitchFamily="18" charset="0"/>
              </a:rPr>
              <a:t> 1gm 1 hourly to cover for potential methicillin-resistant </a:t>
            </a:r>
            <a:r>
              <a:rPr lang="en-IN" sz="9600" i="1" dirty="0">
                <a:latin typeface="Times New Roman" pitchFamily="18" charset="0"/>
                <a:cs typeface="Times New Roman" pitchFamily="18" charset="0"/>
              </a:rPr>
              <a:t>Staphylococcus aureus</a:t>
            </a:r>
            <a:r>
              <a:rPr lang="en-IN" sz="9600" dirty="0">
                <a:latin typeface="Times New Roman" pitchFamily="18" charset="0"/>
                <a:cs typeface="Times New Roman" pitchFamily="18" charset="0"/>
              </a:rPr>
              <a:t> (MRSA) until the actual culture results are available</a:t>
            </a:r>
          </a:p>
          <a:p>
            <a:pPr fontAlgn="base">
              <a:buFont typeface="Wingdings" pitchFamily="2" charset="2"/>
              <a:buChar char="§"/>
            </a:pPr>
            <a:endParaRPr lang="en-IN" sz="8000" dirty="0">
              <a:latin typeface="Times New Roman" pitchFamily="18" charset="0"/>
              <a:cs typeface="Times New Roman" pitchFamily="18" charset="0"/>
            </a:endParaRPr>
          </a:p>
          <a:p>
            <a:pPr fontAlgn="base">
              <a:buFont typeface="Wingdings" pitchFamily="2" charset="2"/>
              <a:buChar char="§"/>
            </a:pPr>
            <a:r>
              <a:rPr lang="en-IN" sz="9600" dirty="0">
                <a:latin typeface="Times New Roman" pitchFamily="18" charset="0"/>
                <a:cs typeface="Times New Roman" pitchFamily="18" charset="0"/>
              </a:rPr>
              <a:t>Antifungal therapy with </a:t>
            </a:r>
            <a:r>
              <a:rPr lang="en-IN" sz="9600" dirty="0">
                <a:solidFill>
                  <a:srgbClr val="7030A0"/>
                </a:solidFill>
                <a:latin typeface="Times New Roman" pitchFamily="18" charset="0"/>
                <a:cs typeface="Times New Roman" pitchFamily="18" charset="0"/>
              </a:rPr>
              <a:t>amphoteracin B</a:t>
            </a:r>
          </a:p>
          <a:p>
            <a:pPr fontAlgn="base">
              <a:buFont typeface="Wingdings" pitchFamily="2" charset="2"/>
              <a:buChar char="§"/>
            </a:pPr>
            <a:endParaRPr lang="en-IN" sz="8000" dirty="0">
              <a:latin typeface="Times New Roman" pitchFamily="18" charset="0"/>
              <a:cs typeface="Times New Roman" pitchFamily="18" charset="0"/>
            </a:endParaRPr>
          </a:p>
          <a:p>
            <a:pPr fontAlgn="base">
              <a:buFont typeface="Wingdings" pitchFamily="2" charset="2"/>
              <a:buChar char="§"/>
            </a:pPr>
            <a:r>
              <a:rPr lang="en-IN" sz="9600" dirty="0">
                <a:latin typeface="Times New Roman" pitchFamily="18" charset="0"/>
                <a:cs typeface="Times New Roman" pitchFamily="18" charset="0"/>
              </a:rPr>
              <a:t>A prolonged duration of parentral therapy typically three to four weeks is suggested</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8937"/>
            <a:ext cx="8229600" cy="1143000"/>
          </a:xfrm>
        </p:spPr>
        <p:txBody>
          <a:bodyPr>
            <a:noAutofit/>
          </a:bodyPr>
          <a:lstStyle/>
          <a:p>
            <a:r>
              <a:rPr lang="en-US" b="1" dirty="0">
                <a:latin typeface="Times New Roman" pitchFamily="18" charset="0"/>
                <a:cs typeface="Times New Roman" pitchFamily="18" charset="0"/>
              </a:rPr>
              <a:t>Anti coagulants</a:t>
            </a:r>
            <a:br>
              <a:rPr lang="en-US" sz="36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14400"/>
            <a:ext cx="9144000" cy="4983163"/>
          </a:xfrm>
        </p:spPr>
        <p:txBody>
          <a:bodyPr>
            <a:normAutofit fontScale="25000" lnSpcReduction="20000"/>
          </a:bodyPr>
          <a:lstStyle/>
          <a:p>
            <a:pPr>
              <a:lnSpc>
                <a:spcPct val="150000"/>
              </a:lnSpc>
              <a:buNone/>
            </a:pPr>
            <a:r>
              <a:rPr lang="en-US" sz="9600" dirty="0">
                <a:latin typeface="Times New Roman" pitchFamily="18" charset="0"/>
                <a:cs typeface="Times New Roman" pitchFamily="18" charset="0"/>
              </a:rPr>
              <a:t>The indication of anticoagulation </a:t>
            </a:r>
            <a:r>
              <a:rPr lang="en-US" sz="9600" dirty="0">
                <a:solidFill>
                  <a:srgbClr val="FF0000"/>
                </a:solidFill>
                <a:latin typeface="Times New Roman" pitchFamily="18" charset="0"/>
                <a:cs typeface="Times New Roman" pitchFamily="18" charset="0"/>
              </a:rPr>
              <a:t>is still debated </a:t>
            </a:r>
            <a:endParaRPr lang="en-US" sz="9600" dirty="0">
              <a:latin typeface="Times New Roman" pitchFamily="18" charset="0"/>
              <a:cs typeface="Times New Roman" pitchFamily="18" charset="0"/>
            </a:endParaRPr>
          </a:p>
          <a:p>
            <a:pPr>
              <a:lnSpc>
                <a:spcPct val="150000"/>
              </a:lnSpc>
            </a:pPr>
            <a:r>
              <a:rPr lang="en-US" sz="9600" dirty="0">
                <a:latin typeface="Times New Roman" pitchFamily="18" charset="0"/>
                <a:cs typeface="Times New Roman" pitchFamily="18" charset="0"/>
              </a:rPr>
              <a:t>Anticoagulation carries a significant risk of hemorrhage if cortical venous infarction or necrosis of intracavernous portions of the carotid artery are present.</a:t>
            </a:r>
          </a:p>
          <a:p>
            <a:pPr>
              <a:lnSpc>
                <a:spcPct val="150000"/>
              </a:lnSpc>
            </a:pPr>
            <a:r>
              <a:rPr lang="en-US" sz="9600" dirty="0">
                <a:latin typeface="Times New Roman" pitchFamily="18" charset="0"/>
                <a:cs typeface="Times New Roman" pitchFamily="18" charset="0"/>
              </a:rPr>
              <a:t>Anticoagulant is contraindicated in the presence of intracerebral hemorrhage or other bleeding diathesis.</a:t>
            </a:r>
          </a:p>
          <a:p>
            <a:pPr>
              <a:lnSpc>
                <a:spcPct val="150000"/>
              </a:lnSpc>
            </a:pPr>
            <a:r>
              <a:rPr lang="en-US" sz="9600" dirty="0">
                <a:latin typeface="Times New Roman" pitchFamily="18" charset="0"/>
                <a:cs typeface="Times New Roman" pitchFamily="18" charset="0"/>
              </a:rPr>
              <a:t>In the absence of contraindications with  either  </a:t>
            </a:r>
            <a:r>
              <a:rPr lang="en-US" sz="9600" dirty="0">
                <a:solidFill>
                  <a:srgbClr val="7030A0"/>
                </a:solidFill>
                <a:latin typeface="Times New Roman" pitchFamily="18" charset="0"/>
                <a:cs typeface="Times New Roman" pitchFamily="18" charset="0"/>
              </a:rPr>
              <a:t>unfractionated heparin or low molecular weight heparin</a:t>
            </a:r>
            <a:r>
              <a:rPr lang="en-US" sz="9600" dirty="0">
                <a:latin typeface="Times New Roman" pitchFamily="18" charset="0"/>
                <a:cs typeface="Times New Roman" pitchFamily="18" charset="0"/>
              </a:rPr>
              <a:t> for several weeks to several months.</a:t>
            </a:r>
          </a:p>
          <a:p>
            <a:pPr>
              <a:lnSpc>
                <a:spcPct val="150000"/>
              </a:lnSpc>
            </a:pPr>
            <a:r>
              <a:rPr lang="en-US" sz="9600" dirty="0">
                <a:latin typeface="Times New Roman" pitchFamily="18" charset="0"/>
                <a:cs typeface="Times New Roman" pitchFamily="18" charset="0"/>
              </a:rPr>
              <a:t>A  reduction in mortality from 40% to 14% with UFH and reduction in neurological morbidity from 61% to 31% when anticoagulation combined with antibiotics</a:t>
            </a:r>
            <a:r>
              <a:rPr lang="en-US" sz="8000" dirty="0">
                <a:latin typeface="Times New Roman" pitchFamily="18" charset="0"/>
                <a:cs typeface="Times New Roman" pitchFamily="18" charset="0"/>
              </a:rPr>
              <a:t>.</a:t>
            </a:r>
          </a:p>
          <a:p>
            <a:pPr>
              <a:lnSpc>
                <a:spcPct val="170000"/>
              </a:lnSpc>
            </a:pPr>
            <a:endParaRPr lang="en-US" sz="5500" dirty="0">
              <a:cs typeface="Times New Roman" pitchFamily="18" charset="0"/>
            </a:endParaRPr>
          </a:p>
          <a:p>
            <a:pPr>
              <a:lnSpc>
                <a:spcPct val="170000"/>
              </a:lnSpc>
            </a:pPr>
            <a:endParaRPr lang="en-US" sz="5100" dirty="0">
              <a:cs typeface="Times New Roman" pitchFamily="18" charset="0"/>
            </a:endParaRPr>
          </a:p>
          <a:p>
            <a:pPr>
              <a:lnSpc>
                <a:spcPct val="170000"/>
              </a:lnSpc>
            </a:pPr>
            <a:endParaRPr lang="en-US" dirty="0">
              <a:latin typeface="Times New Roman" pitchFamily="18" charset="0"/>
              <a:cs typeface="Times New Roman" pitchFamily="18"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505306"/>
            <a:ext cx="3538736" cy="1066800"/>
          </a:xfrm>
        </p:spPr>
        <p:txBody>
          <a:bodyPr/>
          <a:lstStyle/>
          <a:p>
            <a:r>
              <a:rPr lang="en-GB" b="1" dirty="0">
                <a:latin typeface="Times New Roman" pitchFamily="18" charset="0"/>
                <a:cs typeface="Times New Roman" pitchFamily="18" charset="0"/>
              </a:rPr>
              <a:t>Corticosteroids</a:t>
            </a:r>
            <a:r>
              <a:rPr lang="en-GB" dirty="0">
                <a:solidFill>
                  <a:srgbClr val="FF0000"/>
                </a:solidFill>
              </a:rPr>
              <a:t> </a:t>
            </a:r>
          </a:p>
        </p:txBody>
      </p:sp>
      <p:sp>
        <p:nvSpPr>
          <p:cNvPr id="3" name="Content Placeholder 2"/>
          <p:cNvSpPr>
            <a:spLocks noGrp="1"/>
          </p:cNvSpPr>
          <p:nvPr>
            <p:ph idx="1"/>
          </p:nvPr>
        </p:nvSpPr>
        <p:spPr>
          <a:xfrm>
            <a:off x="0" y="1600201"/>
            <a:ext cx="9144000" cy="3962400"/>
          </a:xfrm>
        </p:spPr>
        <p:txBody>
          <a:bodyPr>
            <a:normAutofit/>
          </a:bodyPr>
          <a:lstStyle/>
          <a:p>
            <a:r>
              <a:rPr lang="en-IN" sz="2400" dirty="0">
                <a:latin typeface="Times New Roman" pitchFamily="18" charset="0"/>
                <a:cs typeface="Times New Roman" pitchFamily="18" charset="0"/>
              </a:rPr>
              <a:t>The role of corticosteroids is controversial in many cases of CST. </a:t>
            </a:r>
          </a:p>
          <a:p>
            <a:pPr fontAlgn="base"/>
            <a:r>
              <a:rPr lang="en-IN" sz="2400" dirty="0">
                <a:latin typeface="Times New Roman" pitchFamily="18" charset="0"/>
                <a:cs typeface="Times New Roman" pitchFamily="18" charset="0"/>
              </a:rPr>
              <a:t> Reducing intra-orbital congestion in patients with orbital oedema</a:t>
            </a:r>
          </a:p>
          <a:p>
            <a:pPr fontAlgn="base"/>
            <a:r>
              <a:rPr lang="en-IN" sz="2400" dirty="0">
                <a:latin typeface="Times New Roman" pitchFamily="18" charset="0"/>
                <a:cs typeface="Times New Roman" pitchFamily="18" charset="0"/>
              </a:rPr>
              <a:t> Reducing cranial nerve inflammation in patients with cranial nerve      dysfunction.</a:t>
            </a:r>
          </a:p>
          <a:p>
            <a:endParaRPr lang="en-GB" sz="2400" dirty="0">
              <a:latin typeface="Times New Roman" pitchFamily="18" charset="0"/>
              <a:cs typeface="Times New Roman" pitchFamily="18" charset="0"/>
            </a:endParaRPr>
          </a:p>
        </p:txBody>
      </p:sp>
      <p:sp>
        <p:nvSpPr>
          <p:cNvPr id="4" name="Rectangle 3"/>
          <p:cNvSpPr/>
          <p:nvPr/>
        </p:nvSpPr>
        <p:spPr>
          <a:xfrm>
            <a:off x="0" y="4191000"/>
            <a:ext cx="914400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  </a:t>
            </a: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The course of CST leads to pituitary insufficiency, however,   corticosteroids definitely are indicated to prevent adrenal crisis. </a:t>
            </a:r>
            <a:r>
              <a:rPr kumimoji="0" lang="en-GB" sz="2400" b="0" i="0" u="none" strike="noStrike" kern="1200" cap="none" spc="0" normalizeH="0" baseline="0" noProof="0" dirty="0">
                <a:ln>
                  <a:noFill/>
                </a:ln>
                <a:solidFill>
                  <a:srgbClr val="7030A0"/>
                </a:solidFill>
                <a:effectLst/>
                <a:uLnTx/>
                <a:uFillTx/>
                <a:latin typeface="Times New Roman" pitchFamily="18" charset="0"/>
                <a:ea typeface="+mn-ea"/>
                <a:cs typeface="Times New Roman" pitchFamily="18" charset="0"/>
              </a:rPr>
              <a:t>Dexamethasone or hydrocortisone </a:t>
            </a:r>
            <a:r>
              <a:rPr kumimoji="0" lang="en-GB"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should be considered</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b="1" dirty="0">
                <a:latin typeface="Times New Roman" pitchFamily="18" charset="0"/>
                <a:cs typeface="Times New Roman" pitchFamily="18" charset="0"/>
              </a:rPr>
              <a:t>Surgical Interventions</a:t>
            </a:r>
          </a:p>
        </p:txBody>
      </p:sp>
      <p:sp>
        <p:nvSpPr>
          <p:cNvPr id="3" name="Content Placeholder 2"/>
          <p:cNvSpPr>
            <a:spLocks noGrp="1"/>
          </p:cNvSpPr>
          <p:nvPr>
            <p:ph idx="1"/>
          </p:nvPr>
        </p:nvSpPr>
        <p:spPr>
          <a:xfrm>
            <a:off x="0" y="1600200"/>
            <a:ext cx="9144000" cy="4525963"/>
          </a:xfrm>
        </p:spPr>
        <p:txBody>
          <a:bodyPr>
            <a:normAutofit/>
          </a:bodyPr>
          <a:lstStyle/>
          <a:p>
            <a:r>
              <a:rPr lang="en-US" sz="2400" dirty="0">
                <a:latin typeface="Times New Roman" pitchFamily="18" charset="0"/>
                <a:cs typeface="Times New Roman" pitchFamily="18" charset="0"/>
              </a:rPr>
              <a:t>No surgical interventions are recommended.</a:t>
            </a:r>
          </a:p>
          <a:p>
            <a:r>
              <a:rPr lang="en-US" sz="2400" dirty="0">
                <a:latin typeface="Times New Roman" pitchFamily="18" charset="0"/>
                <a:cs typeface="Times New Roman" pitchFamily="18" charset="0"/>
              </a:rPr>
              <a:t>Some patients require</a:t>
            </a:r>
            <a:r>
              <a:rPr lang="en-US" sz="2400" dirty="0">
                <a:solidFill>
                  <a:srgbClr val="7030A0"/>
                </a:solidFill>
                <a:latin typeface="Times New Roman" pitchFamily="18" charset="0"/>
                <a:cs typeface="Times New Roman" pitchFamily="18" charset="0"/>
              </a:rPr>
              <a:t> abscess drainage, sphenoidectomy,ethmoidectomy,mastoidectomy or orbital decompression</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Patient should be followed closely.</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b="1" dirty="0">
                <a:latin typeface="Times New Roman" pitchFamily="18" charset="0"/>
                <a:cs typeface="Times New Roman" pitchFamily="18" charset="0"/>
              </a:rPr>
              <a:t>Prognosis</a:t>
            </a:r>
            <a:r>
              <a:rPr lang="en-US"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p:txBody>
      </p:sp>
      <p:sp>
        <p:nvSpPr>
          <p:cNvPr id="3" name="Content Placeholder 2"/>
          <p:cNvSpPr>
            <a:spLocks noGrp="1"/>
          </p:cNvSpPr>
          <p:nvPr>
            <p:ph idx="1"/>
          </p:nvPr>
        </p:nvSpPr>
        <p:spPr>
          <a:xfrm>
            <a:off x="0" y="1600200"/>
            <a:ext cx="9144000" cy="5257800"/>
          </a:xfrm>
        </p:spPr>
        <p:txBody>
          <a:bodyPr>
            <a:noAutofit/>
          </a:bodyPr>
          <a:lstStyle/>
          <a:p>
            <a:pPr>
              <a:lnSpc>
                <a:spcPct val="170000"/>
              </a:lnSpc>
              <a:buFont typeface="Wingdings" pitchFamily="2" charset="2"/>
              <a:buChar char="§"/>
            </a:pPr>
            <a:r>
              <a:rPr lang="en-US" sz="2400" dirty="0">
                <a:latin typeface="Times New Roman" pitchFamily="18" charset="0"/>
                <a:cs typeface="Times New Roman" pitchFamily="18" charset="0"/>
              </a:rPr>
              <a:t>100% mortality prior to effective antimicrobials  </a:t>
            </a:r>
          </a:p>
          <a:p>
            <a:pPr>
              <a:lnSpc>
                <a:spcPct val="170000"/>
              </a:lnSpc>
              <a:buFont typeface="Wingdings" pitchFamily="2" charset="2"/>
              <a:buChar char="§"/>
            </a:pPr>
            <a:r>
              <a:rPr lang="en-US" sz="2400" dirty="0">
                <a:latin typeface="Times New Roman" pitchFamily="18" charset="0"/>
                <a:cs typeface="Times New Roman" pitchFamily="18" charset="0"/>
              </a:rPr>
              <a:t>Typically, death is due to sepsis or central nervous system (CNS) infection.  </a:t>
            </a:r>
          </a:p>
          <a:p>
            <a:pPr>
              <a:lnSpc>
                <a:spcPct val="170000"/>
              </a:lnSpc>
              <a:buFont typeface="Wingdings" pitchFamily="2" charset="2"/>
              <a:buChar char="§"/>
            </a:pPr>
            <a:r>
              <a:rPr lang="en-US" sz="2400" dirty="0">
                <a:latin typeface="Times New Roman" pitchFamily="18" charset="0"/>
                <a:cs typeface="Times New Roman" pitchFamily="18" charset="0"/>
              </a:rPr>
              <a:t>With aggressive management, the mortality rate is now less than 30%. </a:t>
            </a:r>
          </a:p>
          <a:p>
            <a:pPr>
              <a:lnSpc>
                <a:spcPct val="170000"/>
              </a:lnSpc>
              <a:buFont typeface="Wingdings" pitchFamily="2" charset="2"/>
              <a:buChar char="§"/>
            </a:pPr>
            <a:r>
              <a:rPr lang="en-US" sz="2400" dirty="0">
                <a:latin typeface="Times New Roman" pitchFamily="18" charset="0"/>
                <a:cs typeface="Times New Roman" pitchFamily="18" charset="0"/>
              </a:rPr>
              <a:t>Morbidity, however, remains high, and complete recovery is rare.  </a:t>
            </a:r>
          </a:p>
          <a:p>
            <a:pPr>
              <a:lnSpc>
                <a:spcPct val="170000"/>
              </a:lnSpc>
              <a:buFont typeface="Wingdings" pitchFamily="2" charset="2"/>
              <a:buChar char="§"/>
            </a:pPr>
            <a:r>
              <a:rPr lang="en-US" sz="2400" dirty="0">
                <a:latin typeface="Times New Roman" pitchFamily="18" charset="0"/>
                <a:cs typeface="Times New Roman" pitchFamily="18" charset="0"/>
              </a:rPr>
              <a:t>Roughly one sixth of patients are left with some degree of visual impairment, and one half  (50 %) have cranial nerve deficits.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C300-926A-C637-FE16-1FCC32FBCB54}"/>
              </a:ext>
            </a:extLst>
          </p:cNvPr>
          <p:cNvSpPr>
            <a:spLocks noGrp="1"/>
          </p:cNvSpPr>
          <p:nvPr>
            <p:ph type="ctrTitle"/>
          </p:nvPr>
        </p:nvSpPr>
        <p:spPr>
          <a:xfrm>
            <a:off x="514224" y="836712"/>
            <a:ext cx="8115552" cy="614725"/>
          </a:xfrm>
        </p:spPr>
        <p:txBody>
          <a:bodyPr/>
          <a:lstStyle/>
          <a:p>
            <a:r>
              <a:rPr lang="en-US" sz="2400" dirty="0">
                <a:latin typeface="Times New Roman" panose="02020603050405020304" pitchFamily="18" charset="0"/>
                <a:cs typeface="Times New Roman" panose="02020603050405020304" pitchFamily="18" charset="0"/>
              </a:rPr>
              <a:t>CENTRAL RETINAL ARTERY OCCLUSION(CRAO)</a:t>
            </a:r>
          </a:p>
        </p:txBody>
      </p:sp>
      <p:graphicFrame>
        <p:nvGraphicFramePr>
          <p:cNvPr id="4" name="Diagram 3">
            <a:extLst>
              <a:ext uri="{FF2B5EF4-FFF2-40B4-BE49-F238E27FC236}">
                <a16:creationId xmlns:a16="http://schemas.microsoft.com/office/drawing/2014/main" id="{EE6F49C7-B76F-33EE-0830-48A56B2AD389}"/>
              </a:ext>
            </a:extLst>
          </p:cNvPr>
          <p:cNvGraphicFramePr/>
          <p:nvPr>
            <p:extLst>
              <p:ext uri="{D42A27DB-BD31-4B8C-83A1-F6EECF244321}">
                <p14:modId xmlns:p14="http://schemas.microsoft.com/office/powerpoint/2010/main" val="1308947257"/>
              </p:ext>
            </p:extLst>
          </p:nvPr>
        </p:nvGraphicFramePr>
        <p:xfrm>
          <a:off x="523566" y="2051869"/>
          <a:ext cx="7864857" cy="4185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93518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CC70-449C-7542-8660-AD25F7AD2DB4}"/>
              </a:ext>
            </a:extLst>
          </p:cNvPr>
          <p:cNvSpPr>
            <a:spLocks noGrp="1"/>
          </p:cNvSpPr>
          <p:nvPr>
            <p:ph type="title"/>
          </p:nvPr>
        </p:nvSpPr>
        <p:spPr>
          <a:xfrm>
            <a:off x="420330" y="1366069"/>
            <a:ext cx="8546690" cy="966020"/>
          </a:xfrm>
        </p:spPr>
        <p:txBody>
          <a:bodyPr>
            <a:normAutofit fontScale="90000"/>
          </a:bodyPr>
          <a:lstStyle/>
          <a:p>
            <a:r>
              <a:rPr lang="en-US" dirty="0"/>
              <a:t>CENTRAL RETINAL ARTERY OCCLUSION(CRAO)</a:t>
            </a:r>
          </a:p>
        </p:txBody>
      </p:sp>
      <p:sp>
        <p:nvSpPr>
          <p:cNvPr id="3" name="Content Placeholder 2">
            <a:extLst>
              <a:ext uri="{FF2B5EF4-FFF2-40B4-BE49-F238E27FC236}">
                <a16:creationId xmlns:a16="http://schemas.microsoft.com/office/drawing/2014/main" id="{B3DC3633-7719-7EA5-2A80-045EB726EDE9}"/>
              </a:ext>
            </a:extLst>
          </p:cNvPr>
          <p:cNvSpPr>
            <a:spLocks noGrp="1"/>
          </p:cNvSpPr>
          <p:nvPr>
            <p:ph idx="1"/>
          </p:nvPr>
        </p:nvSpPr>
        <p:spPr>
          <a:xfrm>
            <a:off x="339213" y="2459294"/>
            <a:ext cx="8155858" cy="3040011"/>
          </a:xfrm>
        </p:spPr>
        <p:txBody>
          <a:bodyPr>
            <a:normAutofit/>
          </a:bodyPr>
          <a:lstStyle/>
          <a:p>
            <a:r>
              <a:rPr lang="en-US" sz="2100" dirty="0">
                <a:latin typeface="Times New Roman" panose="02020603050405020304" pitchFamily="18" charset="0"/>
                <a:cs typeface="Times New Roman" panose="02020603050405020304" pitchFamily="18" charset="0"/>
              </a:rPr>
              <a:t>ANATOMY</a:t>
            </a:r>
          </a:p>
          <a:p>
            <a:pPr marL="0" indent="0">
              <a:buNone/>
            </a:pPr>
            <a:r>
              <a:rPr lang="en-US" sz="2100" dirty="0">
                <a:latin typeface="Times New Roman" panose="02020603050405020304" pitchFamily="18" charset="0"/>
                <a:cs typeface="Times New Roman" panose="02020603050405020304" pitchFamily="18" charset="0"/>
              </a:rPr>
              <a:t>The ophthalmic artery is the first branch of the internal carotid artery and enters the orbit underneath the optic nerve through the optic canal.</a:t>
            </a:r>
          </a:p>
          <a:p>
            <a:pPr marL="0" indent="0">
              <a:buNone/>
            </a:pPr>
            <a:r>
              <a:rPr lang="en-US" sz="2100" dirty="0">
                <a:latin typeface="Times New Roman" panose="02020603050405020304" pitchFamily="18" charset="0"/>
                <a:cs typeface="Times New Roman" panose="02020603050405020304" pitchFamily="18" charset="0"/>
              </a:rPr>
              <a:t>The central retinal artery is the first intra orbital  branch of the ophthalmic artery, which enters the optic nerve 8-15 mm behind the globe to supply the retina.</a:t>
            </a:r>
          </a:p>
        </p:txBody>
      </p:sp>
    </p:spTree>
    <p:extLst>
      <p:ext uri="{BB962C8B-B14F-4D97-AF65-F5344CB8AC3E}">
        <p14:creationId xmlns:p14="http://schemas.microsoft.com/office/powerpoint/2010/main" val="7173357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991C-E2B8-BF5A-A384-D6109ACB659D}"/>
              </a:ext>
            </a:extLst>
          </p:cNvPr>
          <p:cNvSpPr>
            <a:spLocks noGrp="1"/>
          </p:cNvSpPr>
          <p:nvPr>
            <p:ph type="ctrTitle"/>
          </p:nvPr>
        </p:nvSpPr>
        <p:spPr>
          <a:xfrm>
            <a:off x="494071" y="1373444"/>
            <a:ext cx="8104239" cy="3878826"/>
          </a:xfrm>
        </p:spPr>
        <p:txBody>
          <a:bodyPr/>
          <a:lstStyle/>
          <a:p>
            <a:endParaRPr lang="en-US" dirty="0"/>
          </a:p>
        </p:txBody>
      </p:sp>
      <p:pic>
        <p:nvPicPr>
          <p:cNvPr id="5" name="Picture 4">
            <a:extLst>
              <a:ext uri="{FF2B5EF4-FFF2-40B4-BE49-F238E27FC236}">
                <a16:creationId xmlns:a16="http://schemas.microsoft.com/office/drawing/2014/main" id="{FE3379FB-1D30-B2DC-B9F7-3D999E0D2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1034231"/>
            <a:ext cx="8467418" cy="4895082"/>
          </a:xfrm>
          <a:prstGeom prst="rect">
            <a:avLst/>
          </a:prstGeom>
        </p:spPr>
      </p:pic>
    </p:spTree>
    <p:extLst>
      <p:ext uri="{BB962C8B-B14F-4D97-AF65-F5344CB8AC3E}">
        <p14:creationId xmlns:p14="http://schemas.microsoft.com/office/powerpoint/2010/main" val="41039352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76A17D-6669-0E7D-5D4B-A157960901DE}"/>
              </a:ext>
            </a:extLst>
          </p:cNvPr>
          <p:cNvSpPr>
            <a:spLocks noGrp="1"/>
          </p:cNvSpPr>
          <p:nvPr>
            <p:ph type="subTitle" idx="1"/>
          </p:nvPr>
        </p:nvSpPr>
        <p:spPr>
          <a:xfrm>
            <a:off x="107504" y="548680"/>
            <a:ext cx="9036496" cy="5688632"/>
          </a:xfrm>
          <a:solidFill>
            <a:schemeClr val="tx2">
              <a:lumMod val="75000"/>
            </a:schemeClr>
          </a:solidFill>
        </p:spPr>
        <p:txBody>
          <a:bodyPr>
            <a:normAutofit lnSpcReduction="10000"/>
          </a:bodyPr>
          <a:lstStyle/>
          <a:p>
            <a:pPr algn="l">
              <a:buNone/>
            </a:pPr>
            <a:r>
              <a:rPr lang="en-US" b="1" i="0" dirty="0">
                <a:solidFill>
                  <a:srgbClr val="985735"/>
                </a:solidFill>
                <a:effectLst/>
                <a:latin typeface="arial" panose="020B0604020202020204" pitchFamily="34" charset="0"/>
              </a:rPr>
              <a:t>Etiology</a:t>
            </a:r>
          </a:p>
          <a:p>
            <a:pPr algn="just"/>
            <a:r>
              <a:rPr lang="en-US" b="0" i="0" dirty="0">
                <a:solidFill>
                  <a:schemeClr val="bg1"/>
                </a:solidFill>
                <a:effectLst/>
                <a:latin typeface="Times New Roman" panose="02020603050405020304" pitchFamily="18" charset="0"/>
              </a:rPr>
              <a:t>CRAO is classified into </a:t>
            </a:r>
            <a:r>
              <a:rPr lang="en-US" b="0" i="0" dirty="0" err="1">
                <a:solidFill>
                  <a:schemeClr val="bg1"/>
                </a:solidFill>
                <a:effectLst/>
                <a:latin typeface="Times New Roman" panose="02020603050405020304" pitchFamily="18" charset="0"/>
              </a:rPr>
              <a:t>nonarteritic</a:t>
            </a:r>
            <a:r>
              <a:rPr lang="en-US" b="0" i="0" dirty="0">
                <a:solidFill>
                  <a:schemeClr val="bg1"/>
                </a:solidFill>
                <a:effectLst/>
                <a:latin typeface="Times New Roman" panose="02020603050405020304" pitchFamily="18" charset="0"/>
              </a:rPr>
              <a:t> CRAO and </a:t>
            </a:r>
            <a:r>
              <a:rPr lang="en-US" b="0" i="0" dirty="0" err="1">
                <a:solidFill>
                  <a:schemeClr val="bg1"/>
                </a:solidFill>
                <a:effectLst/>
                <a:latin typeface="Times New Roman" panose="02020603050405020304" pitchFamily="18" charset="0"/>
              </a:rPr>
              <a:t>arteritic</a:t>
            </a:r>
            <a:r>
              <a:rPr lang="en-US" b="0" i="0" dirty="0">
                <a:solidFill>
                  <a:schemeClr val="bg1"/>
                </a:solidFill>
                <a:effectLst/>
                <a:latin typeface="Times New Roman" panose="02020603050405020304" pitchFamily="18" charset="0"/>
              </a:rPr>
              <a:t> CRAO according to the basic pathophysiology.</a:t>
            </a:r>
          </a:p>
          <a:p>
            <a:pPr algn="just"/>
            <a:r>
              <a:rPr lang="en-US" b="0" i="0" dirty="0">
                <a:solidFill>
                  <a:schemeClr val="bg1"/>
                </a:solidFill>
                <a:effectLst/>
                <a:latin typeface="Times New Roman" panose="02020603050405020304" pitchFamily="18" charset="0"/>
              </a:rPr>
              <a:t> </a:t>
            </a:r>
            <a:r>
              <a:rPr lang="en-US" b="0" i="0" dirty="0" err="1">
                <a:solidFill>
                  <a:schemeClr val="bg1"/>
                </a:solidFill>
                <a:effectLst/>
                <a:latin typeface="Times New Roman" panose="02020603050405020304" pitchFamily="18" charset="0"/>
              </a:rPr>
              <a:t>Nonarteritic</a:t>
            </a:r>
            <a:r>
              <a:rPr lang="en-US" b="0" i="0" dirty="0">
                <a:solidFill>
                  <a:schemeClr val="bg1"/>
                </a:solidFill>
                <a:effectLst/>
                <a:latin typeface="Times New Roman" panose="02020603050405020304" pitchFamily="18" charset="0"/>
              </a:rPr>
              <a:t> CRAO comprises more than 90% of cases.</a:t>
            </a:r>
          </a:p>
          <a:p>
            <a:pPr algn="just"/>
            <a:endParaRPr lang="en-US" b="0" i="0" dirty="0">
              <a:solidFill>
                <a:schemeClr val="bg1"/>
              </a:solidFill>
              <a:effectLst/>
              <a:latin typeface="Times New Roman" panose="02020603050405020304" pitchFamily="18" charset="0"/>
            </a:endParaRPr>
          </a:p>
          <a:p>
            <a:pPr algn="just"/>
            <a:r>
              <a:rPr lang="en-US" b="0" i="0" dirty="0">
                <a:solidFill>
                  <a:schemeClr val="bg1"/>
                </a:solidFill>
                <a:effectLst/>
                <a:latin typeface="Times New Roman" panose="02020603050405020304" pitchFamily="18" charset="0"/>
              </a:rPr>
              <a:t> An embolism is the most common cause of </a:t>
            </a:r>
            <a:r>
              <a:rPr lang="en-US" b="0" i="0" dirty="0" err="1">
                <a:solidFill>
                  <a:schemeClr val="bg1"/>
                </a:solidFill>
                <a:effectLst/>
                <a:latin typeface="Times New Roman" panose="02020603050405020304" pitchFamily="18" charset="0"/>
              </a:rPr>
              <a:t>nonarteritic</a:t>
            </a:r>
            <a:r>
              <a:rPr lang="en-US" dirty="0">
                <a:solidFill>
                  <a:schemeClr val="bg1"/>
                </a:solidFill>
                <a:latin typeface="Times New Roman" panose="02020603050405020304" pitchFamily="18" charset="0"/>
              </a:rPr>
              <a:t> </a:t>
            </a:r>
            <a:r>
              <a:rPr lang="en-US" b="0" i="0" dirty="0">
                <a:solidFill>
                  <a:schemeClr val="bg1"/>
                </a:solidFill>
                <a:effectLst/>
                <a:latin typeface="Times New Roman" panose="02020603050405020304" pitchFamily="18" charset="0"/>
              </a:rPr>
              <a:t>CRAO. Atherosclerosis of the carotid artery may be noted on the same side in around 70% of patients with CRAO or branch retinal arterial occlusion.</a:t>
            </a:r>
          </a:p>
          <a:p>
            <a:pPr algn="just"/>
            <a:endParaRPr lang="en-US" b="0" i="0" dirty="0">
              <a:solidFill>
                <a:schemeClr val="bg1"/>
              </a:solidFill>
              <a:effectLst/>
              <a:latin typeface="Times New Roman" panose="02020603050405020304" pitchFamily="18" charset="0"/>
            </a:endParaRPr>
          </a:p>
          <a:p>
            <a:r>
              <a:rPr lang="en-US" b="0" i="0" dirty="0">
                <a:solidFill>
                  <a:schemeClr val="bg1"/>
                </a:solidFill>
                <a:effectLst/>
                <a:latin typeface="Times New Roman" panose="02020603050405020304" pitchFamily="18" charset="0"/>
              </a:rPr>
              <a:t>The 3 main types of emboli are cholesterol ,calcium, and platelet-fibrin</a:t>
            </a:r>
            <a:r>
              <a:rPr lang="en-US" dirty="0">
                <a:solidFill>
                  <a:schemeClr val="bg1"/>
                </a:solidFill>
                <a:latin typeface="Times New Roman" panose="02020603050405020304" pitchFamily="18" charset="0"/>
              </a:rPr>
              <a:t>.</a:t>
            </a:r>
            <a:endParaRPr lang="en-US" b="0" i="0" dirty="0">
              <a:solidFill>
                <a:schemeClr val="bg1"/>
              </a:solidFill>
              <a:effectLst/>
              <a:latin typeface="Times New Roman" panose="02020603050405020304" pitchFamily="18" charset="0"/>
            </a:endParaRPr>
          </a:p>
          <a:p>
            <a:r>
              <a:rPr lang="en-US" b="0" i="0" dirty="0">
                <a:solidFill>
                  <a:schemeClr val="bg1"/>
                </a:solidFill>
                <a:effectLst/>
                <a:latin typeface="Times New Roman" panose="02020603050405020304" pitchFamily="18" charset="0"/>
              </a:rPr>
              <a:t>The most common type of retinal embolus is composed of cholesterol, accounting for around 46% to 80% of all retinal emboli. Platelet-fibrin is the second most common type, accounting for 6% to 32%. Calcific embolus is less common, accounting for 6% to 16%.</a:t>
            </a:r>
            <a:endParaRPr lang="en-US" dirty="0">
              <a:solidFill>
                <a:schemeClr val="bg1"/>
              </a:solidFill>
            </a:endParaRPr>
          </a:p>
        </p:txBody>
      </p:sp>
    </p:spTree>
    <p:extLst>
      <p:ext uri="{BB962C8B-B14F-4D97-AF65-F5344CB8AC3E}">
        <p14:creationId xmlns:p14="http://schemas.microsoft.com/office/powerpoint/2010/main" val="33653183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1DF98-82BE-A2DC-06EF-271A04BED006}"/>
              </a:ext>
            </a:extLst>
          </p:cNvPr>
          <p:cNvSpPr>
            <a:spLocks noGrp="1"/>
          </p:cNvSpPr>
          <p:nvPr>
            <p:ph type="subTitle" idx="1"/>
          </p:nvPr>
        </p:nvSpPr>
        <p:spPr>
          <a:xfrm>
            <a:off x="449826" y="692697"/>
            <a:ext cx="8226630" cy="5472608"/>
          </a:xfrm>
          <a:solidFill>
            <a:srgbClr val="002060"/>
          </a:solidFill>
        </p:spPr>
        <p:txBody>
          <a:bodyPr>
            <a:normAutofit fontScale="92500"/>
          </a:bodyPr>
          <a:lstStyle/>
          <a:p>
            <a:pPr>
              <a:lnSpc>
                <a:spcPct val="150000"/>
              </a:lnSpc>
            </a:pPr>
            <a:r>
              <a:rPr lang="en-US" dirty="0">
                <a:solidFill>
                  <a:schemeClr val="bg1"/>
                </a:solidFill>
                <a:latin typeface="Times New Roman" panose="02020603050405020304" pitchFamily="18" charset="0"/>
              </a:rPr>
              <a:t>The causes of </a:t>
            </a:r>
            <a:r>
              <a:rPr lang="en-US" dirty="0" err="1">
                <a:solidFill>
                  <a:schemeClr val="bg1"/>
                </a:solidFill>
                <a:latin typeface="Times New Roman" panose="02020603050405020304" pitchFamily="18" charset="0"/>
              </a:rPr>
              <a:t>arteritic</a:t>
            </a:r>
            <a:r>
              <a:rPr lang="en-US" dirty="0">
                <a:solidFill>
                  <a:schemeClr val="bg1"/>
                </a:solidFill>
                <a:latin typeface="Times New Roman" panose="02020603050405020304" pitchFamily="18" charset="0"/>
              </a:rPr>
              <a:t> CRAO include giant cell arteritis, systemic lupus erythematosus, polyarteritis nodosa, antiphospholipid syndrome, granulomatosis with polyangiitis, and Takayasu arteritis.</a:t>
            </a:r>
          </a:p>
          <a:p>
            <a:endParaRPr lang="en-US" dirty="0">
              <a:solidFill>
                <a:schemeClr val="bg1"/>
              </a:solidFill>
              <a:latin typeface="Times New Roman" panose="02020603050405020304" pitchFamily="18" charset="0"/>
            </a:endParaRPr>
          </a:p>
          <a:p>
            <a:pPr algn="just">
              <a:lnSpc>
                <a:spcPct val="150000"/>
              </a:lnSpc>
            </a:pPr>
            <a:r>
              <a:rPr lang="en-US" b="0" i="0" dirty="0">
                <a:solidFill>
                  <a:schemeClr val="bg1"/>
                </a:solidFill>
                <a:effectLst/>
                <a:latin typeface="Times New Roman" panose="02020603050405020304" pitchFamily="18" charset="0"/>
              </a:rPr>
              <a:t>Rapid differentiation between thromboembolic and </a:t>
            </a:r>
            <a:r>
              <a:rPr lang="en-US" b="0" i="0" dirty="0" err="1">
                <a:solidFill>
                  <a:schemeClr val="bg1"/>
                </a:solidFill>
                <a:effectLst/>
                <a:latin typeface="Times New Roman" panose="02020603050405020304" pitchFamily="18" charset="0"/>
              </a:rPr>
              <a:t>arteritic</a:t>
            </a:r>
            <a:r>
              <a:rPr lang="en-US" b="0" i="0" dirty="0">
                <a:solidFill>
                  <a:schemeClr val="bg1"/>
                </a:solidFill>
                <a:effectLst/>
                <a:latin typeface="Times New Roman" panose="02020603050405020304" pitchFamily="18" charset="0"/>
              </a:rPr>
              <a:t> processes is essential as optimal therapy differs, and the rapid administration of steroids for </a:t>
            </a:r>
            <a:r>
              <a:rPr lang="en-US" b="0" i="0" dirty="0" err="1">
                <a:solidFill>
                  <a:schemeClr val="bg1"/>
                </a:solidFill>
                <a:effectLst/>
                <a:latin typeface="Times New Roman" panose="02020603050405020304" pitchFamily="18" charset="0"/>
              </a:rPr>
              <a:t>vasculitic</a:t>
            </a:r>
            <a:r>
              <a:rPr lang="en-US" b="0" i="0" dirty="0">
                <a:solidFill>
                  <a:schemeClr val="bg1"/>
                </a:solidFill>
                <a:effectLst/>
                <a:latin typeface="Times New Roman" panose="02020603050405020304" pitchFamily="18" charset="0"/>
              </a:rPr>
              <a:t> causes of CRAO is associated with improved outcomes. Typically, this is completed by checking for inflammatory markers, including erythrocyte sedimentation rate (ESR) and C-reactive protein (CRP), which are raised in giant cell arteritis.</a:t>
            </a:r>
            <a:endParaRPr lang="en-US" dirty="0">
              <a:solidFill>
                <a:schemeClr val="bg1"/>
              </a:solidFill>
            </a:endParaRPr>
          </a:p>
        </p:txBody>
      </p:sp>
    </p:spTree>
    <p:extLst>
      <p:ext uri="{BB962C8B-B14F-4D97-AF65-F5344CB8AC3E}">
        <p14:creationId xmlns:p14="http://schemas.microsoft.com/office/powerpoint/2010/main" val="34438650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57A0A22-D5E1-A6F5-0BA4-292607507F14}"/>
              </a:ext>
            </a:extLst>
          </p:cNvPr>
          <p:cNvSpPr>
            <a:spLocks noGrp="1"/>
          </p:cNvSpPr>
          <p:nvPr>
            <p:ph type="subTitle" idx="1"/>
          </p:nvPr>
        </p:nvSpPr>
        <p:spPr>
          <a:xfrm>
            <a:off x="597310" y="1484057"/>
            <a:ext cx="8008374" cy="4011561"/>
          </a:xfrm>
          <a:solidFill>
            <a:srgbClr val="002060"/>
          </a:solidFill>
        </p:spPr>
        <p:txBody>
          <a:bodyPr>
            <a:normAutofit fontScale="92500" lnSpcReduction="20000"/>
          </a:bodyPr>
          <a:lstStyle/>
          <a:p>
            <a:endParaRPr lang="en-US" b="1" dirty="0">
              <a:solidFill>
                <a:srgbClr val="985735"/>
              </a:solidFill>
              <a:latin typeface="Times New Roman" panose="02020603050405020304" pitchFamily="18" charset="0"/>
              <a:cs typeface="Times New Roman" panose="02020603050405020304" pitchFamily="18" charset="0"/>
            </a:endParaRPr>
          </a:p>
          <a:p>
            <a:pPr>
              <a:lnSpc>
                <a:spcPct val="170000"/>
              </a:lnSpc>
            </a:pPr>
            <a:r>
              <a:rPr lang="en-US" b="0" i="0" dirty="0">
                <a:solidFill>
                  <a:schemeClr val="bg1"/>
                </a:solidFill>
                <a:effectLst/>
                <a:latin typeface="Times New Roman" panose="02020603050405020304" pitchFamily="18" charset="0"/>
                <a:cs typeface="Times New Roman" panose="02020603050405020304" pitchFamily="18" charset="0"/>
              </a:rPr>
              <a:t>Patients </a:t>
            </a:r>
            <a:r>
              <a:rPr lang="en-US" dirty="0">
                <a:solidFill>
                  <a:schemeClr val="bg1"/>
                </a:solidFill>
                <a:latin typeface="Times New Roman" panose="02020603050405020304" pitchFamily="18" charset="0"/>
                <a:cs typeface="Times New Roman" panose="02020603050405020304" pitchFamily="18" charset="0"/>
              </a:rPr>
              <a:t>presents with </a:t>
            </a:r>
            <a:r>
              <a:rPr lang="en-US" b="0" i="0" dirty="0">
                <a:solidFill>
                  <a:schemeClr val="bg1"/>
                </a:solidFill>
                <a:effectLst/>
                <a:latin typeface="Times New Roman" panose="02020603050405020304" pitchFamily="18" charset="0"/>
                <a:cs typeface="Times New Roman" panose="02020603050405020304" pitchFamily="18" charset="0"/>
              </a:rPr>
              <a:t>sudden, painless, vision loss that occurs over seconds. </a:t>
            </a:r>
          </a:p>
          <a:p>
            <a:pPr>
              <a:lnSpc>
                <a:spcPct val="170000"/>
              </a:lnSpc>
            </a:pPr>
            <a:r>
              <a:rPr lang="en-US" b="0" i="0" dirty="0">
                <a:solidFill>
                  <a:schemeClr val="bg1"/>
                </a:solidFill>
                <a:effectLst/>
                <a:latin typeface="Times New Roman" panose="02020603050405020304" pitchFamily="18" charset="0"/>
                <a:cs typeface="Times New Roman" panose="02020603050405020304" pitchFamily="18" charset="0"/>
              </a:rPr>
              <a:t>Visual acuity may vary depending on the location of the obstruction. Complete vision loss to no light perception should raise suspicion of an ophthalmic artery occlusion. </a:t>
            </a:r>
          </a:p>
          <a:p>
            <a:pPr>
              <a:lnSpc>
                <a:spcPct val="170000"/>
              </a:lnSpc>
            </a:pPr>
            <a:r>
              <a:rPr lang="en-US" b="0" i="0" dirty="0">
                <a:solidFill>
                  <a:schemeClr val="bg1"/>
                </a:solidFill>
                <a:effectLst/>
                <a:latin typeface="Times New Roman" panose="02020603050405020304" pitchFamily="18" charset="0"/>
                <a:cs typeface="Times New Roman" panose="02020603050405020304" pitchFamily="18" charset="0"/>
              </a:rPr>
              <a:t>Patients with central retinal artery occlusion (CRAO) complain of visual loss over the entire field of vision</a:t>
            </a:r>
            <a:r>
              <a:rPr lang="en-US" dirty="0">
                <a:solidFill>
                  <a:schemeClr val="bg1"/>
                </a:solidFill>
                <a:latin typeface="Times New Roman" panose="02020603050405020304" pitchFamily="18" charset="0"/>
                <a:cs typeface="Times New Roman" panose="02020603050405020304" pitchFamily="18" charset="0"/>
              </a:rPr>
              <a:t>.</a:t>
            </a:r>
            <a:endParaRPr lang="en-US" b="0" i="0" dirty="0">
              <a:solidFill>
                <a:schemeClr val="bg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05792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2774ADF-B37F-04EC-4EE3-5BEC86A05C52}"/>
              </a:ext>
            </a:extLst>
          </p:cNvPr>
          <p:cNvSpPr txBox="1"/>
          <p:nvPr/>
        </p:nvSpPr>
        <p:spPr>
          <a:xfrm>
            <a:off x="376084" y="1262830"/>
            <a:ext cx="8310716" cy="4485652"/>
          </a:xfrm>
          <a:prstGeom prst="rect">
            <a:avLst/>
          </a:prstGeom>
          <a:solidFill>
            <a:srgbClr val="002060"/>
          </a:solidFill>
        </p:spPr>
        <p:txBody>
          <a:bodyPr wrap="square">
            <a:spAutoFit/>
          </a:bodyPr>
          <a:lstStyle/>
          <a:p>
            <a:pPr defTabSz="342900">
              <a:lnSpc>
                <a:spcPct val="150000"/>
              </a:lnSpc>
            </a:pPr>
            <a:r>
              <a:rPr lang="en-US" sz="2400" dirty="0">
                <a:solidFill>
                  <a:prstClr val="white"/>
                </a:solidFill>
                <a:latin typeface="Times New Roman" panose="02020603050405020304" pitchFamily="18" charset="0"/>
                <a:cs typeface="Times New Roman" panose="02020603050405020304" pitchFamily="18" charset="0"/>
              </a:rPr>
              <a:t>SIGNS</a:t>
            </a:r>
          </a:p>
          <a:p>
            <a:pPr defTabSz="342900">
              <a:lnSpc>
                <a:spcPct val="150000"/>
              </a:lnSpc>
            </a:pPr>
            <a:endParaRPr lang="en-US" sz="1400" dirty="0">
              <a:solidFill>
                <a:prstClr val="white"/>
              </a:solidFill>
              <a:latin typeface="Times New Roman" panose="02020603050405020304" pitchFamily="18" charset="0"/>
              <a:cs typeface="Times New Roman" panose="02020603050405020304" pitchFamily="18" charset="0"/>
            </a:endParaRPr>
          </a:p>
          <a:p>
            <a:pPr algn="just" defTabSz="342900">
              <a:lnSpc>
                <a:spcPct val="150000"/>
              </a:lnSpc>
            </a:pPr>
            <a:r>
              <a:rPr lang="en-US" sz="2000" dirty="0">
                <a:solidFill>
                  <a:prstClr val="white"/>
                </a:solidFill>
                <a:latin typeface="Times New Roman" panose="02020603050405020304" pitchFamily="18" charset="0"/>
                <a:cs typeface="Times New Roman" panose="02020603050405020304" pitchFamily="18" charset="0"/>
              </a:rPr>
              <a:t>In central retinal artery occlusion, the classic findings of retinal whitening and a cherry red spot are due to opacification of the nerve fiber layer as it becomes edematous from ischemia.</a:t>
            </a:r>
          </a:p>
          <a:p>
            <a:pPr algn="just" defTabSz="342900">
              <a:lnSpc>
                <a:spcPct val="150000"/>
              </a:lnSpc>
            </a:pPr>
            <a:r>
              <a:rPr lang="en-US" sz="2000" dirty="0">
                <a:solidFill>
                  <a:prstClr val="white"/>
                </a:solidFill>
                <a:latin typeface="Times New Roman" panose="02020603050405020304" pitchFamily="18" charset="0"/>
                <a:cs typeface="Times New Roman" panose="02020603050405020304" pitchFamily="18" charset="0"/>
              </a:rPr>
              <a:t> The fovea is cherry red because it has no overlying nerve fiber layer. This finding may take hours to develop, and the edema is associated with a worse visual prognosis. Over the course of about a month, the inner retina becomes atrophic as the swelling resolves.</a:t>
            </a:r>
          </a:p>
          <a:p>
            <a:pPr defTabSz="342900">
              <a:lnSpc>
                <a:spcPct val="150000"/>
              </a:lnSpc>
            </a:pPr>
            <a:endParaRPr lang="en-US" sz="1400" dirty="0">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97450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1E1E275-1838-0328-E579-3031091E235B}"/>
              </a:ext>
            </a:extLst>
          </p:cNvPr>
          <p:cNvSpPr>
            <a:spLocks noGrp="1"/>
          </p:cNvSpPr>
          <p:nvPr>
            <p:ph type="subTitle" idx="1"/>
          </p:nvPr>
        </p:nvSpPr>
        <p:spPr>
          <a:xfrm>
            <a:off x="539552" y="1268760"/>
            <a:ext cx="8176745" cy="4226858"/>
          </a:xfrm>
          <a:solidFill>
            <a:srgbClr val="002060"/>
          </a:solidFill>
        </p:spPr>
        <p:txBody>
          <a:bodyPr>
            <a:normAutofit fontScale="92500" lnSpcReduction="20000"/>
          </a:bodyPr>
          <a:lstStyle/>
          <a:p>
            <a:pPr algn="just">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Examination of the retinal blood vessels shows segmental blood flow, classically described as boxcarring. This is best appreciated with slit-lamp </a:t>
            </a:r>
            <a:r>
              <a:rPr lang="en-US" b="0" i="0" dirty="0" err="1">
                <a:solidFill>
                  <a:schemeClr val="bg1"/>
                </a:solidFill>
                <a:effectLst/>
                <a:latin typeface="Times New Roman" panose="02020603050405020304" pitchFamily="18" charset="0"/>
                <a:cs typeface="Times New Roman" panose="02020603050405020304" pitchFamily="18" charset="0"/>
              </a:rPr>
              <a:t>biomicroscopy</a:t>
            </a:r>
            <a:r>
              <a:rPr lang="en-US" b="0" i="0" dirty="0">
                <a:solidFill>
                  <a:schemeClr val="bg1"/>
                </a:solidFill>
                <a:effectLst/>
                <a:latin typeface="Times New Roman" panose="02020603050405020304" pitchFamily="18" charset="0"/>
                <a:cs typeface="Times New Roman" panose="02020603050405020304" pitchFamily="18" charset="0"/>
              </a:rPr>
              <a:t>. Over about the course of a week, the vessels reperfuse.</a:t>
            </a:r>
          </a:p>
          <a:p>
            <a:pPr algn="just">
              <a:lnSpc>
                <a:spcPct val="150000"/>
              </a:lnSpc>
            </a:pPr>
            <a:br>
              <a:rPr lang="en-US" dirty="0">
                <a:solidFill>
                  <a:schemeClr val="bg1"/>
                </a:solidFill>
                <a:latin typeface="Times New Roman" panose="02020603050405020304" pitchFamily="18" charset="0"/>
                <a:cs typeface="Times New Roman" panose="02020603050405020304" pitchFamily="18" charset="0"/>
              </a:rPr>
            </a:br>
            <a:r>
              <a:rPr lang="en-US" b="0" i="0" dirty="0">
                <a:solidFill>
                  <a:schemeClr val="bg1"/>
                </a:solidFill>
                <a:effectLst/>
                <a:latin typeface="Times New Roman" panose="02020603050405020304" pitchFamily="18" charset="0"/>
                <a:cs typeface="Times New Roman" panose="02020603050405020304" pitchFamily="18" charset="0"/>
              </a:rPr>
              <a:t>Chronic signs of retinal artery occlusion include pale optic disc, thinned retinal tissue, attenuated vessels, retinal pigment epithelial mottling, and severely decreased vision. In the case of BRAOs, there may be artery-to-artery anastomoses.</a:t>
            </a:r>
          </a:p>
          <a:p>
            <a:pPr algn="just"/>
            <a:endParaRPr lang="en-US" dirty="0"/>
          </a:p>
        </p:txBody>
      </p:sp>
    </p:spTree>
    <p:extLst>
      <p:ext uri="{BB962C8B-B14F-4D97-AF65-F5344CB8AC3E}">
        <p14:creationId xmlns:p14="http://schemas.microsoft.com/office/powerpoint/2010/main" val="19063119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DAF5BB-1A9F-A78D-F34E-537642D1A1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827" y="512676"/>
            <a:ext cx="8130345" cy="5832648"/>
          </a:xfrm>
          <a:prstGeom prst="rect">
            <a:avLst/>
          </a:prstGeom>
        </p:spPr>
      </p:pic>
    </p:spTree>
    <p:extLst>
      <p:ext uri="{BB962C8B-B14F-4D97-AF65-F5344CB8AC3E}">
        <p14:creationId xmlns:p14="http://schemas.microsoft.com/office/powerpoint/2010/main" val="11218958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095872-D6CF-DFD8-95D7-5BA86949E2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5" y="404664"/>
            <a:ext cx="8259993" cy="5904656"/>
          </a:xfrm>
          <a:prstGeom prst="rect">
            <a:avLst/>
          </a:prstGeom>
        </p:spPr>
      </p:pic>
    </p:spTree>
    <p:extLst>
      <p:ext uri="{BB962C8B-B14F-4D97-AF65-F5344CB8AC3E}">
        <p14:creationId xmlns:p14="http://schemas.microsoft.com/office/powerpoint/2010/main" val="6330614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89657B-C478-C8DF-EF6B-807A9EE5E161}"/>
              </a:ext>
            </a:extLst>
          </p:cNvPr>
          <p:cNvSpPr>
            <a:spLocks noGrp="1"/>
          </p:cNvSpPr>
          <p:nvPr>
            <p:ph type="subTitle" idx="1"/>
          </p:nvPr>
        </p:nvSpPr>
        <p:spPr>
          <a:xfrm>
            <a:off x="494071" y="1520927"/>
            <a:ext cx="8192729" cy="4004187"/>
          </a:xfrm>
          <a:solidFill>
            <a:srgbClr val="002060"/>
          </a:solidFill>
        </p:spPr>
        <p:txBody>
          <a:bodyPr>
            <a:normAutofit fontScale="85000" lnSpcReduction="20000"/>
          </a:bodyPr>
          <a:lstStyle/>
          <a:p>
            <a:r>
              <a:rPr lang="en-US" b="1" dirty="0">
                <a:solidFill>
                  <a:schemeClr val="bg1"/>
                </a:solidFill>
                <a:latin typeface="Times New Roman" panose="02020603050405020304" pitchFamily="18" charset="0"/>
                <a:cs typeface="Times New Roman" panose="02020603050405020304" pitchFamily="18" charset="0"/>
              </a:rPr>
              <a:t>Diagnostic procedures</a:t>
            </a:r>
            <a:br>
              <a:rPr lang="en-US" b="1" dirty="0">
                <a:solidFill>
                  <a:schemeClr val="bg1"/>
                </a:solidFill>
                <a:latin typeface="Times New Roman" panose="02020603050405020304" pitchFamily="18" charset="0"/>
                <a:cs typeface="Times New Roman" panose="02020603050405020304" pitchFamily="18" charset="0"/>
              </a:rPr>
            </a:br>
            <a:endParaRPr lang="en-US" b="1" dirty="0">
              <a:solidFill>
                <a:schemeClr val="bg1"/>
              </a:solidFill>
              <a:latin typeface="Times New Roman" panose="02020603050405020304" pitchFamily="18" charset="0"/>
              <a:cs typeface="Times New Roman" panose="02020603050405020304" pitchFamily="18" charset="0"/>
            </a:endParaRPr>
          </a:p>
          <a:p>
            <a:pPr>
              <a:lnSpc>
                <a:spcPct val="150000"/>
              </a:lnSpc>
            </a:pPr>
            <a:r>
              <a:rPr lang="en-US" dirty="0">
                <a:solidFill>
                  <a:schemeClr val="bg1"/>
                </a:solidFill>
                <a:latin typeface="Times New Roman" panose="02020603050405020304" pitchFamily="18" charset="0"/>
                <a:cs typeface="Times New Roman" panose="02020603050405020304" pitchFamily="18" charset="0"/>
              </a:rPr>
              <a:t>Optical coherence tomography reveals hyperreflectivity and edema of the inner retinal layers in acute stages. The amount of retinal edema is related to visual prognosis. </a:t>
            </a:r>
          </a:p>
          <a:p>
            <a:pPr>
              <a:lnSpc>
                <a:spcPct val="150000"/>
              </a:lnSpc>
            </a:pPr>
            <a:r>
              <a:rPr lang="en-US" dirty="0">
                <a:solidFill>
                  <a:schemeClr val="bg1"/>
                </a:solidFill>
                <a:latin typeface="Times New Roman" panose="02020603050405020304" pitchFamily="18" charset="0"/>
                <a:cs typeface="Times New Roman" panose="02020603050405020304" pitchFamily="18" charset="0"/>
              </a:rPr>
              <a:t>The front edge of fluoresceine (</a:t>
            </a:r>
            <a:r>
              <a:rPr lang="en-US" dirty="0">
                <a:solidFill>
                  <a:schemeClr val="bg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an arterial dye front-the angiographic feature with highest specificity</a:t>
            </a:r>
            <a:r>
              <a:rPr lang="en-US" dirty="0">
                <a:solidFill>
                  <a:schemeClr val="bg1"/>
                </a:solidFill>
                <a:latin typeface="Times New Roman" panose="02020603050405020304" pitchFamily="18" charset="0"/>
                <a:cs typeface="Times New Roman" panose="02020603050405020304" pitchFamily="18" charset="0"/>
              </a:rPr>
              <a:t>) is seen to travel very slowly to the peripheral retina along the branches of retinal arteries. </a:t>
            </a:r>
          </a:p>
          <a:p>
            <a:pPr>
              <a:lnSpc>
                <a:spcPct val="150000"/>
              </a:lnSpc>
            </a:pPr>
            <a:r>
              <a:rPr lang="en-US" dirty="0">
                <a:solidFill>
                  <a:schemeClr val="bg1"/>
                </a:solidFill>
                <a:latin typeface="Times New Roman" panose="02020603050405020304" pitchFamily="18" charset="0"/>
                <a:cs typeface="Times New Roman" panose="02020603050405020304" pitchFamily="18" charset="0"/>
              </a:rPr>
              <a:t>Complete lack of filling of the retinal vessels is very rare. Delayed choroidal filling should point to an ophthalmic or carotid artery obstruction. </a:t>
            </a:r>
          </a:p>
        </p:txBody>
      </p:sp>
    </p:spTree>
    <p:extLst>
      <p:ext uri="{BB962C8B-B14F-4D97-AF65-F5344CB8AC3E}">
        <p14:creationId xmlns:p14="http://schemas.microsoft.com/office/powerpoint/2010/main" val="5939324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4C2D29F-9894-C0D3-7125-456CFA9AD634}"/>
              </a:ext>
            </a:extLst>
          </p:cNvPr>
          <p:cNvSpPr>
            <a:spLocks noGrp="1"/>
          </p:cNvSpPr>
          <p:nvPr>
            <p:ph type="subTitle" idx="1"/>
          </p:nvPr>
        </p:nvSpPr>
        <p:spPr>
          <a:xfrm>
            <a:off x="611560" y="836712"/>
            <a:ext cx="7992888" cy="5400600"/>
          </a:xfrm>
          <a:solidFill>
            <a:srgbClr val="002060"/>
          </a:solidFill>
        </p:spPr>
        <p:txBody>
          <a:bodyPr>
            <a:normAutofit fontScale="85000" lnSpcReduction="10000"/>
          </a:bodyPr>
          <a:lstStyle/>
          <a:p>
            <a:pPr algn="l">
              <a:buNone/>
            </a:pPr>
            <a:r>
              <a:rPr lang="en-US" b="1" i="0" dirty="0">
                <a:solidFill>
                  <a:schemeClr val="bg1"/>
                </a:solidFill>
                <a:effectLst/>
                <a:latin typeface="Times New Roman" panose="02020603050405020304" pitchFamily="18" charset="0"/>
                <a:cs typeface="Times New Roman" panose="02020603050405020304" pitchFamily="18" charset="0"/>
              </a:rPr>
              <a:t>Laboratory test</a:t>
            </a:r>
          </a:p>
          <a:p>
            <a:pPr algn="l">
              <a:lnSpc>
                <a:spcPct val="150000"/>
              </a:lnSpc>
              <a:buNone/>
            </a:pPr>
            <a:r>
              <a:rPr lang="en-US" b="0" i="0" dirty="0">
                <a:solidFill>
                  <a:schemeClr val="bg1"/>
                </a:solidFill>
                <a:effectLst/>
                <a:latin typeface="Times New Roman" panose="02020603050405020304" pitchFamily="18" charset="0"/>
                <a:cs typeface="Times New Roman" panose="02020603050405020304" pitchFamily="18" charset="0"/>
              </a:rPr>
              <a:t>An erythrocyte sedimentation rate (ESR), C-reactive protein (CRP), and complete blood count (CBC) with platelets should be obtained in patients over the age of 50 who have symptoms of giant cell arteritis .</a:t>
            </a:r>
          </a:p>
          <a:p>
            <a:pPr algn="l">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Patients younger than 50 should have a hypercoagulable workup including </a:t>
            </a:r>
            <a:r>
              <a:rPr lang="en-US" sz="2900" b="0" i="0" dirty="0">
                <a:solidFill>
                  <a:schemeClr val="bg1"/>
                </a:solidFill>
                <a:effectLst/>
                <a:latin typeface="Times New Roman" panose="02020603050405020304" pitchFamily="18" charset="0"/>
                <a:cs typeface="Times New Roman" panose="02020603050405020304" pitchFamily="18" charset="0"/>
              </a:rPr>
              <a:t>antiphospholipid</a:t>
            </a:r>
            <a:r>
              <a:rPr lang="en-US" b="0" i="0" dirty="0">
                <a:solidFill>
                  <a:schemeClr val="bg1"/>
                </a:solidFill>
                <a:effectLst/>
                <a:latin typeface="Times New Roman" panose="02020603050405020304" pitchFamily="18" charset="0"/>
                <a:cs typeface="Times New Roman" panose="02020603050405020304" pitchFamily="18" charset="0"/>
              </a:rPr>
              <a:t> antibody syndrome, autoimmune conditions, inflammatory disorders, and other hypercoagulable states .</a:t>
            </a:r>
          </a:p>
          <a:p>
            <a:pPr algn="l">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In older individuals, atherosclerosis and </a:t>
            </a:r>
            <a:r>
              <a:rPr lang="en-US" b="0" i="0" dirty="0" err="1">
                <a:solidFill>
                  <a:schemeClr val="bg1"/>
                </a:solidFill>
                <a:effectLst/>
                <a:latin typeface="Times New Roman" panose="02020603050405020304" pitchFamily="18" charset="0"/>
                <a:cs typeface="Times New Roman" panose="02020603050405020304" pitchFamily="18" charset="0"/>
              </a:rPr>
              <a:t>emoboli</a:t>
            </a:r>
            <a:r>
              <a:rPr lang="en-US" b="0" i="0" dirty="0">
                <a:solidFill>
                  <a:schemeClr val="bg1"/>
                </a:solidFill>
                <a:effectLst/>
                <a:latin typeface="Times New Roman" panose="02020603050405020304" pitchFamily="18" charset="0"/>
                <a:cs typeface="Times New Roman" panose="02020603050405020304" pitchFamily="18" charset="0"/>
              </a:rPr>
              <a:t> are the most likely cause of the ischemia. Evaluation of the heart with echocardiography should be performed to determine cardiac function and abnormalities of the valves. Electrocardiograms and heart monitoring may reveal a rhythm defect. Carotid artery stenosis should be evaluated with carotid ultrasound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775945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ACF18E1-374B-340A-D04A-9E7D1595C4DE}"/>
              </a:ext>
            </a:extLst>
          </p:cNvPr>
          <p:cNvSpPr>
            <a:spLocks noGrp="1"/>
          </p:cNvSpPr>
          <p:nvPr>
            <p:ph type="subTitle" idx="1"/>
          </p:nvPr>
        </p:nvSpPr>
        <p:spPr>
          <a:xfrm>
            <a:off x="359532" y="656692"/>
            <a:ext cx="8424936" cy="5544615"/>
          </a:xfrm>
          <a:solidFill>
            <a:srgbClr val="002060"/>
          </a:solidFill>
        </p:spPr>
        <p:txBody>
          <a:bodyPr>
            <a:normAutofit/>
          </a:bodyPr>
          <a:lstStyle/>
          <a:p>
            <a:pPr algn="l">
              <a:lnSpc>
                <a:spcPct val="150000"/>
              </a:lnSpc>
              <a:buNone/>
            </a:pPr>
            <a:r>
              <a:rPr lang="en-US" sz="3200" b="1" dirty="0">
                <a:solidFill>
                  <a:schemeClr val="bg1"/>
                </a:solidFill>
                <a:latin typeface="Times New Roman" panose="02020603050405020304" pitchFamily="18" charset="0"/>
                <a:cs typeface="Times New Roman" panose="02020603050405020304" pitchFamily="18" charset="0"/>
              </a:rPr>
              <a:t>Management</a:t>
            </a:r>
          </a:p>
          <a:p>
            <a:pPr algn="l">
              <a:lnSpc>
                <a:spcPct val="150000"/>
              </a:lnSpc>
              <a:buNone/>
            </a:pPr>
            <a:r>
              <a:rPr lang="en-US" sz="3200" b="1" i="0" dirty="0">
                <a:solidFill>
                  <a:schemeClr val="bg1"/>
                </a:solidFill>
                <a:effectLst/>
                <a:latin typeface="Times New Roman" panose="02020603050405020304" pitchFamily="18" charset="0"/>
                <a:cs typeface="Times New Roman" panose="02020603050405020304" pitchFamily="18" charset="0"/>
              </a:rPr>
              <a:t>General treatment</a:t>
            </a:r>
          </a:p>
          <a:p>
            <a:pPr algn="l">
              <a:lnSpc>
                <a:spcPct val="150000"/>
              </a:lnSpc>
            </a:pPr>
            <a:r>
              <a:rPr lang="en-US" sz="2000" b="1" dirty="0">
                <a:solidFill>
                  <a:schemeClr val="bg1"/>
                </a:solidFill>
                <a:latin typeface="Times New Roman" panose="02020603050405020304" pitchFamily="18" charset="0"/>
                <a:cs typeface="Times New Roman" panose="02020603050405020304" pitchFamily="18" charset="0"/>
              </a:rPr>
              <a:t>Retinal artery occlusion is an emergency that requires emergent systemic evaluation for cerebral vascular accident (CVA).</a:t>
            </a:r>
            <a:r>
              <a:rPr lang="en-US" sz="2000" dirty="0">
                <a:solidFill>
                  <a:schemeClr val="bg1"/>
                </a:solidFill>
                <a:latin typeface="Times New Roman" panose="02020603050405020304" pitchFamily="18" charset="0"/>
                <a:cs typeface="Times New Roman" panose="02020603050405020304" pitchFamily="18" charset="0"/>
              </a:rPr>
              <a:t> </a:t>
            </a:r>
          </a:p>
          <a:p>
            <a:pPr algn="l">
              <a:lnSpc>
                <a:spcPct val="150000"/>
              </a:lnSpc>
            </a:pPr>
            <a:r>
              <a:rPr lang="en-US" sz="2000" dirty="0">
                <a:solidFill>
                  <a:schemeClr val="bg1"/>
                </a:solidFill>
                <a:latin typeface="Times New Roman" panose="02020603050405020304" pitchFamily="18" charset="0"/>
                <a:cs typeface="Times New Roman" panose="02020603050405020304" pitchFamily="18" charset="0"/>
              </a:rPr>
              <a:t>Patients with acute CRAO, BRAO and amaurosis fugax should be referred to the nearest stroke center for further immediate management.</a:t>
            </a:r>
          </a:p>
        </p:txBody>
      </p:sp>
    </p:spTree>
    <p:extLst>
      <p:ext uri="{BB962C8B-B14F-4D97-AF65-F5344CB8AC3E}">
        <p14:creationId xmlns:p14="http://schemas.microsoft.com/office/powerpoint/2010/main" val="1813829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8967577-95BD-00E9-7686-B8D655A68604}"/>
              </a:ext>
            </a:extLst>
          </p:cNvPr>
          <p:cNvSpPr>
            <a:spLocks noGrp="1"/>
          </p:cNvSpPr>
          <p:nvPr>
            <p:ph type="subTitle" idx="1"/>
          </p:nvPr>
        </p:nvSpPr>
        <p:spPr>
          <a:xfrm>
            <a:off x="539552" y="692696"/>
            <a:ext cx="8208912" cy="5328592"/>
          </a:xfrm>
          <a:solidFill>
            <a:srgbClr val="002060"/>
          </a:solidFill>
        </p:spPr>
        <p:txBody>
          <a:bodyPr>
            <a:normAutofit fontScale="92500" lnSpcReduction="20000"/>
          </a:bodyPr>
          <a:lstStyle/>
          <a:p>
            <a:pPr algn="l">
              <a:buNone/>
            </a:pPr>
            <a:r>
              <a:rPr lang="en-US" b="0" i="0" dirty="0">
                <a:solidFill>
                  <a:schemeClr val="bg1"/>
                </a:solidFill>
                <a:effectLst/>
                <a:latin typeface="Times New Roman" panose="02020603050405020304" pitchFamily="18" charset="0"/>
                <a:cs typeface="Times New Roman" panose="02020603050405020304" pitchFamily="18" charset="0"/>
              </a:rPr>
              <a:t>Ocular massage is a conservative therapy that may theoretically cause emboli to travel more distally to reduce the area of ischemia. A three-mirror contact lens is placed on the eye and pressure is applied for 10 </a:t>
            </a:r>
            <a:r>
              <a:rPr lang="en-US" b="0" i="0" dirty="0" err="1">
                <a:solidFill>
                  <a:schemeClr val="bg1"/>
                </a:solidFill>
                <a:effectLst/>
                <a:latin typeface="Times New Roman" panose="02020603050405020304" pitchFamily="18" charset="0"/>
                <a:cs typeface="Times New Roman" panose="02020603050405020304" pitchFamily="18" charset="0"/>
              </a:rPr>
              <a:t>sEC</a:t>
            </a:r>
            <a:r>
              <a:rPr lang="en-US" b="0" i="0" dirty="0">
                <a:solidFill>
                  <a:schemeClr val="bg1"/>
                </a:solidFill>
                <a:effectLst/>
                <a:latin typeface="Times New Roman" panose="02020603050405020304" pitchFamily="18" charset="0"/>
                <a:cs typeface="Times New Roman" panose="02020603050405020304" pitchFamily="18" charset="0"/>
              </a:rPr>
              <a:t>, to obtain retinal artery pulsation or flow cessation followed by a 5 </a:t>
            </a:r>
            <a:r>
              <a:rPr lang="en-US" b="0" i="0" dirty="0" err="1">
                <a:solidFill>
                  <a:schemeClr val="bg1"/>
                </a:solidFill>
                <a:effectLst/>
                <a:latin typeface="Times New Roman" panose="02020603050405020304" pitchFamily="18" charset="0"/>
                <a:cs typeface="Times New Roman" panose="02020603050405020304" pitchFamily="18" charset="0"/>
              </a:rPr>
              <a:t>sEC</a:t>
            </a:r>
            <a:r>
              <a:rPr lang="en-US" b="0" i="0" dirty="0">
                <a:solidFill>
                  <a:schemeClr val="bg1"/>
                </a:solidFill>
                <a:effectLst/>
                <a:latin typeface="Times New Roman" panose="02020603050405020304" pitchFamily="18" charset="0"/>
                <a:cs typeface="Times New Roman" panose="02020603050405020304" pitchFamily="18" charset="0"/>
              </a:rPr>
              <a:t> release.</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Increasing carbon dioxide concentration has also been proposed to induce vasodilation. The patient is instructed to breathe into a bag in order to increase carbon dioxide concentration.</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Alternatively, a patient may be given an oxygen mask to try to increase oxygen perfusion through the choroidal circulation. A mixture of 95 % oxygen and 5 % carbon dioxide has also been proposed to increase blood flow.</a:t>
            </a:r>
          </a:p>
          <a:p>
            <a:r>
              <a:rPr lang="en-US" b="0" i="0" dirty="0">
                <a:solidFill>
                  <a:srgbClr val="000000"/>
                </a:solidFill>
                <a:effectLst/>
                <a:latin typeface="Times New Roman" panose="02020603050405020304" pitchFamily="18" charset="0"/>
                <a:cs typeface="Times New Roman" panose="02020603050405020304" pitchFamily="18" charset="0"/>
              </a:rPr>
              <a:t> </a:t>
            </a:r>
          </a:p>
          <a:p>
            <a:r>
              <a:rPr lang="en-US" b="0" i="0" dirty="0">
                <a:solidFill>
                  <a:schemeClr val="bg1"/>
                </a:solidFill>
                <a:effectLst/>
                <a:latin typeface="Times New Roman" panose="02020603050405020304" pitchFamily="18" charset="0"/>
                <a:cs typeface="Times New Roman" panose="02020603050405020304" pitchFamily="18" charset="0"/>
              </a:rPr>
              <a:t>Topical timolol 0.5% and intravenous acetazolamide 500 mg to achieve a more sustained lowering of intraocular pressure </a:t>
            </a:r>
          </a:p>
        </p:txBody>
      </p:sp>
    </p:spTree>
    <p:extLst>
      <p:ext uri="{BB962C8B-B14F-4D97-AF65-F5344CB8AC3E}">
        <p14:creationId xmlns:p14="http://schemas.microsoft.com/office/powerpoint/2010/main" val="29357472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FF5E53E-82A5-04A8-8DE5-98ACF860B702}"/>
              </a:ext>
            </a:extLst>
          </p:cNvPr>
          <p:cNvSpPr>
            <a:spLocks noGrp="1"/>
          </p:cNvSpPr>
          <p:nvPr>
            <p:ph type="subTitle" idx="1"/>
          </p:nvPr>
        </p:nvSpPr>
        <p:spPr>
          <a:xfrm>
            <a:off x="467544" y="908720"/>
            <a:ext cx="8167637" cy="5184576"/>
          </a:xfrm>
          <a:solidFill>
            <a:srgbClr val="002060"/>
          </a:solidFill>
        </p:spPr>
        <p:txBody>
          <a:bodyPr>
            <a:normAutofit fontScale="92500" lnSpcReduction="20000"/>
          </a:bodyPr>
          <a:lstStyle/>
          <a:p>
            <a:pPr>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Similar, anterior chamber paracentesis may be performed by removing 0.1-0.4 ml of aqueous fluid from the anterior chamber using a small gauge needle (27 or 30 gauge). Theoretically, the paracentesis lowers the intraocular pressure and may allow the embolus (if any) to move further down the vessel and away from the central retina. In addition, the intraocular pressure may be decreased medically with eyedrops. </a:t>
            </a:r>
          </a:p>
          <a:p>
            <a:pPr>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Hyperosmotic agents. Mannitol or glycerol have been used for their possibly more rapid IOP-lowering</a:t>
            </a:r>
          </a:p>
          <a:p>
            <a:pPr>
              <a:lnSpc>
                <a:spcPct val="150000"/>
              </a:lnSpc>
            </a:pPr>
            <a:r>
              <a:rPr lang="en-US" b="0" i="0" dirty="0">
                <a:solidFill>
                  <a:schemeClr val="bg1"/>
                </a:solidFill>
                <a:effectLst/>
                <a:latin typeface="Times New Roman" panose="02020603050405020304" pitchFamily="18" charset="0"/>
                <a:cs typeface="Times New Roman" panose="02020603050405020304" pitchFamily="18" charset="0"/>
              </a:rPr>
              <a:t> Vasodilating medications that have been utilized to increase retinal blood flow in retinal arterial occlusion include  nitroglycerine, and isosorbide dinitrate</a:t>
            </a:r>
            <a:endParaRPr lang="en-US" dirty="0">
              <a:solidFill>
                <a:schemeClr val="bg1"/>
              </a:solidFill>
              <a:latin typeface="Times New Roman" panose="02020603050405020304" pitchFamily="18" charset="0"/>
              <a:cs typeface="Times New Roman" panose="02020603050405020304" pitchFamily="18" charset="0"/>
            </a:endParaRP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4968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1ABDB53-BEB9-E4BC-CF11-69B9DE0EA2A6}"/>
              </a:ext>
            </a:extLst>
          </p:cNvPr>
          <p:cNvSpPr>
            <a:spLocks noGrp="1"/>
          </p:cNvSpPr>
          <p:nvPr>
            <p:ph type="subTitle" idx="1"/>
          </p:nvPr>
        </p:nvSpPr>
        <p:spPr>
          <a:xfrm>
            <a:off x="442451" y="1388192"/>
            <a:ext cx="8340213" cy="4306529"/>
          </a:xfrm>
          <a:solidFill>
            <a:srgbClr val="002060"/>
          </a:solidFill>
        </p:spPr>
        <p:txBody>
          <a:bodyPr>
            <a:normAutofit fontScale="92500" lnSpcReduction="10000"/>
          </a:bodyPr>
          <a:lstStyle/>
          <a:p>
            <a:pPr>
              <a:lnSpc>
                <a:spcPct val="150000"/>
              </a:lnSpc>
            </a:pPr>
            <a:r>
              <a:rPr lang="en-US" dirty="0">
                <a:solidFill>
                  <a:schemeClr val="bg1"/>
                </a:solidFill>
                <a:latin typeface="Times New Roman" panose="02020603050405020304" pitchFamily="18" charset="0"/>
                <a:cs typeface="Times New Roman" panose="02020603050405020304" pitchFamily="18" charset="0"/>
              </a:rPr>
              <a:t>Ophthalmologist plays an important role in the management of these patients by referring them for the prophylactic medical or surgical treatment to forestall the development of permanent neurological sequelae as patients with retinal embolization have an increased risk of developing a permanent stroke over the next few months .</a:t>
            </a:r>
          </a:p>
          <a:p>
            <a:pPr>
              <a:lnSpc>
                <a:spcPct val="150000"/>
              </a:lnSpc>
            </a:pPr>
            <a:endParaRPr lang="en-US" sz="1650" dirty="0">
              <a:solidFill>
                <a:schemeClr val="bg1"/>
              </a:solidFill>
              <a:latin typeface="Times New Roman" panose="02020603050405020304" pitchFamily="18" charset="0"/>
              <a:cs typeface="Times New Roman" panose="02020603050405020304" pitchFamily="18" charset="0"/>
            </a:endParaRPr>
          </a:p>
          <a:p>
            <a:pPr>
              <a:lnSpc>
                <a:spcPct val="150000"/>
              </a:lnSpc>
            </a:pPr>
            <a:endParaRPr lang="en-US" sz="1650" dirty="0">
              <a:solidFill>
                <a:schemeClr val="bg1"/>
              </a:solidFill>
              <a:latin typeface="Times New Roman" panose="02020603050405020304" pitchFamily="18" charset="0"/>
              <a:cs typeface="Times New Roman" panose="02020603050405020304" pitchFamily="18" charset="0"/>
            </a:endParaRPr>
          </a:p>
          <a:p>
            <a:pPr>
              <a:lnSpc>
                <a:spcPct val="150000"/>
              </a:lnSpc>
            </a:pPr>
            <a:r>
              <a:rPr lang="en-US" sz="1650" dirty="0">
                <a:solidFill>
                  <a:schemeClr val="bg1"/>
                </a:solidFill>
                <a:latin typeface="Times New Roman" panose="02020603050405020304" pitchFamily="18" charset="0"/>
                <a:cs typeface="Times New Roman" panose="02020603050405020304" pitchFamily="18" charset="0"/>
              </a:rPr>
              <a:t>It should be noted that the leading cause of death in patients with retinal arterial obstruction is cardiovascular disease.</a:t>
            </a:r>
          </a:p>
          <a:p>
            <a:pPr>
              <a:lnSpc>
                <a:spcPct val="150000"/>
              </a:lnSpc>
            </a:pPr>
            <a:r>
              <a:rPr lang="en-US" sz="1650" dirty="0">
                <a:solidFill>
                  <a:srgbClr val="000000"/>
                </a:solidFill>
                <a:latin typeface="Times New Roman" panose="02020603050405020304" pitchFamily="18" charset="0"/>
                <a:cs typeface="Times New Roman" panose="02020603050405020304" pitchFamily="18" charset="0"/>
              </a:rPr>
              <a:t> </a:t>
            </a:r>
            <a:endParaRPr lang="en-US" sz="165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7965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0E75C6-6BFD-754E-1946-492858729674}"/>
              </a:ext>
            </a:extLst>
          </p:cNvPr>
          <p:cNvSpPr>
            <a:spLocks noGrp="1"/>
          </p:cNvSpPr>
          <p:nvPr>
            <p:ph type="subTitle" idx="1"/>
          </p:nvPr>
        </p:nvSpPr>
        <p:spPr>
          <a:xfrm>
            <a:off x="501446" y="1358695"/>
            <a:ext cx="7958986" cy="4806609"/>
          </a:xfrm>
          <a:solidFill>
            <a:srgbClr val="002060"/>
          </a:solidFill>
        </p:spPr>
        <p:txBody>
          <a:bodyPr>
            <a:normAutofit/>
          </a:bodyPr>
          <a:lstStyle/>
          <a:p>
            <a:r>
              <a:rPr lang="en-US" dirty="0">
                <a:solidFill>
                  <a:srgbClr val="FF0000"/>
                </a:solidFill>
                <a:latin typeface="Times New Roman" panose="02020603050405020304" pitchFamily="18" charset="0"/>
                <a:cs typeface="Times New Roman" panose="02020603050405020304" pitchFamily="18" charset="0"/>
              </a:rPr>
              <a:t>Retinal detachment</a:t>
            </a:r>
          </a:p>
          <a:p>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Normally, the retinal pigment epithelium (RPE) is able to maintain adhesion with the overlying neurosensory retina through a variety of mechanisms. </a:t>
            </a:r>
          </a:p>
          <a:p>
            <a:r>
              <a:rPr lang="en-US" dirty="0">
                <a:solidFill>
                  <a:schemeClr val="bg1"/>
                </a:solidFill>
                <a:latin typeface="Times New Roman" panose="02020603050405020304" pitchFamily="18" charset="0"/>
                <a:cs typeface="Times New Roman" panose="02020603050405020304" pitchFamily="18" charset="0"/>
              </a:rPr>
              <a:t>These mechanisms include active transport of subretinal fluid across RPE , metabolic activity of RPE, and interdigitation of the photoreceptor outer segments and the RPE microvilli. </a:t>
            </a:r>
          </a:p>
          <a:p>
            <a:r>
              <a:rPr lang="en-US" dirty="0">
                <a:solidFill>
                  <a:schemeClr val="bg1"/>
                </a:solidFill>
                <a:latin typeface="Times New Roman" panose="02020603050405020304" pitchFamily="18" charset="0"/>
                <a:cs typeface="Times New Roman" panose="02020603050405020304" pitchFamily="18" charset="0"/>
              </a:rPr>
              <a:t>With retinal detachment, these mechanisms are overwhelmed leading to separation of the neurosensory retina from the retinal pigment epithelial layer.</a:t>
            </a:r>
          </a:p>
        </p:txBody>
      </p:sp>
    </p:spTree>
    <p:extLst>
      <p:ext uri="{BB962C8B-B14F-4D97-AF65-F5344CB8AC3E}">
        <p14:creationId xmlns:p14="http://schemas.microsoft.com/office/powerpoint/2010/main" val="40190080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80A03-0E20-2A1D-0FCA-B99D3329A3F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E3016E0-3033-F378-EDB7-17D58CE0B752}"/>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BEFB8858-8B34-477E-D1A7-E33FEEB6C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1111494"/>
            <a:ext cx="8572500" cy="3664744"/>
          </a:xfrm>
          <a:prstGeom prst="rect">
            <a:avLst/>
          </a:prstGeom>
        </p:spPr>
      </p:pic>
    </p:spTree>
    <p:extLst>
      <p:ext uri="{BB962C8B-B14F-4D97-AF65-F5344CB8AC3E}">
        <p14:creationId xmlns:p14="http://schemas.microsoft.com/office/powerpoint/2010/main" val="96762650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78577F-C983-92F7-B2FA-43B0FA0C2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485" y="1124744"/>
            <a:ext cx="8537029" cy="4968552"/>
          </a:xfrm>
          <a:prstGeom prst="rect">
            <a:avLst/>
          </a:prstGeom>
        </p:spPr>
      </p:pic>
    </p:spTree>
    <p:extLst>
      <p:ext uri="{BB962C8B-B14F-4D97-AF65-F5344CB8AC3E}">
        <p14:creationId xmlns:p14="http://schemas.microsoft.com/office/powerpoint/2010/main" val="35723807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9B65575-C5FE-4794-3241-967F83A02F13}"/>
              </a:ext>
            </a:extLst>
          </p:cNvPr>
          <p:cNvSpPr>
            <a:spLocks noGrp="1"/>
          </p:cNvSpPr>
          <p:nvPr>
            <p:ph type="subTitle" idx="1"/>
          </p:nvPr>
        </p:nvSpPr>
        <p:spPr>
          <a:xfrm>
            <a:off x="395536" y="692696"/>
            <a:ext cx="8568952" cy="5472607"/>
          </a:xfrm>
          <a:solidFill>
            <a:srgbClr val="002060"/>
          </a:solidFill>
        </p:spPr>
        <p:txBody>
          <a:bodyPr>
            <a:normAutofit fontScale="92500" lnSpcReduction="10000"/>
          </a:bodyPr>
          <a:lstStyle/>
          <a:p>
            <a:r>
              <a:rPr lang="en-US" b="0" i="0" dirty="0">
                <a:solidFill>
                  <a:schemeClr val="bg1"/>
                </a:solidFill>
                <a:effectLst/>
                <a:latin typeface="Times New Roman" panose="02020603050405020304" pitchFamily="18" charset="0"/>
                <a:cs typeface="Times New Roman" panose="02020603050405020304" pitchFamily="18" charset="0"/>
              </a:rPr>
              <a:t>Retinal detachment occurs when subretinal fluid accumulates between the neurosensory retina and the retinal pigment epithelium. This process can occur in three ways. </a:t>
            </a:r>
          </a:p>
          <a:p>
            <a:pPr marL="257175" indent="-257175">
              <a:buAutoNum type="arabicPeriod"/>
            </a:pPr>
            <a:r>
              <a:rPr lang="en-US" b="0" i="0" dirty="0">
                <a:solidFill>
                  <a:schemeClr val="bg1"/>
                </a:solidFill>
                <a:effectLst/>
                <a:latin typeface="Times New Roman" panose="02020603050405020304" pitchFamily="18" charset="0"/>
                <a:cs typeface="Times New Roman" panose="02020603050405020304" pitchFamily="18" charset="0"/>
              </a:rPr>
              <a:t>One mechanism involves occurrence of a break in the retina allowing liquified vitreous to directly enter the subretinal space. This is known as a </a:t>
            </a:r>
            <a:r>
              <a:rPr lang="en-US" b="1" i="0" dirty="0">
                <a:solidFill>
                  <a:schemeClr val="bg1"/>
                </a:solidFill>
                <a:effectLst/>
                <a:latin typeface="Times New Roman" panose="02020603050405020304" pitchFamily="18" charset="0"/>
                <a:cs typeface="Times New Roman" panose="02020603050405020304" pitchFamily="18" charset="0"/>
              </a:rPr>
              <a:t>rhegmatogenous retinal detachment.</a:t>
            </a:r>
          </a:p>
          <a:p>
            <a:pPr marL="257175" indent="-257175">
              <a:buAutoNum type="arabicPeriod"/>
            </a:pPr>
            <a:endParaRPr lang="en-US" b="1" dirty="0">
              <a:solidFill>
                <a:schemeClr val="bg1"/>
              </a:solidFill>
              <a:latin typeface="Times New Roman" panose="02020603050405020304" pitchFamily="18" charset="0"/>
              <a:cs typeface="Times New Roman" panose="02020603050405020304" pitchFamily="18" charset="0"/>
            </a:endParaRPr>
          </a:p>
          <a:p>
            <a:pPr marL="257175" indent="-257175">
              <a:buAutoNum type="arabicPeriod"/>
            </a:pPr>
            <a:r>
              <a:rPr lang="en-US" dirty="0">
                <a:solidFill>
                  <a:schemeClr val="bg1"/>
                </a:solidFill>
                <a:latin typeface="Times New Roman" panose="02020603050405020304" pitchFamily="18" charset="0"/>
                <a:cs typeface="Times New Roman" panose="02020603050405020304" pitchFamily="18" charset="0"/>
              </a:rPr>
              <a:t>the</a:t>
            </a:r>
            <a:r>
              <a:rPr lang="en-US" b="0" i="0" dirty="0">
                <a:solidFill>
                  <a:schemeClr val="bg1"/>
                </a:solidFill>
                <a:effectLst/>
                <a:latin typeface="Times New Roman" panose="02020603050405020304" pitchFamily="18" charset="0"/>
                <a:cs typeface="Times New Roman" panose="02020603050405020304" pitchFamily="18" charset="0"/>
              </a:rPr>
              <a:t> second mechanism involves proliferative membranes on the surface of the retina or vitreous. These membranes can pull on the neurosensory retina causing a physical separation between the neurosensory retina and retinal pigment epithelium. This is called a </a:t>
            </a:r>
            <a:r>
              <a:rPr lang="en-US" b="1" i="0" dirty="0">
                <a:solidFill>
                  <a:schemeClr val="bg1"/>
                </a:solidFill>
                <a:effectLst/>
                <a:latin typeface="Times New Roman" panose="02020603050405020304" pitchFamily="18" charset="0"/>
                <a:cs typeface="Times New Roman" panose="02020603050405020304" pitchFamily="18" charset="0"/>
              </a:rPr>
              <a:t>tractional retinal detachment.</a:t>
            </a:r>
          </a:p>
          <a:p>
            <a:pPr marL="257175" indent="-257175">
              <a:buAutoNum type="arabicPeriod"/>
            </a:pPr>
            <a:endParaRPr lang="en-US" b="0" i="0" dirty="0">
              <a:solidFill>
                <a:schemeClr val="bg1"/>
              </a:solidFill>
              <a:effectLst/>
              <a:latin typeface="Times New Roman" panose="02020603050405020304" pitchFamily="18" charset="0"/>
              <a:cs typeface="Times New Roman" panose="02020603050405020304" pitchFamily="18" charset="0"/>
            </a:endParaRPr>
          </a:p>
          <a:p>
            <a:pPr marL="257175" indent="-257175">
              <a:buAutoNum type="arabicPeriod"/>
            </a:pPr>
            <a:r>
              <a:rPr lang="en-US" b="0" i="0" dirty="0">
                <a:solidFill>
                  <a:schemeClr val="bg1"/>
                </a:solidFill>
                <a:effectLst/>
                <a:latin typeface="Times New Roman" panose="02020603050405020304" pitchFamily="18" charset="0"/>
                <a:cs typeface="Times New Roman" panose="02020603050405020304" pitchFamily="18" charset="0"/>
              </a:rPr>
              <a:t>The third mechanism for retinal detachment is due to accumulation of subretinal fluid due to inflammatory mediators or exudation of fluid from a mass lesion or insufficient RPE function. This mechanism is known as a serous or </a:t>
            </a:r>
            <a:r>
              <a:rPr lang="en-US" b="1" i="0" u="none" strike="noStrike" dirty="0">
                <a:solidFill>
                  <a:schemeClr val="bg1"/>
                </a:solidFill>
                <a:effectLst/>
                <a:latin typeface="Times New Roman" panose="02020603050405020304" pitchFamily="18" charset="0"/>
                <a:cs typeface="Times New Roman" panose="02020603050405020304" pitchFamily="18" charset="0"/>
                <a:hlinkClick r:id="rId2" tooltip="Exudative Retinal Detachment">
                  <a:extLst>
                    <a:ext uri="{A12FA001-AC4F-418D-AE19-62706E023703}">
                      <ahyp:hlinkClr xmlns:ahyp="http://schemas.microsoft.com/office/drawing/2018/hyperlinkcolor" val="tx"/>
                    </a:ext>
                  </a:extLst>
                </a:hlinkClick>
              </a:rPr>
              <a:t>exudative retinal detachment</a:t>
            </a:r>
            <a:r>
              <a:rPr lang="en-US" b="0" i="0" dirty="0">
                <a:solidFill>
                  <a:schemeClr val="bg1"/>
                </a:solidFill>
                <a:effectLst/>
                <a:latin typeface="Times New Roman" panose="02020603050405020304" pitchFamily="18" charset="0"/>
                <a:cs typeface="Times New Roman" panose="02020603050405020304" pitchFamily="18" charset="0"/>
              </a:rPr>
              <a:t>.</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24279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99D5262-228A-F430-CE0F-78F3CC0258EA}"/>
              </a:ext>
            </a:extLst>
          </p:cNvPr>
          <p:cNvSpPr>
            <a:spLocks noGrp="1"/>
          </p:cNvSpPr>
          <p:nvPr>
            <p:ph type="subTitle" idx="1"/>
          </p:nvPr>
        </p:nvSpPr>
        <p:spPr>
          <a:xfrm>
            <a:off x="611560" y="692696"/>
            <a:ext cx="8136904" cy="5832648"/>
          </a:xfrm>
          <a:solidFill>
            <a:srgbClr val="002060"/>
          </a:solidFill>
        </p:spPr>
        <p:txBody>
          <a:bodyPr>
            <a:normAutofit/>
          </a:bodyPr>
          <a:lstStyle/>
          <a:p>
            <a:pPr algn="l">
              <a:buNone/>
            </a:pPr>
            <a:endParaRPr lang="en-US" b="1" dirty="0">
              <a:solidFill>
                <a:schemeClr val="bg1"/>
              </a:solidFill>
              <a:latin typeface="Times New Roman" panose="02020603050405020304" pitchFamily="18" charset="0"/>
              <a:cs typeface="Times New Roman" panose="02020603050405020304" pitchFamily="18" charset="0"/>
            </a:endParaRPr>
          </a:p>
          <a:p>
            <a:pPr algn="l"/>
            <a:r>
              <a:rPr lang="en-US" dirty="0">
                <a:solidFill>
                  <a:schemeClr val="bg1"/>
                </a:solidFill>
                <a:latin typeface="Times New Roman" panose="02020603050405020304" pitchFamily="18" charset="0"/>
                <a:cs typeface="Times New Roman" panose="02020603050405020304" pitchFamily="18" charset="0"/>
              </a:rPr>
              <a:t>Patients present with symptoms of new onset significant photopsia and/or persistent new floaters should be suspected of having a retinal tear, which could lead to a retinal detachment. </a:t>
            </a:r>
          </a:p>
          <a:p>
            <a:pPr algn="l"/>
            <a:r>
              <a:rPr lang="en-US" dirty="0">
                <a:solidFill>
                  <a:schemeClr val="bg1"/>
                </a:solidFill>
                <a:latin typeface="Times New Roman" panose="02020603050405020304" pitchFamily="18" charset="0"/>
                <a:cs typeface="Times New Roman" panose="02020603050405020304" pitchFamily="18" charset="0"/>
              </a:rPr>
              <a:t>A patient with constant fixed or slowly progressive visual field loss should be suspected of having a detachment until proven otherwise. </a:t>
            </a:r>
          </a:p>
          <a:p>
            <a:pPr algn="l"/>
            <a:r>
              <a:rPr lang="en-US" dirty="0">
                <a:solidFill>
                  <a:schemeClr val="bg1"/>
                </a:solidFill>
                <a:latin typeface="Times New Roman" panose="02020603050405020304" pitchFamily="18" charset="0"/>
                <a:cs typeface="Times New Roman" panose="02020603050405020304" pitchFamily="18" charset="0"/>
              </a:rPr>
              <a:t>Important information in the history includes onset of symptoms, presence and duration of decreased central visual acuity, prior trauma, prior surgery, hemorrhage, and a complete past medical history.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87758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395D4-33B8-8C13-70EF-40BAC73F2160}"/>
              </a:ext>
            </a:extLst>
          </p:cNvPr>
          <p:cNvSpPr>
            <a:spLocks noGrp="1"/>
          </p:cNvSpPr>
          <p:nvPr>
            <p:ph type="ctrTitle"/>
          </p:nvPr>
        </p:nvSpPr>
        <p:spPr/>
        <p:txBody>
          <a:bodyPr/>
          <a:lstStyle/>
          <a:p>
            <a:endParaRPr lang="en-US"/>
          </a:p>
        </p:txBody>
      </p:sp>
      <p:pic>
        <p:nvPicPr>
          <p:cNvPr id="5" name="Picture 4">
            <a:extLst>
              <a:ext uri="{FF2B5EF4-FFF2-40B4-BE49-F238E27FC236}">
                <a16:creationId xmlns:a16="http://schemas.microsoft.com/office/drawing/2014/main" id="{72D66AF5-90D1-09E1-5940-5CC8B6549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0019" y="2650562"/>
            <a:ext cx="2364581" cy="1571625"/>
          </a:xfrm>
          <a:prstGeom prst="rect">
            <a:avLst/>
          </a:prstGeom>
        </p:spPr>
      </p:pic>
      <p:pic>
        <p:nvPicPr>
          <p:cNvPr id="7" name="Picture 6">
            <a:extLst>
              <a:ext uri="{FF2B5EF4-FFF2-40B4-BE49-F238E27FC236}">
                <a16:creationId xmlns:a16="http://schemas.microsoft.com/office/drawing/2014/main" id="{7743A23B-77A9-073B-31BA-E9A9C239F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852234"/>
            <a:ext cx="4395985" cy="3393281"/>
          </a:xfrm>
          <a:prstGeom prst="rect">
            <a:avLst/>
          </a:prstGeom>
        </p:spPr>
      </p:pic>
      <p:pic>
        <p:nvPicPr>
          <p:cNvPr id="9" name="Picture 8">
            <a:extLst>
              <a:ext uri="{FF2B5EF4-FFF2-40B4-BE49-F238E27FC236}">
                <a16:creationId xmlns:a16="http://schemas.microsoft.com/office/drawing/2014/main" id="{1665D7E8-2709-F0F6-5EE6-79C2A6972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073" y="2057193"/>
            <a:ext cx="4304786" cy="2861187"/>
          </a:xfrm>
          <a:prstGeom prst="rect">
            <a:avLst/>
          </a:prstGeom>
        </p:spPr>
      </p:pic>
    </p:spTree>
    <p:extLst>
      <p:ext uri="{BB962C8B-B14F-4D97-AF65-F5344CB8AC3E}">
        <p14:creationId xmlns:p14="http://schemas.microsoft.com/office/powerpoint/2010/main" val="1239150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422A05-50BC-4A14-7611-31120E33F4EB}"/>
              </a:ext>
            </a:extLst>
          </p:cNvPr>
          <p:cNvSpPr>
            <a:spLocks noGrp="1"/>
          </p:cNvSpPr>
          <p:nvPr>
            <p:ph type="subTitle" idx="1"/>
          </p:nvPr>
        </p:nvSpPr>
        <p:spPr>
          <a:xfrm>
            <a:off x="395536" y="260648"/>
            <a:ext cx="8424936" cy="6048672"/>
          </a:xfrm>
          <a:solidFill>
            <a:srgbClr val="002060"/>
          </a:solidFill>
        </p:spPr>
        <p:txBody>
          <a:bodyPr>
            <a:normAutofit/>
          </a:bodyPr>
          <a:lstStyle/>
          <a:p>
            <a:pPr algn="l">
              <a:buNone/>
            </a:pPr>
            <a:r>
              <a:rPr lang="en-US" sz="3500" b="1" dirty="0">
                <a:solidFill>
                  <a:schemeClr val="bg1"/>
                </a:solidFill>
                <a:latin typeface="Times New Roman" panose="02020603050405020304" pitchFamily="18" charset="0"/>
                <a:cs typeface="Times New Roman" panose="02020603050405020304" pitchFamily="18" charset="0"/>
              </a:rPr>
              <a:t>risk factors</a:t>
            </a:r>
          </a:p>
          <a:p>
            <a:pPr algn="l">
              <a:buNone/>
            </a:pPr>
            <a:endParaRPr lang="en-US" b="0" i="0" dirty="0">
              <a:solidFill>
                <a:schemeClr val="bg1"/>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Age:</a:t>
            </a:r>
            <a:r>
              <a:rPr lang="en-US" b="0" i="0" dirty="0">
                <a:solidFill>
                  <a:schemeClr val="bg1"/>
                </a:solidFill>
                <a:effectLst/>
                <a:latin typeface="Times New Roman" panose="02020603050405020304" pitchFamily="18" charset="0"/>
                <a:cs typeface="Times New Roman" panose="02020603050405020304" pitchFamily="18" charset="0"/>
              </a:rPr>
              <a:t> The vitreous liquefies as a normal part of aging, increasing the risk for subsequent detachment.</a:t>
            </a:r>
          </a:p>
          <a:p>
            <a:pPr algn="l">
              <a:buFont typeface="Arial" panose="020B0604020202020204" pitchFamily="34" charset="0"/>
              <a:buChar char="•"/>
            </a:pPr>
            <a:r>
              <a:rPr lang="en-US" b="1" i="0" u="none" strike="noStrike" dirty="0">
                <a:solidFill>
                  <a:schemeClr val="bg1"/>
                </a:solidFill>
                <a:effectLst/>
                <a:latin typeface="Times New Roman" panose="02020603050405020304" pitchFamily="18" charset="0"/>
                <a:cs typeface="Times New Roman" panose="02020603050405020304" pitchFamily="18" charset="0"/>
                <a:hlinkClick r:id="rId2" tooltip="Myopia">
                  <a:extLst>
                    <a:ext uri="{A12FA001-AC4F-418D-AE19-62706E023703}">
                      <ahyp:hlinkClr xmlns:ahyp="http://schemas.microsoft.com/office/drawing/2018/hyperlinkcolor" val="tx"/>
                    </a:ext>
                  </a:extLst>
                </a:hlinkClick>
              </a:rPr>
              <a:t>Myopia</a:t>
            </a:r>
            <a:r>
              <a:rPr lang="en-US" b="1" i="0" dirty="0">
                <a:solidFill>
                  <a:schemeClr val="bg1"/>
                </a:solidFill>
                <a:effectLst/>
                <a:latin typeface="Times New Roman" panose="02020603050405020304" pitchFamily="18" charset="0"/>
                <a:cs typeface="Times New Roman" panose="02020603050405020304" pitchFamily="18" charset="0"/>
              </a:rPr>
              <a:t> (nearsightedness):</a:t>
            </a:r>
            <a:r>
              <a:rPr lang="en-US" b="0" i="0" dirty="0">
                <a:solidFill>
                  <a:schemeClr val="bg1"/>
                </a:solidFill>
                <a:effectLst/>
                <a:latin typeface="Times New Roman" panose="02020603050405020304" pitchFamily="18" charset="0"/>
                <a:cs typeface="Times New Roman" panose="02020603050405020304" pitchFamily="18" charset="0"/>
              </a:rPr>
              <a:t> Individuals with myopia have a longer axial length of the eyeball, which increases their risk of developing posterior vitreous detachment.</a:t>
            </a: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Trauma:</a:t>
            </a:r>
            <a:r>
              <a:rPr lang="en-US" b="0" i="0" dirty="0">
                <a:solidFill>
                  <a:schemeClr val="bg1"/>
                </a:solidFill>
                <a:effectLst/>
                <a:latin typeface="Times New Roman" panose="02020603050405020304" pitchFamily="18" charset="0"/>
                <a:cs typeface="Times New Roman" panose="02020603050405020304" pitchFamily="18" charset="0"/>
              </a:rPr>
              <a:t> Blunt and penetrating trauma to the eye can disrupt the vitreous, leading to posterior vitreous detachment and retinal detachment.</a:t>
            </a:r>
          </a:p>
          <a:p>
            <a:pPr algn="l">
              <a:buFont typeface="Arial" panose="020B0604020202020204" pitchFamily="34" charset="0"/>
              <a:buChar char="•"/>
            </a:pPr>
            <a:r>
              <a:rPr lang="en-US" b="1" i="0" u="none" strike="noStrike" dirty="0">
                <a:solidFill>
                  <a:schemeClr val="bg1"/>
                </a:solidFill>
                <a:effectLst/>
                <a:latin typeface="Times New Roman" panose="02020603050405020304" pitchFamily="18" charset="0"/>
                <a:cs typeface="Times New Roman" panose="02020603050405020304" pitchFamily="18" charset="0"/>
                <a:hlinkClick r:id="rId3" tooltip="Cataract surgery">
                  <a:extLst>
                    <a:ext uri="{A12FA001-AC4F-418D-AE19-62706E023703}">
                      <ahyp:hlinkClr xmlns:ahyp="http://schemas.microsoft.com/office/drawing/2018/hyperlinkcolor" val="tx"/>
                    </a:ext>
                  </a:extLst>
                </a:hlinkClick>
              </a:rPr>
              <a:t>Cataract surgery</a:t>
            </a:r>
            <a:r>
              <a:rPr lang="en-US" b="1" i="0" dirty="0">
                <a:solidFill>
                  <a:schemeClr val="bg1"/>
                </a:solidFill>
                <a:effectLst/>
                <a:latin typeface="Times New Roman" panose="02020603050405020304" pitchFamily="18" charset="0"/>
                <a:cs typeface="Times New Roman" panose="02020603050405020304" pitchFamily="18" charset="0"/>
              </a:rPr>
              <a:t>:</a:t>
            </a:r>
            <a:r>
              <a:rPr lang="en-US" b="0" i="0" dirty="0">
                <a:solidFill>
                  <a:schemeClr val="bg1"/>
                </a:solidFill>
                <a:effectLst/>
                <a:latin typeface="Times New Roman" panose="02020603050405020304" pitchFamily="18" charset="0"/>
                <a:cs typeface="Times New Roman" panose="02020603050405020304" pitchFamily="18" charset="0"/>
              </a:rPr>
              <a:t> Previous cataract surgery, particularly when associated with vitreous loss, is linked to shifts in the vitreous, increasing the risk of posterior vitreous detachment.</a:t>
            </a: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Inflammation:</a:t>
            </a:r>
            <a:r>
              <a:rPr lang="en-US" b="0" i="0" dirty="0">
                <a:solidFill>
                  <a:schemeClr val="bg1"/>
                </a:solidFill>
                <a:effectLst/>
                <a:latin typeface="Times New Roman" panose="02020603050405020304" pitchFamily="18" charset="0"/>
                <a:cs typeface="Times New Roman" panose="02020603050405020304" pitchFamily="18" charset="0"/>
              </a:rPr>
              <a:t> Inflammatory eye conditions, such as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4" tooltip="Uveitis">
                  <a:extLst>
                    <a:ext uri="{A12FA001-AC4F-418D-AE19-62706E023703}">
                      <ahyp:hlinkClr xmlns:ahyp="http://schemas.microsoft.com/office/drawing/2018/hyperlinkcolor" val="tx"/>
                    </a:ext>
                  </a:extLst>
                </a:hlinkClick>
              </a:rPr>
              <a:t>uveitis</a:t>
            </a:r>
            <a:r>
              <a:rPr lang="en-US" b="0" i="0" dirty="0">
                <a:solidFill>
                  <a:schemeClr val="bg1"/>
                </a:solidFill>
                <a:effectLst/>
                <a:latin typeface="Times New Roman" panose="02020603050405020304" pitchFamily="18" charset="0"/>
                <a:cs typeface="Times New Roman" panose="02020603050405020304" pitchFamily="18" charset="0"/>
              </a:rPr>
              <a:t>, are associated with an increased risk of posterior vitreous detachment.</a:t>
            </a:r>
            <a:r>
              <a:rPr lang="en-US" b="0" i="0" u="none" strike="noStrike" baseline="30000" dirty="0">
                <a:solidFill>
                  <a:schemeClr val="bg1"/>
                </a:solidFill>
                <a:effectLst/>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a:t>
            </a:r>
            <a:endParaRPr lang="en-US" b="0" i="0" dirty="0">
              <a:solidFill>
                <a:schemeClr val="bg1"/>
              </a:solidFill>
              <a:effectLst/>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25837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D145AA-0E69-E77F-7EA1-299A07FDF809}"/>
              </a:ext>
            </a:extLst>
          </p:cNvPr>
          <p:cNvSpPr>
            <a:spLocks noGrp="1"/>
          </p:cNvSpPr>
          <p:nvPr>
            <p:ph type="subTitle" idx="1"/>
          </p:nvPr>
        </p:nvSpPr>
        <p:spPr>
          <a:xfrm>
            <a:off x="449826" y="1417689"/>
            <a:ext cx="8229600" cy="4136922"/>
          </a:xfrm>
          <a:solidFill>
            <a:srgbClr val="002060"/>
          </a:solidFill>
        </p:spPr>
        <p:txBody>
          <a:bodyPr/>
          <a:lstStyle/>
          <a:p>
            <a:pPr algn="l">
              <a:buNone/>
            </a:pPr>
            <a:r>
              <a:rPr lang="en-US" sz="2800" b="1" dirty="0">
                <a:solidFill>
                  <a:schemeClr val="bg1"/>
                </a:solidFill>
                <a:latin typeface="Times New Roman" panose="02020603050405020304" pitchFamily="18" charset="0"/>
                <a:cs typeface="Times New Roman" panose="02020603050405020304" pitchFamily="18" charset="0"/>
              </a:rPr>
              <a:t>Other Risk Factors</a:t>
            </a:r>
          </a:p>
          <a:p>
            <a:pPr algn="l">
              <a:buNone/>
            </a:pPr>
            <a:endParaRPr lang="en-US" b="1" i="0" dirty="0">
              <a:solidFill>
                <a:schemeClr val="bg1"/>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Family history of retinal detachment</a:t>
            </a:r>
            <a:endParaRPr lang="en-US" b="0" i="0" dirty="0">
              <a:solidFill>
                <a:schemeClr val="bg1"/>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Previous retinal detachment in the other eye</a:t>
            </a:r>
            <a:endParaRPr lang="en-US" b="0" i="0" dirty="0">
              <a:solidFill>
                <a:schemeClr val="bg1"/>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u="none" strike="noStrike" dirty="0">
                <a:solidFill>
                  <a:schemeClr val="bg1"/>
                </a:solidFill>
                <a:effectLst/>
                <a:latin typeface="Times New Roman" panose="02020603050405020304" pitchFamily="18" charset="0"/>
                <a:cs typeface="Times New Roman" panose="02020603050405020304" pitchFamily="18" charset="0"/>
                <a:hlinkClick r:id="rId2" tooltip="Lattice degeneration">
                  <a:extLst>
                    <a:ext uri="{A12FA001-AC4F-418D-AE19-62706E023703}">
                      <ahyp:hlinkClr xmlns:ahyp="http://schemas.microsoft.com/office/drawing/2018/hyperlinkcolor" val="tx"/>
                    </a:ext>
                  </a:extLst>
                </a:hlinkClick>
              </a:rPr>
              <a:t>Lattice degeneration</a:t>
            </a:r>
            <a:r>
              <a:rPr lang="en-US" b="1" i="0" dirty="0">
                <a:solidFill>
                  <a:schemeClr val="bg1"/>
                </a:solidFill>
                <a:effectLst/>
                <a:latin typeface="Times New Roman" panose="02020603050405020304" pitchFamily="18" charset="0"/>
                <a:cs typeface="Times New Roman" panose="02020603050405020304" pitchFamily="18" charset="0"/>
              </a:rPr>
              <a:t>:</a:t>
            </a:r>
            <a:r>
              <a:rPr lang="en-US" b="0" i="0" dirty="0">
                <a:solidFill>
                  <a:schemeClr val="bg1"/>
                </a:solidFill>
                <a:effectLst/>
                <a:latin typeface="Times New Roman" panose="02020603050405020304" pitchFamily="18" charset="0"/>
                <a:cs typeface="Times New Roman" panose="02020603050405020304" pitchFamily="18" charset="0"/>
              </a:rPr>
              <a:t> Thinning of the retina, which increases its susceptibility to breaks or tears.</a:t>
            </a:r>
          </a:p>
          <a:p>
            <a:pPr algn="l">
              <a:buFont typeface="Arial" panose="020B0604020202020204" pitchFamily="34" charset="0"/>
              <a:buChar char="•"/>
            </a:pPr>
            <a:r>
              <a:rPr lang="en-US" b="1" i="0" dirty="0">
                <a:solidFill>
                  <a:schemeClr val="bg1"/>
                </a:solidFill>
                <a:effectLst/>
                <a:latin typeface="Times New Roman" panose="02020603050405020304" pitchFamily="18" charset="0"/>
                <a:cs typeface="Times New Roman" panose="02020603050405020304" pitchFamily="18" charset="0"/>
              </a:rPr>
              <a:t>Cystic </a:t>
            </a:r>
            <a:r>
              <a:rPr lang="en-US" b="1" i="0" u="none" strike="noStrike" dirty="0">
                <a:solidFill>
                  <a:schemeClr val="bg1"/>
                </a:solidFill>
                <a:effectLst/>
                <a:latin typeface="Times New Roman" panose="02020603050405020304" pitchFamily="18" charset="0"/>
                <a:cs typeface="Times New Roman" panose="02020603050405020304" pitchFamily="18" charset="0"/>
                <a:hlinkClick r:id="rId3" tooltip="Retinal tuft">
                  <a:extLst>
                    <a:ext uri="{A12FA001-AC4F-418D-AE19-62706E023703}">
                      <ahyp:hlinkClr xmlns:ahyp="http://schemas.microsoft.com/office/drawing/2018/hyperlinkcolor" val="tx"/>
                    </a:ext>
                  </a:extLst>
                </a:hlinkClick>
              </a:rPr>
              <a:t>retinal tuft</a:t>
            </a:r>
            <a:r>
              <a:rPr lang="en-US" b="1" i="0" dirty="0">
                <a:solidFill>
                  <a:schemeClr val="bg1"/>
                </a:solidFill>
                <a:effectLst/>
                <a:latin typeface="Times New Roman" panose="02020603050405020304" pitchFamily="18" charset="0"/>
                <a:cs typeface="Times New Roman" panose="02020603050405020304" pitchFamily="18" charset="0"/>
              </a:rPr>
              <a:t>:</a:t>
            </a:r>
            <a:r>
              <a:rPr lang="en-US" b="0" i="0" dirty="0">
                <a:solidFill>
                  <a:schemeClr val="bg1"/>
                </a:solidFill>
                <a:effectLst/>
                <a:latin typeface="Times New Roman" panose="02020603050405020304" pitchFamily="18" charset="0"/>
                <a:cs typeface="Times New Roman" panose="02020603050405020304" pitchFamily="18" charset="0"/>
              </a:rPr>
              <a:t> A small, raised spot present on the retina from birth that increases the risk for tears and detachment.</a:t>
            </a: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6440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01E6A4-F7CF-D9CB-FCFD-70AA39A5720D}"/>
              </a:ext>
            </a:extLst>
          </p:cNvPr>
          <p:cNvSpPr>
            <a:spLocks noGrp="1"/>
          </p:cNvSpPr>
          <p:nvPr>
            <p:ph type="subTitle" idx="1"/>
          </p:nvPr>
        </p:nvSpPr>
        <p:spPr>
          <a:xfrm>
            <a:off x="471949" y="764704"/>
            <a:ext cx="8132499" cy="4642423"/>
          </a:xfrm>
          <a:solidFill>
            <a:srgbClr val="002060"/>
          </a:solidFill>
        </p:spPr>
        <p:txBody>
          <a:bodyPr>
            <a:normAutofit lnSpcReduction="10000"/>
          </a:bodyPr>
          <a:lstStyle/>
          <a:p>
            <a:r>
              <a:rPr lang="en-US" sz="1650" b="1" dirty="0">
                <a:solidFill>
                  <a:schemeClr val="bg1"/>
                </a:solidFill>
                <a:latin typeface="Times New Roman" panose="02020603050405020304" pitchFamily="18" charset="0"/>
                <a:cs typeface="Times New Roman" panose="02020603050405020304" pitchFamily="18" charset="0"/>
              </a:rPr>
              <a:t>DIAGNOSIS</a:t>
            </a:r>
          </a:p>
          <a:p>
            <a:endParaRPr lang="en-US" i="0" dirty="0">
              <a:solidFill>
                <a:schemeClr val="bg1"/>
              </a:solidFill>
              <a:effectLst/>
              <a:latin typeface="Times New Roman" panose="02020603050405020304" pitchFamily="18" charset="0"/>
              <a:cs typeface="Times New Roman" panose="02020603050405020304" pitchFamily="18" charset="0"/>
            </a:endParaRPr>
          </a:p>
          <a:p>
            <a:r>
              <a:rPr lang="en-US" i="0" dirty="0">
                <a:solidFill>
                  <a:schemeClr val="bg1"/>
                </a:solidFill>
                <a:effectLst/>
                <a:latin typeface="Times New Roman" panose="02020603050405020304" pitchFamily="18" charset="0"/>
                <a:cs typeface="Times New Roman" panose="02020603050405020304" pitchFamily="18" charset="0"/>
              </a:rPr>
              <a:t>The gold standard for diagnosing retinal detachment is a </a:t>
            </a:r>
            <a:r>
              <a:rPr lang="en-US" i="0" u="none" strike="noStrike" dirty="0">
                <a:solidFill>
                  <a:schemeClr val="bg1"/>
                </a:solidFill>
                <a:effectLst/>
                <a:latin typeface="Times New Roman" panose="02020603050405020304" pitchFamily="18" charset="0"/>
                <a:cs typeface="Times New Roman" panose="02020603050405020304" pitchFamily="18" charset="0"/>
                <a:hlinkClick r:id="rId2" tooltip="Dilated fundus examination">
                  <a:extLst>
                    <a:ext uri="{A12FA001-AC4F-418D-AE19-62706E023703}">
                      <ahyp:hlinkClr xmlns:ahyp="http://schemas.microsoft.com/office/drawing/2018/hyperlinkcolor" val="tx"/>
                    </a:ext>
                  </a:extLst>
                </a:hlinkClick>
              </a:rPr>
              <a:t>dilated fundus examination</a:t>
            </a:r>
            <a:r>
              <a:rPr lang="en-US" i="0" dirty="0">
                <a:solidFill>
                  <a:schemeClr val="bg1"/>
                </a:solidFill>
                <a:effectLst/>
                <a:latin typeface="Times New Roman" panose="02020603050405020304" pitchFamily="18" charset="0"/>
                <a:cs typeface="Times New Roman" panose="02020603050405020304" pitchFamily="18" charset="0"/>
              </a:rPr>
              <a:t> to check the back of the eye using an indirect </a:t>
            </a:r>
            <a:r>
              <a:rPr lang="en-US" i="0" u="none" strike="noStrike" dirty="0">
                <a:solidFill>
                  <a:schemeClr val="bg1"/>
                </a:solidFill>
                <a:effectLst/>
                <a:latin typeface="Times New Roman" panose="02020603050405020304" pitchFamily="18" charset="0"/>
                <a:cs typeface="Times New Roman" panose="02020603050405020304" pitchFamily="18" charset="0"/>
                <a:hlinkClick r:id="rId3" tooltip="Ophthalmoscopy">
                  <a:extLst>
                    <a:ext uri="{A12FA001-AC4F-418D-AE19-62706E023703}">
                      <ahyp:hlinkClr xmlns:ahyp="http://schemas.microsoft.com/office/drawing/2018/hyperlinkcolor" val="tx"/>
                    </a:ext>
                  </a:extLst>
                </a:hlinkClick>
              </a:rPr>
              <a:t>ophthalmoscope</a:t>
            </a:r>
            <a:r>
              <a:rPr lang="en-US" i="0" u="none" strike="noStrike" dirty="0">
                <a:solidFill>
                  <a:schemeClr val="bg1"/>
                </a:solidFill>
                <a:effectLst/>
                <a:latin typeface="Times New Roman" panose="02020603050405020304" pitchFamily="18" charset="0"/>
                <a:cs typeface="Times New Roman" panose="02020603050405020304" pitchFamily="18" charset="0"/>
              </a:rPr>
              <a:t>.</a:t>
            </a:r>
          </a:p>
          <a:p>
            <a:endParaRPr lang="en-US" i="0" dirty="0">
              <a:solidFill>
                <a:schemeClr val="bg1"/>
              </a:solidFill>
              <a:effectLst/>
              <a:latin typeface="Times New Roman" panose="02020603050405020304" pitchFamily="18" charset="0"/>
              <a:cs typeface="Times New Roman" panose="02020603050405020304" pitchFamily="18" charset="0"/>
            </a:endParaRPr>
          </a:p>
          <a:p>
            <a:r>
              <a:rPr lang="en-US" i="0" dirty="0">
                <a:solidFill>
                  <a:schemeClr val="bg1"/>
                </a:solidFill>
                <a:effectLst/>
                <a:latin typeface="Times New Roman" panose="02020603050405020304" pitchFamily="18" charset="0"/>
                <a:cs typeface="Times New Roman" panose="02020603050405020304" pitchFamily="18" charset="0"/>
              </a:rPr>
              <a:t>If the view of the retina is not clear, imaging techniques such as ultrawide-field </a:t>
            </a:r>
            <a:r>
              <a:rPr lang="en-US" i="0" u="none" strike="noStrike" dirty="0">
                <a:solidFill>
                  <a:schemeClr val="bg1"/>
                </a:solidFill>
                <a:effectLst/>
                <a:latin typeface="Times New Roman" panose="02020603050405020304" pitchFamily="18" charset="0"/>
                <a:cs typeface="Times New Roman" panose="02020603050405020304" pitchFamily="18" charset="0"/>
                <a:hlinkClick r:id="rId4" tooltip="Fundus photography">
                  <a:extLst>
                    <a:ext uri="{A12FA001-AC4F-418D-AE19-62706E023703}">
                      <ahyp:hlinkClr xmlns:ahyp="http://schemas.microsoft.com/office/drawing/2018/hyperlinkcolor" val="tx"/>
                    </a:ext>
                  </a:extLst>
                </a:hlinkClick>
              </a:rPr>
              <a:t>fundus photography</a:t>
            </a:r>
            <a:r>
              <a:rPr lang="en-US" i="0" dirty="0">
                <a:solidFill>
                  <a:schemeClr val="bg1"/>
                </a:solidFill>
                <a:effectLst/>
                <a:latin typeface="Times New Roman" panose="02020603050405020304" pitchFamily="18" charset="0"/>
                <a:cs typeface="Times New Roman" panose="02020603050405020304" pitchFamily="18" charset="0"/>
              </a:rPr>
              <a:t>, </a:t>
            </a:r>
            <a:r>
              <a:rPr lang="en-US" i="0" u="none" strike="noStrike" dirty="0">
                <a:solidFill>
                  <a:schemeClr val="bg1"/>
                </a:solidFill>
                <a:effectLst/>
                <a:latin typeface="Times New Roman" panose="02020603050405020304" pitchFamily="18" charset="0"/>
                <a:cs typeface="Times New Roman" panose="02020603050405020304" pitchFamily="18" charset="0"/>
                <a:hlinkClick r:id="rId5" tooltip="B-scan ultrasonography">
                  <a:extLst>
                    <a:ext uri="{A12FA001-AC4F-418D-AE19-62706E023703}">
                      <ahyp:hlinkClr xmlns:ahyp="http://schemas.microsoft.com/office/drawing/2018/hyperlinkcolor" val="tx"/>
                    </a:ext>
                  </a:extLst>
                </a:hlinkClick>
              </a:rPr>
              <a:t>B-scan ultrasonography</a:t>
            </a:r>
            <a:r>
              <a:rPr lang="en-US" i="0" dirty="0">
                <a:solidFill>
                  <a:schemeClr val="bg1"/>
                </a:solidFill>
                <a:effectLst/>
                <a:latin typeface="Times New Roman" panose="02020603050405020304" pitchFamily="18" charset="0"/>
                <a:cs typeface="Times New Roman" panose="02020603050405020304" pitchFamily="18" charset="0"/>
              </a:rPr>
              <a:t>, and </a:t>
            </a:r>
            <a:r>
              <a:rPr lang="en-US" i="0" u="none" strike="noStrike" dirty="0">
                <a:solidFill>
                  <a:schemeClr val="bg1"/>
                </a:solidFill>
                <a:effectLst/>
                <a:latin typeface="Times New Roman" panose="02020603050405020304" pitchFamily="18" charset="0"/>
                <a:cs typeface="Times New Roman" panose="02020603050405020304" pitchFamily="18" charset="0"/>
                <a:hlinkClick r:id="rId6" tooltip="Optical coherence tomography">
                  <a:extLst>
                    <a:ext uri="{A12FA001-AC4F-418D-AE19-62706E023703}">
                      <ahyp:hlinkClr xmlns:ahyp="http://schemas.microsoft.com/office/drawing/2018/hyperlinkcolor" val="tx"/>
                    </a:ext>
                  </a:extLst>
                </a:hlinkClick>
              </a:rPr>
              <a:t>optical coherence tomography (OCT)</a:t>
            </a:r>
            <a:r>
              <a:rPr lang="en-US" i="0" dirty="0">
                <a:solidFill>
                  <a:schemeClr val="bg1"/>
                </a:solidFill>
                <a:effectLst/>
                <a:latin typeface="Times New Roman" panose="02020603050405020304" pitchFamily="18" charset="0"/>
                <a:cs typeface="Times New Roman" panose="02020603050405020304" pitchFamily="18" charset="0"/>
              </a:rPr>
              <a:t> may help to identify detachment.</a:t>
            </a:r>
            <a:endParaRPr lang="en-US" i="0" baseline="30000" dirty="0">
              <a:solidFill>
                <a:schemeClr val="bg1"/>
              </a:solidFill>
              <a:effectLst/>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r>
              <a:rPr lang="en-US" i="0" dirty="0">
                <a:solidFill>
                  <a:schemeClr val="bg1"/>
                </a:solidFill>
                <a:effectLst/>
                <a:latin typeface="Times New Roman" panose="02020603050405020304" pitchFamily="18" charset="0"/>
                <a:cs typeface="Times New Roman" panose="02020603050405020304" pitchFamily="18" charset="0"/>
              </a:rPr>
              <a:t>Fundus photography provides a detailed view of the back of the eye, potentially revealing retinal tears or breaks</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99527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C431D8F-F669-D7C3-E4AC-4CAF6F8D793D}"/>
              </a:ext>
            </a:extLst>
          </p:cNvPr>
          <p:cNvSpPr>
            <a:spLocks noGrp="1"/>
          </p:cNvSpPr>
          <p:nvPr>
            <p:ph type="subTitle" idx="1"/>
          </p:nvPr>
        </p:nvSpPr>
        <p:spPr>
          <a:xfrm>
            <a:off x="420329" y="908720"/>
            <a:ext cx="8256127" cy="5112568"/>
          </a:xfrm>
          <a:solidFill>
            <a:srgbClr val="002060"/>
          </a:solidFill>
        </p:spPr>
        <p:txBody>
          <a:bodyPr>
            <a:normAutofit/>
          </a:bodyPr>
          <a:lstStyle/>
          <a:p>
            <a:pPr algn="l">
              <a:buNone/>
            </a:pPr>
            <a:r>
              <a:rPr lang="en-US" sz="3500" b="1" dirty="0">
                <a:solidFill>
                  <a:schemeClr val="bg1"/>
                </a:solidFill>
                <a:latin typeface="Times New Roman" panose="02020603050405020304" pitchFamily="18" charset="0"/>
                <a:cs typeface="Times New Roman" panose="02020603050405020304" pitchFamily="18" charset="0"/>
              </a:rPr>
              <a:t>Treatment</a:t>
            </a: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endParaRPr lang="en-US" dirty="0">
              <a:solidFill>
                <a:schemeClr val="bg1"/>
              </a:solidFill>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retinal detachment typically requires prompt surgical intervention to preserve vision.</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 </a:t>
            </a:r>
          </a:p>
          <a:p>
            <a:pPr algn="l"/>
            <a:r>
              <a:rPr lang="en-US" b="0" i="0" dirty="0">
                <a:solidFill>
                  <a:schemeClr val="bg1"/>
                </a:solidFill>
                <a:effectLst/>
                <a:latin typeface="Times New Roman" panose="02020603050405020304" pitchFamily="18" charset="0"/>
                <a:cs typeface="Times New Roman" panose="02020603050405020304" pitchFamily="18" charset="0"/>
              </a:rPr>
              <a:t>The 3 main options include pneumatic retinopexy, vitrectomy, and scleral buckle.</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These are selected based on how the patient presents, including the number, location and size of retinal tears, surgeon preference, and cost.</a:t>
            </a:r>
            <a:r>
              <a:rPr lang="en-US" b="0" i="0" u="none" strike="noStrike" baseline="30000" dirty="0">
                <a:solidFill>
                  <a:schemeClr val="bg1"/>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a:t>
            </a:r>
            <a:endParaRPr lang="en-US" b="0" i="0" dirty="0">
              <a:solidFill>
                <a:schemeClr val="bg1"/>
              </a:solidFill>
              <a:effectLst/>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444574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459BA88-248A-1888-6382-F2F7368C1989}"/>
              </a:ext>
            </a:extLst>
          </p:cNvPr>
          <p:cNvSpPr>
            <a:spLocks noGrp="1"/>
          </p:cNvSpPr>
          <p:nvPr>
            <p:ph type="subTitle" idx="1"/>
          </p:nvPr>
        </p:nvSpPr>
        <p:spPr>
          <a:xfrm>
            <a:off x="467544" y="620689"/>
            <a:ext cx="7992888" cy="5472608"/>
          </a:xfrm>
          <a:solidFill>
            <a:srgbClr val="002060"/>
          </a:solidFill>
        </p:spPr>
        <p:txBody>
          <a:bodyPr>
            <a:normAutofit/>
          </a:bodyPr>
          <a:lstStyle/>
          <a:p>
            <a:pPr algn="l">
              <a:buNone/>
            </a:pPr>
            <a:r>
              <a:rPr lang="en-US" sz="3600" b="1" dirty="0">
                <a:solidFill>
                  <a:schemeClr val="bg1"/>
                </a:solidFill>
                <a:latin typeface="Times New Roman" panose="02020603050405020304" pitchFamily="18" charset="0"/>
                <a:cs typeface="Times New Roman" panose="02020603050405020304" pitchFamily="18" charset="0"/>
              </a:rPr>
              <a:t>Pneumatic retinopexy</a:t>
            </a:r>
          </a:p>
          <a:p>
            <a:pPr algn="l">
              <a:buNone/>
            </a:pPr>
            <a:endParaRPr lang="en-US" b="1"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Pneumatic retinopexy is A procedure often used for small and uncomplicated retinal detachments, particularly those involving a single tear in the superior part of the retina.</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A gas bubble (sulfur hexafluoride) is injected into the vitreous cavity to push the retina back into place against the back of the eye.</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Additionally, freezing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2" tooltip="Cryotherapy">
                  <a:extLst>
                    <a:ext uri="{A12FA001-AC4F-418D-AE19-62706E023703}">
                      <ahyp:hlinkClr xmlns:ahyp="http://schemas.microsoft.com/office/drawing/2018/hyperlinkcolor" val="tx"/>
                    </a:ext>
                  </a:extLst>
                </a:hlinkClick>
              </a:rPr>
              <a:t>cryotherapy</a:t>
            </a:r>
            <a:r>
              <a:rPr lang="en-US" b="0" i="0" dirty="0">
                <a:solidFill>
                  <a:schemeClr val="bg1"/>
                </a:solidFill>
                <a:effectLst/>
                <a:latin typeface="Times New Roman" panose="02020603050405020304" pitchFamily="18" charset="0"/>
                <a:cs typeface="Times New Roman" panose="02020603050405020304" pitchFamily="18" charset="0"/>
              </a:rPr>
              <a:t>) or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3" tooltip="Laser coagulation">
                  <a:extLst>
                    <a:ext uri="{A12FA001-AC4F-418D-AE19-62706E023703}">
                      <ahyp:hlinkClr xmlns:ahyp="http://schemas.microsoft.com/office/drawing/2018/hyperlinkcolor" val="tx"/>
                    </a:ext>
                  </a:extLst>
                </a:hlinkClick>
              </a:rPr>
              <a:t>lasers</a:t>
            </a:r>
            <a:r>
              <a:rPr lang="en-US" b="0" i="0" dirty="0">
                <a:solidFill>
                  <a:schemeClr val="bg1"/>
                </a:solidFill>
                <a:effectLst/>
                <a:latin typeface="Times New Roman" panose="02020603050405020304" pitchFamily="18" charset="0"/>
                <a:cs typeface="Times New Roman" panose="02020603050405020304" pitchFamily="18" charset="0"/>
              </a:rPr>
              <a:t> are used to seal the retinal tears and prevent further detachment.</a:t>
            </a:r>
          </a:p>
          <a:p>
            <a:endParaRPr lang="en-US" dirty="0"/>
          </a:p>
        </p:txBody>
      </p:sp>
    </p:spTree>
    <p:extLst>
      <p:ext uri="{BB962C8B-B14F-4D97-AF65-F5344CB8AC3E}">
        <p14:creationId xmlns:p14="http://schemas.microsoft.com/office/powerpoint/2010/main" val="341256906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0A6B63-07F6-5184-72AB-F358FEE857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53" y="1052736"/>
            <a:ext cx="7933294" cy="5112568"/>
          </a:xfrm>
          <a:prstGeom prst="rect">
            <a:avLst/>
          </a:prstGeom>
        </p:spPr>
      </p:pic>
    </p:spTree>
    <p:extLst>
      <p:ext uri="{BB962C8B-B14F-4D97-AF65-F5344CB8AC3E}">
        <p14:creationId xmlns:p14="http://schemas.microsoft.com/office/powerpoint/2010/main" val="391950322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6FE2207-3988-97F0-262E-798001E37D44}"/>
              </a:ext>
            </a:extLst>
          </p:cNvPr>
          <p:cNvSpPr>
            <a:spLocks noGrp="1"/>
          </p:cNvSpPr>
          <p:nvPr>
            <p:ph type="subTitle" idx="1"/>
          </p:nvPr>
        </p:nvSpPr>
        <p:spPr>
          <a:xfrm>
            <a:off x="395536" y="548680"/>
            <a:ext cx="8208912" cy="5904655"/>
          </a:xfrm>
          <a:solidFill>
            <a:srgbClr val="002060"/>
          </a:solidFill>
        </p:spPr>
        <p:txBody>
          <a:bodyPr>
            <a:normAutofit lnSpcReduction="10000"/>
          </a:bodyPr>
          <a:lstStyle/>
          <a:p>
            <a:r>
              <a:rPr lang="en-US" sz="3200" b="1" dirty="0">
                <a:solidFill>
                  <a:schemeClr val="bg1"/>
                </a:solidFill>
                <a:latin typeface="Times New Roman" panose="02020603050405020304" pitchFamily="18" charset="0"/>
                <a:cs typeface="Times New Roman" panose="02020603050405020304" pitchFamily="18" charset="0"/>
                <a:hlinkClick r:id="rId2" tooltip="Vitrectomy">
                  <a:extLst>
                    <a:ext uri="{A12FA001-AC4F-418D-AE19-62706E023703}">
                      <ahyp:hlinkClr xmlns:ahyp="http://schemas.microsoft.com/office/drawing/2018/hyperlinkcolor" val="tx"/>
                    </a:ext>
                  </a:extLst>
                </a:hlinkClick>
              </a:rPr>
              <a:t>Vitrectomy</a:t>
            </a:r>
            <a:r>
              <a:rPr lang="en-US" sz="3200" b="1" dirty="0">
                <a:solidFill>
                  <a:schemeClr val="bg1"/>
                </a:solidFill>
                <a:latin typeface="Times New Roman" panose="02020603050405020304" pitchFamily="18" charset="0"/>
                <a:cs typeface="Times New Roman" panose="02020603050405020304" pitchFamily="18" charset="0"/>
              </a:rPr>
              <a:t> </a:t>
            </a:r>
          </a:p>
          <a:p>
            <a:r>
              <a:rPr lang="en-US" b="0" i="0" dirty="0">
                <a:solidFill>
                  <a:schemeClr val="bg1"/>
                </a:solidFill>
                <a:effectLst/>
                <a:latin typeface="Times New Roman" panose="02020603050405020304" pitchFamily="18" charset="0"/>
                <a:cs typeface="Times New Roman" panose="02020603050405020304" pitchFamily="18" charset="0"/>
              </a:rPr>
              <a:t>IT is a surgical procedure used to treat complicated retinal detachments.</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r>
              <a:rPr lang="en-US" b="0" i="0" dirty="0">
                <a:solidFill>
                  <a:schemeClr val="bg1"/>
                </a:solidFill>
                <a:effectLst/>
                <a:latin typeface="Times New Roman" panose="02020603050405020304" pitchFamily="18" charset="0"/>
                <a:cs typeface="Times New Roman" panose="02020603050405020304" pitchFamily="18" charset="0"/>
              </a:rPr>
              <a:t> </a:t>
            </a:r>
          </a:p>
          <a:p>
            <a:r>
              <a:rPr lang="en-US" b="0" i="0" dirty="0">
                <a:solidFill>
                  <a:schemeClr val="bg1"/>
                </a:solidFill>
                <a:effectLst/>
                <a:latin typeface="Times New Roman" panose="02020603050405020304" pitchFamily="18" charset="0"/>
                <a:cs typeface="Times New Roman" panose="02020603050405020304" pitchFamily="18" charset="0"/>
              </a:rPr>
              <a:t>It is especially useful for large retinal tears or tears that are not easily visible.</a:t>
            </a:r>
            <a:r>
              <a:rPr lang="en-US" b="0" i="0" baseline="30000" dirty="0">
                <a:solidFill>
                  <a:schemeClr val="bg1"/>
                </a:solidFill>
                <a:effectLst/>
                <a:latin typeface="Times New Roman" panose="02020603050405020304" pitchFamily="18" charset="0"/>
                <a:cs typeface="Times New Roman" panose="02020603050405020304" pitchFamily="18" charset="0"/>
              </a:rPr>
              <a:t> </a:t>
            </a:r>
            <a:r>
              <a:rPr lang="en-US" b="0" i="0" dirty="0">
                <a:solidFill>
                  <a:schemeClr val="bg1"/>
                </a:solidFill>
                <a:effectLst/>
                <a:latin typeface="Times New Roman" panose="02020603050405020304" pitchFamily="18" charset="0"/>
                <a:cs typeface="Times New Roman" panose="02020603050405020304" pitchFamily="18" charset="0"/>
              </a:rPr>
              <a:t>Vitrectomy is also used for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3" tooltip="Proliferative vitreoretinopathy">
                  <a:extLst>
                    <a:ext uri="{A12FA001-AC4F-418D-AE19-62706E023703}">
                      <ahyp:hlinkClr xmlns:ahyp="http://schemas.microsoft.com/office/drawing/2018/hyperlinkcolor" val="tx"/>
                    </a:ext>
                  </a:extLst>
                </a:hlinkClick>
              </a:rPr>
              <a:t>proliferative vitreoretinopathy</a:t>
            </a:r>
            <a:r>
              <a:rPr lang="en-US" b="0" i="0" dirty="0">
                <a:solidFill>
                  <a:schemeClr val="bg1"/>
                </a:solidFill>
                <a:effectLst/>
                <a:latin typeface="Times New Roman" panose="02020603050405020304" pitchFamily="18" charset="0"/>
                <a:cs typeface="Times New Roman" panose="02020603050405020304" pitchFamily="18" charset="0"/>
              </a:rPr>
              <a:t>, which is the growth of scar tissue on the retina that can occur after a retinal detachment.</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endParaRPr lang="en-US" b="0" i="0" dirty="0">
              <a:solidFill>
                <a:schemeClr val="bg1"/>
              </a:solidFill>
              <a:effectLst/>
              <a:latin typeface="Times New Roman" panose="02020603050405020304" pitchFamily="18" charset="0"/>
              <a:cs typeface="Times New Roman" panose="02020603050405020304" pitchFamily="18" charset="0"/>
            </a:endParaRPr>
          </a:p>
          <a:p>
            <a:r>
              <a:rPr lang="en-US" b="0" i="0" dirty="0">
                <a:solidFill>
                  <a:schemeClr val="bg1"/>
                </a:solidFill>
                <a:effectLst/>
                <a:latin typeface="Times New Roman" panose="02020603050405020304" pitchFamily="18" charset="0"/>
                <a:cs typeface="Times New Roman" panose="02020603050405020304" pitchFamily="18" charset="0"/>
              </a:rPr>
              <a:t>In this technique, the vitreous gel is removed from the eye to relieve the pulling force on the </a:t>
            </a:r>
            <a:r>
              <a:rPr lang="en-US" b="0" i="0" dirty="0" err="1">
                <a:solidFill>
                  <a:schemeClr val="bg1"/>
                </a:solidFill>
                <a:effectLst/>
                <a:latin typeface="Times New Roman" panose="02020603050405020304" pitchFamily="18" charset="0"/>
                <a:cs typeface="Times New Roman" panose="02020603050405020304" pitchFamily="18" charset="0"/>
              </a:rPr>
              <a:t>retina.Any</a:t>
            </a:r>
            <a:r>
              <a:rPr lang="en-US" b="0" i="0" dirty="0">
                <a:solidFill>
                  <a:schemeClr val="bg1"/>
                </a:solidFill>
                <a:effectLst/>
                <a:latin typeface="Times New Roman" panose="02020603050405020304" pitchFamily="18" charset="0"/>
                <a:cs typeface="Times New Roman" panose="02020603050405020304" pitchFamily="18" charset="0"/>
              </a:rPr>
              <a:t> fluid behind the retina is drained, and tears are sealed with freezing or lasers.</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endParaRPr lang="en-US" b="0" i="0" dirty="0">
              <a:solidFill>
                <a:schemeClr val="bg1"/>
              </a:solidFill>
              <a:effectLst/>
              <a:latin typeface="Times New Roman" panose="02020603050405020304" pitchFamily="18" charset="0"/>
              <a:cs typeface="Times New Roman" panose="02020603050405020304" pitchFamily="18" charset="0"/>
            </a:endParaRPr>
          </a:p>
          <a:p>
            <a:r>
              <a:rPr lang="en-US" b="0" i="0" dirty="0">
                <a:solidFill>
                  <a:schemeClr val="bg1"/>
                </a:solidFill>
                <a:effectLst/>
                <a:latin typeface="Times New Roman" panose="02020603050405020304" pitchFamily="18" charset="0"/>
                <a:cs typeface="Times New Roman" panose="02020603050405020304" pitchFamily="18" charset="0"/>
              </a:rPr>
              <a:t>The removed vitreous is then replaced with either a gas bubble or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4" tooltip="Silicone oil">
                  <a:extLst>
                    <a:ext uri="{A12FA001-AC4F-418D-AE19-62706E023703}">
                      <ahyp:hlinkClr xmlns:ahyp="http://schemas.microsoft.com/office/drawing/2018/hyperlinkcolor" val="tx"/>
                    </a:ext>
                  </a:extLst>
                </a:hlinkClick>
              </a:rPr>
              <a:t>silicone oil</a:t>
            </a:r>
            <a:r>
              <a:rPr lang="en-US" b="0" i="0" dirty="0">
                <a:solidFill>
                  <a:schemeClr val="bg1"/>
                </a:solidFill>
                <a:effectLst/>
                <a:latin typeface="Times New Roman" panose="02020603050405020304" pitchFamily="18" charset="0"/>
                <a:cs typeface="Times New Roman" panose="02020603050405020304" pitchFamily="18" charset="0"/>
              </a:rPr>
              <a:t>, which stabilizes the retina.</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26060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923808-C27C-7617-09B7-DDFBF4215B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852" y="1192776"/>
            <a:ext cx="3961786" cy="4369210"/>
          </a:xfrm>
          <a:prstGeom prst="rect">
            <a:avLst/>
          </a:prstGeom>
        </p:spPr>
      </p:pic>
      <p:pic>
        <p:nvPicPr>
          <p:cNvPr id="7" name="Picture 6">
            <a:extLst>
              <a:ext uri="{FF2B5EF4-FFF2-40B4-BE49-F238E27FC236}">
                <a16:creationId xmlns:a16="http://schemas.microsoft.com/office/drawing/2014/main" id="{39F70B18-89DA-0DC5-C43E-88BE92D7AB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364" y="1192775"/>
            <a:ext cx="4389488" cy="4369210"/>
          </a:xfrm>
          <a:prstGeom prst="rect">
            <a:avLst/>
          </a:prstGeom>
        </p:spPr>
      </p:pic>
    </p:spTree>
    <p:extLst>
      <p:ext uri="{BB962C8B-B14F-4D97-AF65-F5344CB8AC3E}">
        <p14:creationId xmlns:p14="http://schemas.microsoft.com/office/powerpoint/2010/main" val="148114899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3D51CB0-261A-16BE-3848-820E601154B0}"/>
              </a:ext>
            </a:extLst>
          </p:cNvPr>
          <p:cNvSpPr>
            <a:spLocks noGrp="1"/>
          </p:cNvSpPr>
          <p:nvPr>
            <p:ph type="subTitle" idx="1"/>
          </p:nvPr>
        </p:nvSpPr>
        <p:spPr>
          <a:xfrm>
            <a:off x="539552" y="476672"/>
            <a:ext cx="8280919" cy="5976664"/>
          </a:xfrm>
          <a:solidFill>
            <a:srgbClr val="002060"/>
          </a:solidFill>
        </p:spPr>
        <p:txBody>
          <a:bodyPr>
            <a:normAutofit fontScale="92500" lnSpcReduction="10000"/>
          </a:bodyPr>
          <a:lstStyle/>
          <a:p>
            <a:pPr algn="l">
              <a:buNone/>
            </a:pPr>
            <a:r>
              <a:rPr lang="en-US" sz="3000" b="1" dirty="0">
                <a:solidFill>
                  <a:schemeClr val="bg1"/>
                </a:solidFill>
                <a:latin typeface="Times New Roman" panose="02020603050405020304" pitchFamily="18" charset="0"/>
                <a:cs typeface="Times New Roman" panose="02020603050405020304" pitchFamily="18" charset="0"/>
              </a:rPr>
              <a:t>Scleral buckle surgery</a:t>
            </a:r>
          </a:p>
          <a:p>
            <a:pPr algn="l"/>
            <a:endParaRPr lang="en-US" b="0" i="0" u="none" strike="noStrike" dirty="0">
              <a:solidFill>
                <a:schemeClr val="bg1"/>
              </a:solidFill>
              <a:effectLst/>
              <a:latin typeface="Times New Roman" panose="02020603050405020304" pitchFamily="18" charset="0"/>
              <a:cs typeface="Times New Roman" panose="02020603050405020304" pitchFamily="18" charset="0"/>
              <a:hlinkClick r:id="rId2" tooltip="Scleral buckle">
                <a:extLst>
                  <a:ext uri="{A12FA001-AC4F-418D-AE19-62706E023703}">
                    <ahyp:hlinkClr xmlns:ahyp="http://schemas.microsoft.com/office/drawing/2018/hyperlinkcolor" val="tx"/>
                  </a:ext>
                </a:extLst>
              </a:hlinkClick>
            </a:endParaRPr>
          </a:p>
          <a:p>
            <a:pPr algn="l"/>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2" tooltip="Scleral buckle">
                  <a:extLst>
                    <a:ext uri="{A12FA001-AC4F-418D-AE19-62706E023703}">
                      <ahyp:hlinkClr xmlns:ahyp="http://schemas.microsoft.com/office/drawing/2018/hyperlinkcolor" val="tx"/>
                    </a:ext>
                  </a:extLst>
                </a:hlinkClick>
              </a:rPr>
              <a:t>Scleral buckle</a:t>
            </a:r>
            <a:r>
              <a:rPr lang="en-US" b="0" i="0" dirty="0">
                <a:solidFill>
                  <a:schemeClr val="bg1"/>
                </a:solidFill>
                <a:effectLst/>
                <a:latin typeface="Times New Roman" panose="02020603050405020304" pitchFamily="18" charset="0"/>
                <a:cs typeface="Times New Roman" panose="02020603050405020304" pitchFamily="18" charset="0"/>
              </a:rPr>
              <a:t> surgery is a procedure in which one or more silicone bands are placed around the outer layer of the eye, known as the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3" tooltip="Sclera">
                  <a:extLst>
                    <a:ext uri="{A12FA001-AC4F-418D-AE19-62706E023703}">
                      <ahyp:hlinkClr xmlns:ahyp="http://schemas.microsoft.com/office/drawing/2018/hyperlinkcolor" val="tx"/>
                    </a:ext>
                  </a:extLst>
                </a:hlinkClick>
              </a:rPr>
              <a:t>sclera</a:t>
            </a:r>
            <a:r>
              <a:rPr lang="en-US" b="0" i="0" dirty="0">
                <a:solidFill>
                  <a:schemeClr val="bg1"/>
                </a:solidFill>
                <a:effectLst/>
                <a:latin typeface="Times New Roman" panose="02020603050405020304" pitchFamily="18" charset="0"/>
                <a:cs typeface="Times New Roman" panose="02020603050405020304" pitchFamily="18" charset="0"/>
              </a:rPr>
              <a:t>.</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The procedure typically begins with freezing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4" tooltip="Cryotherapy">
                  <a:extLst>
                    <a:ext uri="{A12FA001-AC4F-418D-AE19-62706E023703}">
                      <ahyp:hlinkClr xmlns:ahyp="http://schemas.microsoft.com/office/drawing/2018/hyperlinkcolor" val="tx"/>
                    </a:ext>
                  </a:extLst>
                </a:hlinkClick>
              </a:rPr>
              <a:t>cryotherapy</a:t>
            </a:r>
            <a:r>
              <a:rPr lang="en-US" b="0" i="0" dirty="0">
                <a:solidFill>
                  <a:schemeClr val="bg1"/>
                </a:solidFill>
                <a:effectLst/>
                <a:latin typeface="Times New Roman" panose="02020603050405020304" pitchFamily="18" charset="0"/>
                <a:cs typeface="Times New Roman" panose="02020603050405020304" pitchFamily="18" charset="0"/>
              </a:rPr>
              <a:t>) to seal retinal tears.</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Next, the silicone band is placed to create an indentation on the sclera, applying inward pressure that helps reattach the retina to the back of the eye.</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 After surgery, the person is often positioned in a prone position to reduce the risk of hemorrhages by preventing blood from reaching the macula.</a:t>
            </a:r>
            <a:endParaRPr lang="en-US" b="0" i="0" baseline="30000" dirty="0">
              <a:solidFill>
                <a:schemeClr val="bg1"/>
              </a:solidFill>
              <a:effectLst/>
              <a:latin typeface="Times New Roman" panose="02020603050405020304" pitchFamily="18" charset="0"/>
              <a:cs typeface="Times New Roman" panose="02020603050405020304" pitchFamily="18" charset="0"/>
            </a:endParaRPr>
          </a:p>
          <a:p>
            <a:pPr algn="l"/>
            <a:endParaRPr lang="en-US" b="0" i="0" dirty="0">
              <a:solidFill>
                <a:schemeClr val="bg1"/>
              </a:solidFill>
              <a:effectLst/>
              <a:latin typeface="Times New Roman" panose="02020603050405020304" pitchFamily="18" charset="0"/>
              <a:cs typeface="Times New Roman" panose="02020603050405020304" pitchFamily="18" charset="0"/>
            </a:endParaRPr>
          </a:p>
          <a:p>
            <a:pPr algn="l"/>
            <a:r>
              <a:rPr lang="en-US" b="0" i="0" dirty="0">
                <a:solidFill>
                  <a:schemeClr val="bg1"/>
                </a:solidFill>
                <a:effectLst/>
                <a:latin typeface="Times New Roman" panose="02020603050405020304" pitchFamily="18" charset="0"/>
                <a:cs typeface="Times New Roman" panose="02020603050405020304" pitchFamily="18" charset="0"/>
              </a:rPr>
              <a:t>The band typically remains in place permanently unless complications occur</a:t>
            </a: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92672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FDE082-F875-247C-1E1B-CD3444253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296" y="1124744"/>
            <a:ext cx="8199407" cy="4608512"/>
          </a:xfrm>
          <a:prstGeom prst="rect">
            <a:avLst/>
          </a:prstGeom>
        </p:spPr>
      </p:pic>
    </p:spTree>
    <p:extLst>
      <p:ext uri="{BB962C8B-B14F-4D97-AF65-F5344CB8AC3E}">
        <p14:creationId xmlns:p14="http://schemas.microsoft.com/office/powerpoint/2010/main" val="148125873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EDB1F13-25B1-2D7D-F350-2CC65B2CB49D}"/>
              </a:ext>
            </a:extLst>
          </p:cNvPr>
          <p:cNvSpPr>
            <a:spLocks noGrp="1"/>
          </p:cNvSpPr>
          <p:nvPr>
            <p:ph type="subTitle" idx="1"/>
          </p:nvPr>
        </p:nvSpPr>
        <p:spPr>
          <a:xfrm>
            <a:off x="611560" y="764704"/>
            <a:ext cx="8136904" cy="5256583"/>
          </a:xfrm>
          <a:solidFill>
            <a:srgbClr val="002060"/>
          </a:solidFill>
        </p:spPr>
        <p:txBody>
          <a:bodyPr>
            <a:normAutofit lnSpcReduction="10000"/>
          </a:bodyPr>
          <a:lstStyle/>
          <a:p>
            <a:pPr algn="l">
              <a:buNone/>
            </a:pPr>
            <a:r>
              <a:rPr lang="en-US" sz="3600" b="1" dirty="0">
                <a:solidFill>
                  <a:schemeClr val="bg1"/>
                </a:solidFill>
                <a:latin typeface="Times New Roman" panose="02020603050405020304" pitchFamily="18" charset="0"/>
                <a:cs typeface="Times New Roman" panose="02020603050405020304" pitchFamily="18" charset="0"/>
              </a:rPr>
              <a:t>prognosis</a:t>
            </a:r>
          </a:p>
          <a:p>
            <a:pPr algn="l">
              <a:buNone/>
            </a:pPr>
            <a:endParaRPr lang="en-US" dirty="0">
              <a:solidFill>
                <a:schemeClr val="bg1"/>
              </a:solidFill>
              <a:latin typeface="Times New Roman" panose="02020603050405020304" pitchFamily="18" charset="0"/>
              <a:cs typeface="Times New Roman" panose="02020603050405020304" pitchFamily="18" charset="0"/>
            </a:endParaRPr>
          </a:p>
          <a:p>
            <a:pPr algn="l">
              <a:buNone/>
            </a:pPr>
            <a:r>
              <a:rPr lang="en-US" b="0" i="0" dirty="0">
                <a:solidFill>
                  <a:schemeClr val="bg1"/>
                </a:solidFill>
                <a:effectLst/>
                <a:latin typeface="Times New Roman" panose="02020603050405020304" pitchFamily="18" charset="0"/>
                <a:cs typeface="Times New Roman" panose="02020603050405020304" pitchFamily="18" charset="0"/>
              </a:rPr>
              <a:t>If left untreated, retinal detachment can lead to permanent vision loss.</a:t>
            </a:r>
          </a:p>
          <a:p>
            <a:pPr algn="l">
              <a:buNone/>
            </a:pPr>
            <a:endParaRPr lang="en-US" b="0" i="0" dirty="0">
              <a:solidFill>
                <a:schemeClr val="bg1"/>
              </a:solidFill>
              <a:effectLst/>
              <a:latin typeface="Times New Roman" panose="02020603050405020304" pitchFamily="18" charset="0"/>
              <a:cs typeface="Times New Roman" panose="02020603050405020304" pitchFamily="18" charset="0"/>
            </a:endParaRPr>
          </a:p>
          <a:p>
            <a:pPr algn="l">
              <a:buNone/>
            </a:pPr>
            <a:r>
              <a:rPr lang="en-US" b="0" i="0" dirty="0">
                <a:solidFill>
                  <a:schemeClr val="bg1"/>
                </a:solidFill>
                <a:effectLst/>
                <a:latin typeface="Times New Roman" panose="02020603050405020304" pitchFamily="18" charset="0"/>
                <a:cs typeface="Times New Roman" panose="02020603050405020304" pitchFamily="18" charset="0"/>
              </a:rPr>
              <a:t>Visual outcomes may vary even after successful </a:t>
            </a:r>
            <a:r>
              <a:rPr lang="en-US" b="0" i="0" dirty="0" err="1">
                <a:solidFill>
                  <a:schemeClr val="bg1"/>
                </a:solidFill>
                <a:effectLst/>
                <a:latin typeface="Times New Roman" panose="02020603050405020304" pitchFamily="18" charset="0"/>
                <a:cs typeface="Times New Roman" panose="02020603050405020304" pitchFamily="18" charset="0"/>
              </a:rPr>
              <a:t>reattachment.The</a:t>
            </a:r>
            <a:r>
              <a:rPr lang="en-US" b="0" i="0" dirty="0">
                <a:solidFill>
                  <a:schemeClr val="bg1"/>
                </a:solidFill>
                <a:effectLst/>
                <a:latin typeface="Times New Roman" panose="02020603050405020304" pitchFamily="18" charset="0"/>
                <a:cs typeface="Times New Roman" panose="02020603050405020304" pitchFamily="18" charset="0"/>
              </a:rPr>
              <a:t> results for a patient’s vision depend greatly on whether the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2" tooltip="Macula">
                  <a:extLst>
                    <a:ext uri="{A12FA001-AC4F-418D-AE19-62706E023703}">
                      <ahyp:hlinkClr xmlns:ahyp="http://schemas.microsoft.com/office/drawing/2018/hyperlinkcolor" val="tx"/>
                    </a:ext>
                  </a:extLst>
                </a:hlinkClick>
              </a:rPr>
              <a:t>macula</a:t>
            </a:r>
            <a:r>
              <a:rPr lang="en-US" b="0" i="0" dirty="0">
                <a:solidFill>
                  <a:schemeClr val="bg1"/>
                </a:solidFill>
                <a:effectLst/>
                <a:latin typeface="Times New Roman" panose="02020603050405020304" pitchFamily="18" charset="0"/>
                <a:cs typeface="Times New Roman" panose="02020603050405020304" pitchFamily="18" charset="0"/>
              </a:rPr>
              <a:t>, the central part of the retina responsible for detailed vision, remains attached.</a:t>
            </a:r>
          </a:p>
          <a:p>
            <a:pPr algn="l">
              <a:buNone/>
            </a:pPr>
            <a:r>
              <a:rPr lang="en-US" b="0" i="0" dirty="0">
                <a:solidFill>
                  <a:schemeClr val="bg1"/>
                </a:solidFill>
                <a:effectLst/>
                <a:latin typeface="Times New Roman" panose="02020603050405020304" pitchFamily="18" charset="0"/>
                <a:cs typeface="Times New Roman" panose="02020603050405020304" pitchFamily="18" charset="0"/>
              </a:rPr>
              <a:t>If the macula detaches, the risk of poor vision increases, particularly if surgery is delayed.</a:t>
            </a:r>
          </a:p>
          <a:p>
            <a:pPr algn="l"/>
            <a:r>
              <a:rPr lang="en-US" b="0" i="0" dirty="0">
                <a:solidFill>
                  <a:schemeClr val="bg1"/>
                </a:solidFill>
                <a:effectLst/>
                <a:latin typeface="Times New Roman" panose="02020603050405020304" pitchFamily="18" charset="0"/>
                <a:cs typeface="Times New Roman" panose="02020603050405020304" pitchFamily="18" charset="0"/>
              </a:rPr>
              <a:t>Other factors that can affect the prognosis include the extent of the detachment and the timing of surgery, with earlier treatment generally leading to better outcomes.</a:t>
            </a: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35911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BFED346-9368-E4E2-D264-59F01C532CFC}"/>
              </a:ext>
            </a:extLst>
          </p:cNvPr>
          <p:cNvSpPr>
            <a:spLocks noGrp="1"/>
          </p:cNvSpPr>
          <p:nvPr>
            <p:ph type="subTitle" idx="1"/>
          </p:nvPr>
        </p:nvSpPr>
        <p:spPr>
          <a:xfrm>
            <a:off x="323528" y="512676"/>
            <a:ext cx="8496944" cy="5832648"/>
          </a:xfrm>
          <a:solidFill>
            <a:srgbClr val="002060"/>
          </a:solidFill>
        </p:spPr>
        <p:txBody>
          <a:bodyPr>
            <a:normAutofit lnSpcReduction="10000"/>
          </a:bodyPr>
          <a:lstStyle/>
          <a:p>
            <a:pPr algn="l">
              <a:buNone/>
            </a:pPr>
            <a:r>
              <a:rPr lang="en-US" sz="3800" b="1" dirty="0">
                <a:solidFill>
                  <a:schemeClr val="bg1"/>
                </a:solidFill>
                <a:latin typeface="Times New Roman" panose="02020603050405020304" pitchFamily="18" charset="0"/>
                <a:cs typeface="Times New Roman" panose="02020603050405020304" pitchFamily="18" charset="0"/>
              </a:rPr>
              <a:t>Prevention</a:t>
            </a:r>
          </a:p>
          <a:p>
            <a:pPr algn="l">
              <a:buNone/>
            </a:pPr>
            <a:r>
              <a:rPr lang="en-US" b="0" i="0" dirty="0">
                <a:solidFill>
                  <a:schemeClr val="bg1"/>
                </a:solidFill>
                <a:effectLst/>
                <a:latin typeface="Times New Roman" panose="02020603050405020304" pitchFamily="18" charset="0"/>
                <a:cs typeface="Times New Roman" panose="02020603050405020304" pitchFamily="18" charset="0"/>
              </a:rPr>
              <a:t>Patients at high risk for  retinal detachment, such as those with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2" tooltip="Myopia">
                  <a:extLst>
                    <a:ext uri="{A12FA001-AC4F-418D-AE19-62706E023703}">
                      <ahyp:hlinkClr xmlns:ahyp="http://schemas.microsoft.com/office/drawing/2018/hyperlinkcolor" val="tx"/>
                    </a:ext>
                  </a:extLst>
                </a:hlinkClick>
              </a:rPr>
              <a:t>myopia</a:t>
            </a:r>
            <a:r>
              <a:rPr lang="en-US" b="0" i="0" dirty="0">
                <a:solidFill>
                  <a:schemeClr val="bg1"/>
                </a:solidFill>
                <a:effectLst/>
                <a:latin typeface="Times New Roman" panose="02020603050405020304" pitchFamily="18" charset="0"/>
                <a:cs typeface="Times New Roman" panose="02020603050405020304" pitchFamily="18" charset="0"/>
              </a:rPr>
              <a:t> (nearsightedness), those who have had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3" tooltip="Cataract surgery">
                  <a:extLst>
                    <a:ext uri="{A12FA001-AC4F-418D-AE19-62706E023703}">
                      <ahyp:hlinkClr xmlns:ahyp="http://schemas.microsoft.com/office/drawing/2018/hyperlinkcolor" val="tx"/>
                    </a:ext>
                  </a:extLst>
                </a:hlinkClick>
              </a:rPr>
              <a:t>cataract surgery</a:t>
            </a:r>
            <a:r>
              <a:rPr lang="en-US" b="0" i="0" dirty="0">
                <a:solidFill>
                  <a:schemeClr val="bg1"/>
                </a:solidFill>
                <a:effectLst/>
                <a:latin typeface="Times New Roman" panose="02020603050405020304" pitchFamily="18" charset="0"/>
                <a:cs typeface="Times New Roman" panose="02020603050405020304" pitchFamily="18" charset="0"/>
              </a:rPr>
              <a:t>, those with a previous detachment in the other eye, and those with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4" tooltip="Lattice degeneration">
                  <a:extLst>
                    <a:ext uri="{A12FA001-AC4F-418D-AE19-62706E023703}">
                      <ahyp:hlinkClr xmlns:ahyp="http://schemas.microsoft.com/office/drawing/2018/hyperlinkcolor" val="tx"/>
                    </a:ext>
                  </a:extLst>
                </a:hlinkClick>
              </a:rPr>
              <a:t>lattice degeneration</a:t>
            </a:r>
            <a:r>
              <a:rPr lang="en-US" b="0" i="0" dirty="0">
                <a:solidFill>
                  <a:schemeClr val="bg1"/>
                </a:solidFill>
                <a:effectLst/>
                <a:latin typeface="Times New Roman" panose="02020603050405020304" pitchFamily="18" charset="0"/>
                <a:cs typeface="Times New Roman" panose="02020603050405020304" pitchFamily="18" charset="0"/>
              </a:rPr>
              <a:t> or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5" tooltip="Posterior vitreous detachment">
                  <a:extLst>
                    <a:ext uri="{A12FA001-AC4F-418D-AE19-62706E023703}">
                      <ahyp:hlinkClr xmlns:ahyp="http://schemas.microsoft.com/office/drawing/2018/hyperlinkcolor" val="tx"/>
                    </a:ext>
                  </a:extLst>
                </a:hlinkClick>
              </a:rPr>
              <a:t>posterior vitreous detachment (PVD)</a:t>
            </a:r>
            <a:r>
              <a:rPr lang="en-US" b="0" i="0" dirty="0">
                <a:solidFill>
                  <a:schemeClr val="bg1"/>
                </a:solidFill>
                <a:effectLst/>
                <a:latin typeface="Times New Roman" panose="02020603050405020304" pitchFamily="18" charset="0"/>
                <a:cs typeface="Times New Roman" panose="02020603050405020304" pitchFamily="18" charset="0"/>
              </a:rPr>
              <a:t>, should be educated on the symptoms and warning sings of retinal detachment and seek urgent treatment if they occur.</a:t>
            </a:r>
          </a:p>
          <a:p>
            <a:pPr algn="l">
              <a:buNone/>
            </a:pPr>
            <a:r>
              <a:rPr lang="en-US" b="0" i="0" dirty="0">
                <a:solidFill>
                  <a:schemeClr val="bg1"/>
                </a:solidFill>
                <a:effectLst/>
                <a:latin typeface="Times New Roman" panose="02020603050405020304" pitchFamily="18" charset="0"/>
                <a:cs typeface="Times New Roman" panose="02020603050405020304" pitchFamily="18" charset="0"/>
              </a:rPr>
              <a:t>They should also have regular eye exams, even if they are not experiencing symptoms.</a:t>
            </a:r>
          </a:p>
          <a:p>
            <a:pPr algn="l">
              <a:buNone/>
            </a:pPr>
            <a:r>
              <a:rPr lang="en-US" b="0" i="0" dirty="0">
                <a:solidFill>
                  <a:schemeClr val="bg1"/>
                </a:solidFill>
                <a:effectLst/>
                <a:latin typeface="Times New Roman" panose="02020603050405020304" pitchFamily="18" charset="0"/>
                <a:cs typeface="Times New Roman" panose="02020603050405020304" pitchFamily="18" charset="0"/>
              </a:rPr>
              <a:t>Individuals with certain types of retinal tears or breaks may require treatments such as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6" tooltip="Laser coagulation">
                  <a:extLst>
                    <a:ext uri="{A12FA001-AC4F-418D-AE19-62706E023703}">
                      <ahyp:hlinkClr xmlns:ahyp="http://schemas.microsoft.com/office/drawing/2018/hyperlinkcolor" val="tx"/>
                    </a:ext>
                  </a:extLst>
                </a:hlinkClick>
              </a:rPr>
              <a:t>lasers</a:t>
            </a:r>
            <a:r>
              <a:rPr lang="en-US" b="0" i="0" dirty="0">
                <a:solidFill>
                  <a:schemeClr val="bg1"/>
                </a:solidFill>
                <a:effectLst/>
                <a:latin typeface="Times New Roman" panose="02020603050405020304" pitchFamily="18" charset="0"/>
                <a:cs typeface="Times New Roman" panose="02020603050405020304" pitchFamily="18" charset="0"/>
              </a:rPr>
              <a:t> or freezing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7" tooltip="Cryotherapy">
                  <a:extLst>
                    <a:ext uri="{A12FA001-AC4F-418D-AE19-62706E023703}">
                      <ahyp:hlinkClr xmlns:ahyp="http://schemas.microsoft.com/office/drawing/2018/hyperlinkcolor" val="tx"/>
                    </a:ext>
                  </a:extLst>
                </a:hlinkClick>
              </a:rPr>
              <a:t>cryotherapy</a:t>
            </a:r>
            <a:r>
              <a:rPr lang="en-US" b="0" i="0" dirty="0">
                <a:solidFill>
                  <a:schemeClr val="bg1"/>
                </a:solidFill>
                <a:effectLst/>
                <a:latin typeface="Times New Roman" panose="02020603050405020304" pitchFamily="18" charset="0"/>
                <a:cs typeface="Times New Roman" panose="02020603050405020304" pitchFamily="18" charset="0"/>
              </a:rPr>
              <a:t>) to prevent detachment.</a:t>
            </a:r>
          </a:p>
          <a:p>
            <a:pPr algn="l"/>
            <a:r>
              <a:rPr lang="en-US" b="0" i="0" dirty="0">
                <a:solidFill>
                  <a:schemeClr val="bg1"/>
                </a:solidFill>
                <a:effectLst/>
                <a:latin typeface="Times New Roman" panose="02020603050405020304" pitchFamily="18" charset="0"/>
                <a:cs typeface="Times New Roman" panose="02020603050405020304" pitchFamily="18" charset="0"/>
              </a:rPr>
              <a:t>Additionally, these patients are advised to avoid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8" tooltip="Contact sport">
                  <a:extLst>
                    <a:ext uri="{A12FA001-AC4F-418D-AE19-62706E023703}">
                      <ahyp:hlinkClr xmlns:ahyp="http://schemas.microsoft.com/office/drawing/2018/hyperlinkcolor" val="tx"/>
                    </a:ext>
                  </a:extLst>
                </a:hlinkClick>
              </a:rPr>
              <a:t>contact sports</a:t>
            </a:r>
            <a:r>
              <a:rPr lang="en-US" b="0" i="0" dirty="0">
                <a:solidFill>
                  <a:schemeClr val="bg1"/>
                </a:solidFill>
                <a:effectLst/>
                <a:latin typeface="Times New Roman" panose="02020603050405020304" pitchFamily="18" charset="0"/>
                <a:cs typeface="Times New Roman" panose="02020603050405020304" pitchFamily="18" charset="0"/>
              </a:rPr>
              <a:t>, eye trauma, and other high-risk activities, and to wear </a:t>
            </a:r>
            <a:r>
              <a:rPr lang="en-US" b="0" i="0" u="none" strike="noStrike" dirty="0">
                <a:solidFill>
                  <a:schemeClr val="bg1"/>
                </a:solidFill>
                <a:effectLst/>
                <a:latin typeface="Times New Roman" panose="02020603050405020304" pitchFamily="18" charset="0"/>
                <a:cs typeface="Times New Roman" panose="02020603050405020304" pitchFamily="18" charset="0"/>
                <a:hlinkClick r:id="rId9" tooltip="Eye protection">
                  <a:extLst>
                    <a:ext uri="{A12FA001-AC4F-418D-AE19-62706E023703}">
                      <ahyp:hlinkClr xmlns:ahyp="http://schemas.microsoft.com/office/drawing/2018/hyperlinkcolor" val="tx"/>
                    </a:ext>
                  </a:extLst>
                </a:hlinkClick>
              </a:rPr>
              <a:t>protective eyewear</a:t>
            </a:r>
            <a:r>
              <a:rPr lang="en-US" b="0" i="0" dirty="0">
                <a:solidFill>
                  <a:schemeClr val="bg1"/>
                </a:solidFill>
                <a:effectLst/>
                <a:latin typeface="Times New Roman" panose="02020603050405020304" pitchFamily="18" charset="0"/>
                <a:cs typeface="Times New Roman" panose="02020603050405020304" pitchFamily="18" charset="0"/>
              </a:rPr>
              <a:t> to reduce the risk of eye injury</a:t>
            </a: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710448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8229600" cy="404664"/>
          </a:xfrm>
        </p:spPr>
        <p:txBody>
          <a:bodyPr>
            <a:normAutofit fontScale="90000"/>
          </a:bodyPr>
          <a:lstStyle/>
          <a:p>
            <a:endParaRPr lang="en-US" dirty="0"/>
          </a:p>
        </p:txBody>
      </p:sp>
      <p:sp>
        <p:nvSpPr>
          <p:cNvPr id="3" name="Content Placeholder 2"/>
          <p:cNvSpPr>
            <a:spLocks noGrp="1"/>
          </p:cNvSpPr>
          <p:nvPr>
            <p:ph idx="1"/>
          </p:nvPr>
        </p:nvSpPr>
        <p:spPr/>
        <p:txBody>
          <a:bodyPr/>
          <a:lstStyle/>
          <a:p>
            <a:pPr>
              <a:buNone/>
            </a:pPr>
            <a:r>
              <a:rPr lang="en-IN" dirty="0"/>
              <a:t>                               </a:t>
            </a:r>
          </a:p>
          <a:p>
            <a:endParaRPr lang="en-IN" dirty="0"/>
          </a:p>
          <a:p>
            <a:endParaRPr lang="en-IN" sz="4800" b="1" i="1" dirty="0">
              <a:latin typeface="Times New Roman" pitchFamily="18" charset="0"/>
              <a:cs typeface="Times New Roman" pitchFamily="18" charset="0"/>
            </a:endParaRPr>
          </a:p>
          <a:p>
            <a:pPr>
              <a:buNone/>
            </a:pPr>
            <a:r>
              <a:rPr lang="en-IN" sz="4800" b="1" i="1" dirty="0">
                <a:latin typeface="Times New Roman" pitchFamily="18" charset="0"/>
                <a:cs typeface="Times New Roman" pitchFamily="18" charset="0"/>
              </a:rPr>
              <a:t>          </a:t>
            </a:r>
            <a:endParaRPr lang="en-US" sz="4800" b="1" i="1" dirty="0">
              <a:latin typeface="Times New Roman" pitchFamily="18" charset="0"/>
              <a:cs typeface="Times New Roman" pitchFamily="18" charset="0"/>
            </a:endParaRPr>
          </a:p>
        </p:txBody>
      </p:sp>
      <p:pic>
        <p:nvPicPr>
          <p:cNvPr id="4" name="Picture 2" descr="C:\Users\sameer\Desktop\presentation pd\Screenshot_2020-10-03-12-47-29-968_com.google.android.googlequicksearchbox.png"/>
          <p:cNvPicPr>
            <a:picLocks noChangeAspect="1" noChangeArrowheads="1"/>
          </p:cNvPicPr>
          <p:nvPr/>
        </p:nvPicPr>
        <p:blipFill>
          <a:blip r:embed="rId2" cstate="print"/>
          <a:srcRect/>
          <a:stretch>
            <a:fillRect/>
          </a:stretch>
        </p:blipFill>
        <p:spPr bwMode="auto">
          <a:xfrm>
            <a:off x="1065770" y="2249488"/>
            <a:ext cx="7012459" cy="4324350"/>
          </a:xfrm>
          <a:prstGeom prst="rect">
            <a:avLst/>
          </a:prstGeom>
          <a:noFill/>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Content Placeholder 2"/>
          <p:cNvSpPr>
            <a:spLocks noGrp="1"/>
          </p:cNvSpPr>
          <p:nvPr>
            <p:ph idx="1"/>
          </p:nvPr>
        </p:nvSpPr>
        <p:spPr/>
        <p:txBody>
          <a:bodyPr/>
          <a:lstStyle/>
          <a:p>
            <a:r>
              <a:rPr dirty="0"/>
              <a:t>- Timely referral ensures appropriate management.</a:t>
            </a:r>
          </a:p>
          <a:p>
            <a:r>
              <a:rPr dirty="0"/>
              <a:t>- Recognize limitations and prioritize vision preservation.</a:t>
            </a:r>
          </a:p>
          <a:p>
            <a:r>
              <a:rPr dirty="0"/>
              <a:t>- Always document and stabilize the patient before referral.</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Times New Roman"/>
        <a:ea typeface=""/>
        <a:cs typeface="Times New Roman"/>
      </a:majorFont>
      <a:minorFont>
        <a:latin typeface="Times New Roman"/>
        <a:ea typeface=""/>
        <a:cs typeface="Times New Roma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1743</TotalTime>
  <Words>8116</Words>
  <Application>Microsoft Office PowerPoint</Application>
  <PresentationFormat>On-screen Show (4:3)</PresentationFormat>
  <Paragraphs>873</Paragraphs>
  <Slides>160</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160</vt:i4>
      </vt:variant>
    </vt:vector>
  </HeadingPairs>
  <TitlesOfParts>
    <vt:vector size="169" baseType="lpstr">
      <vt:lpstr>Arial</vt:lpstr>
      <vt:lpstr>Arial</vt:lpstr>
      <vt:lpstr>Calibri</vt:lpstr>
      <vt:lpstr>Georgia</vt:lpstr>
      <vt:lpstr>Segoe UI</vt:lpstr>
      <vt:lpstr>Times New Roman</vt:lpstr>
      <vt:lpstr>Wingdings</vt:lpstr>
      <vt:lpstr>Wingdings 2</vt:lpstr>
      <vt:lpstr>Urban</vt:lpstr>
      <vt:lpstr>OPHTHALMIC EMERGENCIES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 we care ? </vt:lpstr>
      <vt:lpstr>"ABCs" before any history or exam!</vt:lpstr>
      <vt:lpstr>PowerPoint Presentation</vt:lpstr>
      <vt:lpstr>PowerPoint Presentation</vt:lpstr>
      <vt:lpstr>PowerPoint Presentation</vt:lpstr>
      <vt:lpstr>PowerPoint Presentation</vt:lpstr>
      <vt:lpstr>PowerPoint Presentation</vt:lpstr>
      <vt:lpstr>Types of chemical </vt:lpstr>
      <vt:lpstr>The severity of chemical Injury depends on : </vt:lpstr>
      <vt:lpstr>PowerPoint Presentation</vt:lpstr>
      <vt:lpstr>PowerPoint Presentation</vt:lpstr>
      <vt:lpstr>PowerPoint Presentation</vt:lpstr>
      <vt:lpstr>Alkali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ROPER-HALL GRADING SYSTEM</vt:lpstr>
      <vt:lpstr>PowerPoint Presentation</vt:lpstr>
      <vt:lpstr>BETTS  Classification</vt:lpstr>
      <vt:lpstr>Blunt trauma</vt:lpstr>
      <vt:lpstr>PowerPoint Presentation</vt:lpstr>
      <vt:lpstr>PowerPoint Presentation</vt:lpstr>
      <vt:lpstr>PowerPoint Presentation</vt:lpstr>
      <vt:lpstr>ORBITAL BLOW-OUT FRACTURE</vt:lpstr>
      <vt:lpstr>PowerPoint Presentation</vt:lpstr>
      <vt:lpstr>PowerPoint Presentation</vt:lpstr>
      <vt:lpstr>PowerPoint Presentation</vt:lpstr>
      <vt:lpstr>PowerPoint Presentation</vt:lpstr>
      <vt:lpstr>PowerPoint Presentation</vt:lpstr>
      <vt:lpstr>RUPTURED GLOBE AND PENETRATING OCULAR INJURY</vt:lpstr>
      <vt:lpstr>PowerPoint Presentation</vt:lpstr>
      <vt:lpstr>PowerPoint Presentation</vt:lpstr>
      <vt:lpstr>PowerPoint Presentation</vt:lpstr>
      <vt:lpstr>PowerPoint Presentation</vt:lpstr>
      <vt:lpstr>Intraocular foreign 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ORBITAL CELLULITIS  &amp; CAVERNOUS SINUS THROMBOSIS  </vt:lpstr>
      <vt:lpstr> Orbital Septum</vt:lpstr>
      <vt:lpstr>Epidemiology</vt:lpstr>
      <vt:lpstr>Preseptal cellulitis</vt:lpstr>
      <vt:lpstr>TREATMENT</vt:lpstr>
      <vt:lpstr>ORBITAL CELLULITIS</vt:lpstr>
      <vt:lpstr>Routes of Infection</vt:lpstr>
      <vt:lpstr>Why orbit is predisposed for spread of sinus infection?</vt:lpstr>
      <vt:lpstr>PRESENTATION</vt:lpstr>
      <vt:lpstr>PRESENTATION</vt:lpstr>
      <vt:lpstr>Complications  </vt:lpstr>
      <vt:lpstr>D/D</vt:lpstr>
      <vt:lpstr>Lab studies..</vt:lpstr>
      <vt:lpstr>Ultrasonography rules out orbital myositis and determines the location of orbital abscess and foreignbody  CT of the sinuses as well as the orbit ± brain is vital to confirm the diagnosis and exclude a subperiosteal or intracranial abscess.  MRI  is also sometimes performed  Lumbar puncture if meningeal or cerebral signs develop.   </vt:lpstr>
      <vt:lpstr>Medical Management </vt:lpstr>
      <vt:lpstr>Surgical Management</vt:lpstr>
      <vt:lpstr>Cavernous sinus Anatomy</vt:lpstr>
      <vt:lpstr> Cavernous sinus Anatomy Boundries </vt:lpstr>
      <vt:lpstr> Contents </vt:lpstr>
      <vt:lpstr>Contents</vt:lpstr>
      <vt:lpstr>Tributries (from orbit)</vt:lpstr>
      <vt:lpstr>From brain..</vt:lpstr>
      <vt:lpstr>From Meninges </vt:lpstr>
      <vt:lpstr>Draining channels</vt:lpstr>
      <vt:lpstr>Communications and source of infections</vt:lpstr>
      <vt:lpstr>Cavernous sinus thrombosis </vt:lpstr>
      <vt:lpstr>Etiology of CST</vt:lpstr>
      <vt:lpstr>HISTORY</vt:lpstr>
      <vt:lpstr>PRESENTATION</vt:lpstr>
      <vt:lpstr>PRESENTATION</vt:lpstr>
      <vt:lpstr>Differential Diagnosis:- </vt:lpstr>
      <vt:lpstr>PowerPoint Presentation</vt:lpstr>
      <vt:lpstr>Complication of Cavernous Sinus thrombosis  </vt:lpstr>
      <vt:lpstr>INVESTIGATIONS</vt:lpstr>
      <vt:lpstr>TREATMENT OF CAVERNOUS SINUS THROMBOSIS </vt:lpstr>
      <vt:lpstr>Antibiotics</vt:lpstr>
      <vt:lpstr>Anti coagulants </vt:lpstr>
      <vt:lpstr>Corticosteroids </vt:lpstr>
      <vt:lpstr>Surgical Interventions</vt:lpstr>
      <vt:lpstr>Prognosis </vt:lpstr>
      <vt:lpstr>CENTRAL RETINAL ARTERY OCCLUSION(CRAO)</vt:lpstr>
      <vt:lpstr>CENTRAL RETINAL ARTERY OCCLUSION(CRAO)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OPHTHALMIC EMERGENCIES</dc:title>
  <dc:creator>sameer</dc:creator>
  <cp:lastModifiedBy>Rakesh Kapoor</cp:lastModifiedBy>
  <cp:revision>208</cp:revision>
  <dcterms:created xsi:type="dcterms:W3CDTF">2021-11-30T14:31:59Z</dcterms:created>
  <dcterms:modified xsi:type="dcterms:W3CDTF">2025-05-31T05:53:29Z</dcterms:modified>
</cp:coreProperties>
</file>